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4"/>
    <p:sldMasterId id="2147483867" r:id="rId5"/>
  </p:sldMasterIdLst>
  <p:notesMasterIdLst>
    <p:notesMasterId r:id="rId27"/>
  </p:notesMasterIdLst>
  <p:handoutMasterIdLst>
    <p:handoutMasterId r:id="rId28"/>
  </p:handoutMasterIdLst>
  <p:sldIdLst>
    <p:sldId id="381" r:id="rId6"/>
    <p:sldId id="353" r:id="rId7"/>
    <p:sldId id="348" r:id="rId8"/>
    <p:sldId id="356" r:id="rId9"/>
    <p:sldId id="362" r:id="rId10"/>
    <p:sldId id="349" r:id="rId11"/>
    <p:sldId id="369" r:id="rId12"/>
    <p:sldId id="372" r:id="rId13"/>
    <p:sldId id="373" r:id="rId14"/>
    <p:sldId id="378" r:id="rId15"/>
    <p:sldId id="377" r:id="rId16"/>
    <p:sldId id="374" r:id="rId17"/>
    <p:sldId id="379" r:id="rId18"/>
    <p:sldId id="380" r:id="rId19"/>
    <p:sldId id="366" r:id="rId20"/>
    <p:sldId id="384" r:id="rId21"/>
    <p:sldId id="389" r:id="rId22"/>
    <p:sldId id="358" r:id="rId23"/>
    <p:sldId id="386" r:id="rId24"/>
    <p:sldId id="367" r:id="rId25"/>
    <p:sldId id="382" r:id="rId26"/>
  </p:sldIdLst>
  <p:sldSz cx="12192000" cy="6858000"/>
  <p:notesSz cx="6858000" cy="9144000"/>
  <p:defaultTextStyle>
    <a:defPPr>
      <a:defRPr lang="fr-FR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PT CNRS" id="{B07F00DE-20E0-4C16-8823-FD2319A4A560}">
          <p14:sldIdLst>
            <p14:sldId id="381"/>
            <p14:sldId id="353"/>
            <p14:sldId id="348"/>
            <p14:sldId id="356"/>
            <p14:sldId id="362"/>
            <p14:sldId id="349"/>
            <p14:sldId id="369"/>
            <p14:sldId id="372"/>
            <p14:sldId id="373"/>
            <p14:sldId id="378"/>
            <p14:sldId id="377"/>
            <p14:sldId id="374"/>
            <p14:sldId id="379"/>
            <p14:sldId id="380"/>
            <p14:sldId id="366"/>
            <p14:sldId id="384"/>
            <p14:sldId id="389"/>
            <p14:sldId id="358"/>
            <p14:sldId id="386"/>
            <p14:sldId id="367"/>
            <p14:sldId id="3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255" userDrawn="1">
          <p15:clr>
            <a:srgbClr val="A4A3A4"/>
          </p15:clr>
        </p15:guide>
        <p15:guide id="3" orient="horz" pos="1373" userDrawn="1">
          <p15:clr>
            <a:srgbClr val="A4A3A4"/>
          </p15:clr>
        </p15:guide>
        <p15:guide id="4" orient="horz" pos="920" userDrawn="1">
          <p15:clr>
            <a:srgbClr val="A4A3A4"/>
          </p15:clr>
        </p15:guide>
        <p15:guide id="5" orient="horz" pos="4216" userDrawn="1">
          <p15:clr>
            <a:srgbClr val="A4A3A4"/>
          </p15:clr>
        </p15:guide>
        <p15:guide id="6" orient="horz" pos="3853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1269" userDrawn="1">
          <p15:clr>
            <a:srgbClr val="A4A3A4"/>
          </p15:clr>
        </p15:guide>
        <p15:guide id="9" pos="6924" userDrawn="1">
          <p15:clr>
            <a:srgbClr val="A4A3A4"/>
          </p15:clr>
        </p15:guide>
        <p15:guide id="10" pos="7469" userDrawn="1">
          <p15:clr>
            <a:srgbClr val="A4A3A4"/>
          </p15:clr>
        </p15:guide>
        <p15:guide id="11" pos="7189" userDrawn="1">
          <p15:clr>
            <a:srgbClr val="A4A3A4"/>
          </p15:clr>
        </p15:guide>
        <p15:guide id="12" pos="11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84"/>
    <a:srgbClr val="D9569B"/>
    <a:srgbClr val="FF848C"/>
    <a:srgbClr val="F8F0D6"/>
    <a:srgbClr val="A22E53"/>
    <a:srgbClr val="929000"/>
    <a:srgbClr val="0099A8"/>
    <a:srgbClr val="FF2F92"/>
    <a:srgbClr val="497CA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0" autoAdjust="0"/>
    <p:restoredTop sz="69241" autoAdjust="0"/>
  </p:normalViewPr>
  <p:slideViewPr>
    <p:cSldViewPr showGuides="1">
      <p:cViewPr varScale="1">
        <p:scale>
          <a:sx n="47" d="100"/>
          <a:sy n="47" d="100"/>
        </p:scale>
        <p:origin x="1556" y="52"/>
      </p:cViewPr>
      <p:guideLst>
        <p:guide orient="horz" pos="2160"/>
        <p:guide orient="horz" pos="255"/>
        <p:guide orient="horz" pos="1373"/>
        <p:guide orient="horz" pos="920"/>
        <p:guide orient="horz" pos="4216"/>
        <p:guide orient="horz" pos="3853"/>
        <p:guide pos="3840"/>
        <p:guide pos="1269"/>
        <p:guide pos="6924"/>
        <p:guide pos="7469"/>
        <p:guide pos="7189"/>
        <p:guide pos="1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rautk\Desktop\PhD-ASHR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fr-FR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PhD (2015-2021)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208-410A-A1B8-FFCAE4D1939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208-410A-A1B8-FFCAE4D1939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208-410A-A1B8-FFCAE4D1939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5208-410A-A1B8-FFCAE4D1939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5208-410A-A1B8-FFCAE4D19399}"/>
              </c:ext>
            </c:extLst>
          </c:dPt>
          <c:cat>
            <c:strRef>
              <c:f>Feuil1!$A$1:$A$5</c:f>
              <c:strCache>
                <c:ptCount val="5"/>
                <c:pt idx="0">
                  <c:v>Adaptive Optics</c:v>
                </c:pt>
                <c:pt idx="1">
                  <c:v>Interferometry</c:v>
                </c:pt>
                <c:pt idx="2">
                  <c:v>High Contrast</c:v>
                </c:pt>
                <c:pt idx="3">
                  <c:v>Signal</c:v>
                </c:pt>
                <c:pt idx="4">
                  <c:v>Others</c:v>
                </c:pt>
              </c:strCache>
            </c:strRef>
          </c:cat>
          <c:val>
            <c:numRef>
              <c:f>Feuil1!$B$1:$B$5</c:f>
              <c:numCache>
                <c:formatCode>General</c:formatCode>
                <c:ptCount val="5"/>
                <c:pt idx="0">
                  <c:v>24</c:v>
                </c:pt>
                <c:pt idx="1">
                  <c:v>13</c:v>
                </c:pt>
                <c:pt idx="2">
                  <c:v>13</c:v>
                </c:pt>
                <c:pt idx="3">
                  <c:v>17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208-410A-A1B8-FFCAE4D193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4177056"/>
        <c:axId val="434177384"/>
        <c:axId val="0"/>
      </c:bar3DChart>
      <c:catAx>
        <c:axId val="43417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4177384"/>
        <c:crosses val="autoZero"/>
        <c:auto val="1"/>
        <c:lblAlgn val="ctr"/>
        <c:lblOffset val="100"/>
        <c:noMultiLvlLbl val="0"/>
      </c:catAx>
      <c:valAx>
        <c:axId val="434177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417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2A262-C236-4A36-BBFF-CF8B852568F3}" type="datetimeFigureOut">
              <a:rPr lang="fr-FR" smtClean="0"/>
              <a:t>04/11/2022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F1BA3-3248-4CAB-8506-F86C296D53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8258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04/11/2022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7877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8187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0230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5942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5856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1435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5622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9277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0533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6224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5509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5091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791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7292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607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2261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0041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9976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1297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6697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0181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80000" y="1757981"/>
            <a:ext cx="4728000" cy="5100020"/>
          </a:xfrm>
          <a:solidFill>
            <a:schemeClr val="accent4">
              <a:alpha val="60000"/>
            </a:schemeClr>
          </a:solidFill>
        </p:spPr>
        <p:txBody>
          <a:bodyPr lIns="144000" tIns="90000"/>
          <a:lstStyle>
            <a:lvl1pPr marL="0" indent="0" algn="l">
              <a:spcAft>
                <a:spcPts val="0"/>
              </a:spcAft>
              <a:buNone/>
              <a:defRPr sz="1800" b="0" cap="all" baseline="0">
                <a:solidFill>
                  <a:schemeClr val="bg1"/>
                </a:solidFill>
              </a:defRPr>
            </a:lvl1pPr>
            <a:lvl2pPr marL="4233" indent="0" algn="l">
              <a:spcBef>
                <a:spcPts val="1333"/>
              </a:spcBef>
              <a:buNone/>
              <a:defRPr sz="1267" b="1" cap="all" baseline="0"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  <a:br>
              <a:rPr lang="fr-FR" dirty="0"/>
            </a:br>
            <a:r>
              <a:rPr lang="fr-FR" dirty="0"/>
              <a:t>et description</a:t>
            </a:r>
          </a:p>
          <a:p>
            <a:pPr lvl="1"/>
            <a:r>
              <a:rPr lang="fr-FR" dirty="0"/>
              <a:t>date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2280000" y="0"/>
            <a:ext cx="9133067" cy="1591288"/>
          </a:xfrm>
        </p:spPr>
        <p:txBody>
          <a:bodyPr/>
          <a:lstStyle>
            <a:lvl1pPr>
              <a:lnSpc>
                <a:spcPct val="97000"/>
              </a:lnSpc>
              <a:defRPr sz="2600"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0" y="6618000"/>
            <a:ext cx="240000" cy="240000"/>
          </a:xfrm>
        </p:spPr>
        <p:txBody>
          <a:bodyPr/>
          <a:lstStyle/>
          <a:p>
            <a:r>
              <a:rPr lang="fr-FR" smtClean="0"/>
              <a:t>Date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 bwMode="gray">
          <a:xfrm>
            <a:off x="0" y="6618000"/>
            <a:ext cx="240000" cy="240000"/>
          </a:xfrm>
          <a:prstGeom prst="rect">
            <a:avLst/>
          </a:prstGeom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r"/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 bwMode="gray">
          <a:xfrm>
            <a:off x="0" y="6618000"/>
            <a:ext cx="240000" cy="240000"/>
          </a:xfrm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696375" y="6108132"/>
            <a:ext cx="4311727" cy="433917"/>
          </a:xfrm>
        </p:spPr>
        <p:txBody>
          <a:bodyPr anchor="b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CNRS - Nom du département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2249371"/>
            <a:ext cx="12190193" cy="4608629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70209" y="466001"/>
            <a:ext cx="1008000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04744" y="6304429"/>
            <a:ext cx="384000" cy="384000"/>
          </a:xfrm>
          <a:prstGeom prst="rect">
            <a:avLst/>
          </a:prstGeom>
        </p:spPr>
      </p:pic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1268"/>
            <a:ext cx="12190193" cy="612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0" y="1940836"/>
            <a:ext cx="4944000" cy="2400267"/>
          </a:xfrm>
          <a:solidFill>
            <a:srgbClr val="3978BC">
              <a:alpha val="60000"/>
            </a:srgbClr>
          </a:solidFill>
        </p:spPr>
        <p:txBody>
          <a:bodyPr lIns="486000" tIns="0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573" b="0" cap="all" baseline="0">
                <a:solidFill>
                  <a:schemeClr val="bg1"/>
                </a:solidFill>
                <a:latin typeface="+mj-lt"/>
              </a:defRPr>
            </a:lvl1pPr>
            <a:lvl2pPr marL="4233" indent="0" algn="l">
              <a:spcBef>
                <a:spcPts val="400"/>
              </a:spcBef>
              <a:buNone/>
              <a:defRPr sz="2573" b="0" cap="none" baseline="0"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 smtClean="0">
                <a:solidFill>
                  <a:srgbClr val="FFFFFF">
                    <a:alpha val="0"/>
                  </a:srgbClr>
                </a:solidFill>
              </a:rPr>
              <a:t>Date</a:t>
            </a:r>
            <a:endParaRPr lang="fr-FR" dirty="0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0C284B"/>
                </a:solidFill>
              </a:rPr>
              <a:pPr/>
              <a:t>‹N°›</a:t>
            </a:fld>
            <a:endParaRPr lang="fr-FR" dirty="0">
              <a:solidFill>
                <a:srgbClr val="0C284B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04744" y="6304429"/>
            <a:ext cx="384000" cy="384000"/>
          </a:xfrm>
          <a:prstGeom prst="rect">
            <a:avLst/>
          </a:prstGeom>
        </p:spPr>
      </p:pic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1268"/>
            <a:ext cx="12190193" cy="612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0" y="2110061"/>
            <a:ext cx="5208000" cy="4012800"/>
          </a:xfrm>
          <a:solidFill>
            <a:srgbClr val="3978BC">
              <a:alpha val="60000"/>
            </a:srgbClr>
          </a:solidFill>
        </p:spPr>
        <p:txBody>
          <a:bodyPr lIns="486000" tIns="18000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573" b="0" cap="all" baseline="0">
                <a:solidFill>
                  <a:schemeClr val="bg1"/>
                </a:solidFill>
                <a:latin typeface="+mj-lt"/>
              </a:defRPr>
            </a:lvl1pPr>
            <a:lvl2pPr marL="4233" indent="0" algn="l">
              <a:spcBef>
                <a:spcPts val="400"/>
              </a:spcBef>
              <a:buNone/>
              <a:defRPr sz="2573" b="0" cap="none" baseline="0"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 smtClean="0">
                <a:solidFill>
                  <a:srgbClr val="FFFFFF">
                    <a:alpha val="0"/>
                  </a:srgbClr>
                </a:solidFill>
              </a:rPr>
              <a:t>Date</a:t>
            </a:r>
            <a:endParaRPr lang="fr-FR" dirty="0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0C284B"/>
                </a:solidFill>
              </a:rPr>
              <a:pPr/>
              <a:t>‹N°›</a:t>
            </a:fld>
            <a:endParaRPr lang="fr-FR" dirty="0">
              <a:solidFill>
                <a:srgbClr val="0C284B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04744" y="6304429"/>
            <a:ext cx="384000" cy="3840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69580" y="1714320"/>
            <a:ext cx="5544000" cy="5143681"/>
          </a:xfrm>
          <a:solidFill>
            <a:schemeClr val="tx2">
              <a:alpha val="60000"/>
            </a:schemeClr>
          </a:solidFill>
        </p:spPr>
        <p:txBody>
          <a:bodyPr lIns="288000" tIns="47520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573" b="0" cap="all" baseline="0">
                <a:solidFill>
                  <a:schemeClr val="bg1"/>
                </a:solidFill>
                <a:latin typeface="+mj-lt"/>
              </a:defRPr>
            </a:lvl1pPr>
            <a:lvl2pPr marL="4233" indent="0" algn="l">
              <a:spcBef>
                <a:spcPts val="400"/>
              </a:spcBef>
              <a:buNone/>
              <a:defRPr sz="2573" b="0" cap="none" baseline="0"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 smtClean="0">
                <a:solidFill>
                  <a:srgbClr val="FFFFFF">
                    <a:alpha val="0"/>
                  </a:srgbClr>
                </a:solidFill>
              </a:rPr>
              <a:t>Date</a:t>
            </a:r>
            <a:endParaRPr lang="fr-FR" dirty="0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 bwMode="gray">
          <a:xfrm>
            <a:off x="5519937" y="6119471"/>
            <a:ext cx="5893129" cy="404813"/>
          </a:xfrm>
          <a:prstGeom prst="rect">
            <a:avLst/>
          </a:prstGeom>
        </p:spPr>
        <p:txBody>
          <a:bodyPr/>
          <a:lstStyle/>
          <a:p>
            <a:pPr algn="r"/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>
                <a:solidFill>
                  <a:srgbClr val="0C284B"/>
                </a:solidFill>
              </a:rPr>
              <a:t>P </a:t>
            </a:r>
            <a:fld id="{733122C9-A0B9-462F-8757-0847AD287B63}" type="slidenum">
              <a:rPr lang="fr-FR" smtClean="0">
                <a:solidFill>
                  <a:srgbClr val="0C284B"/>
                </a:solidFill>
              </a:rPr>
              <a:pPr/>
              <a:t>‹N°›</a:t>
            </a:fld>
            <a:endParaRPr lang="fr-FR" dirty="0">
              <a:solidFill>
                <a:srgbClr val="0C284B"/>
              </a:solidFill>
            </a:endParaRP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1268"/>
            <a:ext cx="12190193" cy="612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75734" y="1"/>
            <a:ext cx="1200151" cy="1460500"/>
          </a:xfrm>
          <a:solidFill>
            <a:schemeClr val="accent1"/>
          </a:solidFill>
        </p:spPr>
        <p:txBody>
          <a:bodyPr lIns="0" rIns="0" bIns="43200" anchor="b" anchorCtr="0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769159" y="2035200"/>
            <a:ext cx="9643908" cy="4089600"/>
          </a:xfrm>
        </p:spPr>
        <p:txBody>
          <a:bodyPr/>
          <a:lstStyle>
            <a:lvl1pPr>
              <a:spcAft>
                <a:spcPts val="667"/>
              </a:spcAft>
              <a:defRPr/>
            </a:lvl1pPr>
            <a:lvl2pPr>
              <a:spcAft>
                <a:spcPts val="800"/>
              </a:spcAft>
              <a:defRPr/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0C284B"/>
                </a:solidFill>
              </a:rPr>
              <a:pPr/>
              <a:t>‹N°›</a:t>
            </a:fld>
            <a:endParaRPr lang="fr-FR" dirty="0">
              <a:solidFill>
                <a:srgbClr val="0C284B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39415" y="6119472"/>
            <a:ext cx="514659" cy="73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>
              <a:solidFill>
                <a:srgbClr val="FFFFFF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04744" y="6304429"/>
            <a:ext cx="384000" cy="3840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2015547" y="404286"/>
            <a:ext cx="9397520" cy="1113669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75734" y="1"/>
            <a:ext cx="1200151" cy="1460500"/>
          </a:xfrm>
          <a:solidFill>
            <a:schemeClr val="accent1"/>
          </a:solidFill>
        </p:spPr>
        <p:txBody>
          <a:bodyPr lIns="0" rIns="0" bIns="43200" anchor="b" anchorCtr="0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769867" y="2035200"/>
            <a:ext cx="6480000" cy="40896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640234" y="1666792"/>
            <a:ext cx="3551767" cy="576808"/>
          </a:xfrm>
        </p:spPr>
        <p:txBody>
          <a:bodyPr lIns="72000" anchor="b" anchorCtr="0"/>
          <a:lstStyle>
            <a:lvl1pPr>
              <a:spcAft>
                <a:spcPts val="0"/>
              </a:spcAft>
              <a:defRPr sz="30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00 %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640234" y="2142023"/>
            <a:ext cx="3551767" cy="470999"/>
          </a:xfrm>
          <a:solidFill>
            <a:schemeClr val="accent1"/>
          </a:solidFill>
        </p:spPr>
        <p:txBody>
          <a:bodyPr lIns="72000" tIns="108000" rIns="0" bIns="108000" anchor="t" anchorCtr="0">
            <a:spAutoFit/>
          </a:bodyPr>
          <a:lstStyle>
            <a:lvl1pPr>
              <a:lnSpc>
                <a:spcPct val="112000"/>
              </a:lnSpc>
              <a:spcAft>
                <a:spcPts val="0"/>
              </a:spcAft>
              <a:defRPr sz="1467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0"/>
          </p:nvPr>
        </p:nvSpPr>
        <p:spPr bwMode="gray"/>
        <p:txBody>
          <a:bodyPr/>
          <a:lstStyle/>
          <a:p>
            <a:r>
              <a:rPr lang="fr-FR" smtClean="0">
                <a:solidFill>
                  <a:srgbClr val="FFFFFF">
                    <a:alpha val="0"/>
                  </a:srgbClr>
                </a:solidFill>
              </a:rPr>
              <a:t>Date</a:t>
            </a:r>
            <a:endParaRPr lang="fr-FR" dirty="0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0C284B"/>
                </a:solidFill>
              </a:rPr>
              <a:pPr/>
              <a:t>‹N°›</a:t>
            </a:fld>
            <a:endParaRPr lang="fr-FR" dirty="0">
              <a:solidFill>
                <a:srgbClr val="0C284B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39415" y="6119472"/>
            <a:ext cx="514659" cy="73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>
              <a:solidFill>
                <a:srgbClr val="FFFFFF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04744" y="6304429"/>
            <a:ext cx="384000" cy="3840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1268"/>
            <a:ext cx="12190193" cy="612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69580" y="2110064"/>
            <a:ext cx="4728000" cy="4747937"/>
          </a:xfrm>
          <a:solidFill>
            <a:srgbClr val="3978BC">
              <a:alpha val="60000"/>
            </a:srgbClr>
          </a:solidFill>
        </p:spPr>
        <p:txBody>
          <a:bodyPr lIns="288000" tIns="18000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573" b="0" cap="all" baseline="0">
                <a:solidFill>
                  <a:schemeClr val="bg1"/>
                </a:solidFill>
                <a:latin typeface="+mj-lt"/>
              </a:defRPr>
            </a:lvl1pPr>
            <a:lvl2pPr marL="4233" indent="0" algn="l">
              <a:spcBef>
                <a:spcPts val="400"/>
              </a:spcBef>
              <a:buNone/>
              <a:defRPr sz="2573" b="0" cap="none" baseline="0"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 smtClean="0"/>
              <a:t>Date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00511" y="6300196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31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1268"/>
            <a:ext cx="12190193" cy="612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0" y="1940836"/>
            <a:ext cx="4944000" cy="2400267"/>
          </a:xfrm>
          <a:solidFill>
            <a:srgbClr val="3978BC">
              <a:alpha val="60000"/>
            </a:srgbClr>
          </a:solidFill>
        </p:spPr>
        <p:txBody>
          <a:bodyPr lIns="486000" tIns="0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573" b="0" cap="all" baseline="0">
                <a:solidFill>
                  <a:schemeClr val="bg1"/>
                </a:solidFill>
                <a:latin typeface="+mj-lt"/>
              </a:defRPr>
            </a:lvl1pPr>
            <a:lvl2pPr marL="4233" indent="0" algn="l">
              <a:spcBef>
                <a:spcPts val="400"/>
              </a:spcBef>
              <a:buNone/>
              <a:defRPr sz="2573" b="0" cap="none" baseline="0"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 smtClean="0"/>
              <a:t>Date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00511" y="6300196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52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1268"/>
            <a:ext cx="12190193" cy="612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0" y="2110061"/>
            <a:ext cx="5208000" cy="4012800"/>
          </a:xfrm>
          <a:solidFill>
            <a:srgbClr val="3978BC">
              <a:alpha val="60000"/>
            </a:srgbClr>
          </a:solidFill>
        </p:spPr>
        <p:txBody>
          <a:bodyPr lIns="486000" tIns="18000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573" b="0" cap="all" baseline="0">
                <a:solidFill>
                  <a:schemeClr val="bg1"/>
                </a:solidFill>
                <a:latin typeface="+mj-lt"/>
              </a:defRPr>
            </a:lvl1pPr>
            <a:lvl2pPr marL="4233" indent="0" algn="l">
              <a:spcBef>
                <a:spcPts val="400"/>
              </a:spcBef>
              <a:buNone/>
              <a:defRPr sz="2573" b="0" cap="none" baseline="0"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 smtClean="0"/>
              <a:t>Date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00511" y="6300196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2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69580" y="1714320"/>
            <a:ext cx="5544000" cy="5143681"/>
          </a:xfrm>
          <a:solidFill>
            <a:schemeClr val="tx2">
              <a:alpha val="60000"/>
            </a:schemeClr>
          </a:solidFill>
        </p:spPr>
        <p:txBody>
          <a:bodyPr lIns="288000" tIns="47520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573" b="0" cap="all" baseline="0">
                <a:solidFill>
                  <a:schemeClr val="bg1"/>
                </a:solidFill>
                <a:latin typeface="+mj-lt"/>
              </a:defRPr>
            </a:lvl1pPr>
            <a:lvl2pPr marL="4233" indent="0" algn="l">
              <a:spcBef>
                <a:spcPts val="400"/>
              </a:spcBef>
              <a:buNone/>
              <a:defRPr sz="2573" b="0" cap="none" baseline="0"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 smtClean="0"/>
              <a:t>Date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 bwMode="gray">
          <a:xfrm>
            <a:off x="5519937" y="6119471"/>
            <a:ext cx="5893129" cy="404813"/>
          </a:xfrm>
          <a:prstGeom prst="rect">
            <a:avLst/>
          </a:prstGeom>
        </p:spPr>
        <p:txBody>
          <a:bodyPr/>
          <a:lstStyle/>
          <a:p>
            <a:pPr algn="r"/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1268"/>
            <a:ext cx="12190193" cy="612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00511" y="6300196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52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75734" y="1"/>
            <a:ext cx="1200151" cy="1460500"/>
          </a:xfrm>
          <a:solidFill>
            <a:schemeClr val="accent1"/>
          </a:solidFill>
        </p:spPr>
        <p:txBody>
          <a:bodyPr lIns="0" rIns="0" bIns="43200" anchor="b" anchorCtr="0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769159" y="2035200"/>
            <a:ext cx="9643908" cy="4089600"/>
          </a:xfrm>
        </p:spPr>
        <p:txBody>
          <a:bodyPr/>
          <a:lstStyle>
            <a:lvl1pPr>
              <a:spcAft>
                <a:spcPts val="667"/>
              </a:spcAft>
              <a:defRPr/>
            </a:lvl1pPr>
            <a:lvl2pPr>
              <a:spcAft>
                <a:spcPts val="800"/>
              </a:spcAft>
              <a:defRPr/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 smtClean="0"/>
              <a:t>Date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7328" y="6213310"/>
            <a:ext cx="576064" cy="49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04744" y="6304429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8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2015547" y="404286"/>
            <a:ext cx="9397520" cy="1113669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75734" y="1"/>
            <a:ext cx="1200151" cy="1460500"/>
          </a:xfrm>
          <a:solidFill>
            <a:schemeClr val="accent1"/>
          </a:solidFill>
        </p:spPr>
        <p:txBody>
          <a:bodyPr lIns="0" rIns="0" bIns="43200" anchor="b" anchorCtr="0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769867" y="2035200"/>
            <a:ext cx="6480000" cy="40896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640234" y="1666792"/>
            <a:ext cx="3551767" cy="576808"/>
          </a:xfrm>
        </p:spPr>
        <p:txBody>
          <a:bodyPr lIns="72000" anchor="b" anchorCtr="0"/>
          <a:lstStyle>
            <a:lvl1pPr>
              <a:spcAft>
                <a:spcPts val="0"/>
              </a:spcAft>
              <a:defRPr sz="30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00 %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640234" y="2142023"/>
            <a:ext cx="3551767" cy="470999"/>
          </a:xfrm>
          <a:solidFill>
            <a:schemeClr val="accent1"/>
          </a:solidFill>
        </p:spPr>
        <p:txBody>
          <a:bodyPr lIns="72000" tIns="108000" rIns="0" bIns="108000" anchor="t" anchorCtr="0">
            <a:spAutoFit/>
          </a:bodyPr>
          <a:lstStyle>
            <a:lvl1pPr>
              <a:lnSpc>
                <a:spcPct val="112000"/>
              </a:lnSpc>
              <a:spcAft>
                <a:spcPts val="0"/>
              </a:spcAft>
              <a:defRPr sz="1467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0"/>
          </p:nvPr>
        </p:nvSpPr>
        <p:spPr bwMode="gray"/>
        <p:txBody>
          <a:bodyPr/>
          <a:lstStyle/>
          <a:p>
            <a:r>
              <a:rPr lang="fr-FR" smtClean="0"/>
              <a:t>Date</a:t>
            </a:r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2608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5255" y="471153"/>
            <a:ext cx="1008000" cy="10080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80000" y="1757981"/>
            <a:ext cx="4728000" cy="5100020"/>
          </a:xfrm>
          <a:solidFill>
            <a:schemeClr val="accent4">
              <a:alpha val="60000"/>
            </a:schemeClr>
          </a:solidFill>
        </p:spPr>
        <p:txBody>
          <a:bodyPr lIns="144000" tIns="90000"/>
          <a:lstStyle>
            <a:lvl1pPr marL="0" indent="0" algn="l">
              <a:spcAft>
                <a:spcPts val="0"/>
              </a:spcAft>
              <a:buNone/>
              <a:defRPr sz="1800" b="0" cap="all" baseline="0">
                <a:solidFill>
                  <a:schemeClr val="bg1"/>
                </a:solidFill>
              </a:defRPr>
            </a:lvl1pPr>
            <a:lvl2pPr marL="4233" indent="0" algn="l">
              <a:spcBef>
                <a:spcPts val="1333"/>
              </a:spcBef>
              <a:buNone/>
              <a:defRPr sz="1267" b="1" cap="all" baseline="0"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  <a:br>
              <a:rPr lang="fr-FR" dirty="0"/>
            </a:br>
            <a:r>
              <a:rPr lang="fr-FR" dirty="0"/>
              <a:t>et description</a:t>
            </a:r>
          </a:p>
          <a:p>
            <a:pPr lvl="1"/>
            <a:r>
              <a:rPr lang="fr-FR" dirty="0"/>
              <a:t>date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2280000" y="0"/>
            <a:ext cx="9133067" cy="1591288"/>
          </a:xfrm>
        </p:spPr>
        <p:txBody>
          <a:bodyPr/>
          <a:lstStyle>
            <a:lvl1pPr>
              <a:lnSpc>
                <a:spcPct val="97000"/>
              </a:lnSpc>
              <a:defRPr sz="2600"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0" y="6618000"/>
            <a:ext cx="240000" cy="240000"/>
          </a:xfrm>
        </p:spPr>
        <p:txBody>
          <a:bodyPr/>
          <a:lstStyle/>
          <a:p>
            <a:r>
              <a:rPr lang="fr-FR" smtClean="0">
                <a:solidFill>
                  <a:srgbClr val="FFFFFF">
                    <a:alpha val="0"/>
                  </a:srgbClr>
                </a:solidFill>
              </a:rPr>
              <a:t>Date</a:t>
            </a:r>
            <a:endParaRPr lang="fr-FR" dirty="0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 bwMode="gray">
          <a:xfrm>
            <a:off x="0" y="6618000"/>
            <a:ext cx="240000" cy="240000"/>
          </a:xfrm>
          <a:prstGeom prst="rect">
            <a:avLst/>
          </a:prstGeom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r"/>
            <a:endParaRPr lang="fr-FR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 bwMode="gray">
          <a:xfrm>
            <a:off x="0" y="6618000"/>
            <a:ext cx="240000" cy="240000"/>
          </a:xfrm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prstClr val="black">
                    <a:alpha val="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696375" y="6108132"/>
            <a:ext cx="4311727" cy="433917"/>
          </a:xfrm>
        </p:spPr>
        <p:txBody>
          <a:bodyPr anchor="b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CNRS - Nom du département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2249371"/>
            <a:ext cx="12190193" cy="4608629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04744" y="6304429"/>
            <a:ext cx="384000" cy="384000"/>
          </a:xfrm>
          <a:prstGeom prst="rect">
            <a:avLst/>
          </a:prstGeom>
        </p:spPr>
      </p:pic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1268"/>
            <a:ext cx="12190193" cy="612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69580" y="2110064"/>
            <a:ext cx="4728000" cy="4747937"/>
          </a:xfrm>
          <a:solidFill>
            <a:srgbClr val="3978BC">
              <a:alpha val="60000"/>
            </a:srgbClr>
          </a:solidFill>
        </p:spPr>
        <p:txBody>
          <a:bodyPr lIns="288000" tIns="18000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573" b="0" cap="all" baseline="0">
                <a:solidFill>
                  <a:schemeClr val="bg1"/>
                </a:solidFill>
                <a:latin typeface="+mj-lt"/>
              </a:defRPr>
            </a:lvl1pPr>
            <a:lvl2pPr marL="4233" indent="0" algn="l">
              <a:spcBef>
                <a:spcPts val="400"/>
              </a:spcBef>
              <a:buNone/>
              <a:defRPr sz="2573" b="0" cap="none" baseline="0"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 smtClean="0">
                <a:solidFill>
                  <a:srgbClr val="FFFFFF">
                    <a:alpha val="0"/>
                  </a:srgbClr>
                </a:solidFill>
              </a:rPr>
              <a:t>Date</a:t>
            </a:r>
            <a:endParaRPr lang="fr-FR" dirty="0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0C284B"/>
                </a:solidFill>
              </a:rPr>
              <a:pPr/>
              <a:t>‹N°›</a:t>
            </a:fld>
            <a:endParaRPr lang="fr-FR" dirty="0">
              <a:solidFill>
                <a:srgbClr val="0C284B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015547" y="404286"/>
            <a:ext cx="9397520" cy="111366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1769867" y="2036846"/>
            <a:ext cx="9643200" cy="40896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618000"/>
            <a:ext cx="240000" cy="2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smtClean="0"/>
              <a:t>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1623605" y="6119471"/>
            <a:ext cx="336000" cy="40481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33" b="1" cap="all" baseline="0">
                <a:solidFill>
                  <a:schemeClr val="bg2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11904000" y="6570000"/>
            <a:ext cx="288000" cy="28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00511" y="6300196"/>
            <a:ext cx="384000" cy="38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1" r:id="rId2"/>
    <p:sldLayoutId id="2147483812" r:id="rId3"/>
    <p:sldLayoutId id="2147483813" r:id="rId4"/>
    <p:sldLayoutId id="2147483814" r:id="rId5"/>
    <p:sldLayoutId id="2147483809" r:id="rId6"/>
    <p:sldLayoutId id="2147483810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2000" b="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4233" indent="0" algn="l" defTabSz="1219170" rtl="0" eaLnBrk="1" latinLnBrk="0" hangingPunct="1">
        <a:lnSpc>
          <a:spcPct val="93000"/>
        </a:lnSpc>
        <a:spcBef>
          <a:spcPts val="0"/>
        </a:spcBef>
        <a:spcAft>
          <a:spcPts val="2933"/>
        </a:spcAft>
        <a:buFont typeface="Arial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39178" indent="-237061" algn="l" defTabSz="1219170" rtl="0" eaLnBrk="1" latinLnBrk="0" hangingPunct="1">
        <a:lnSpc>
          <a:spcPct val="93000"/>
        </a:lnSpc>
        <a:spcBef>
          <a:spcPts val="0"/>
        </a:spcBef>
        <a:buSzPct val="60000"/>
        <a:buFontTx/>
        <a:buBlip>
          <a:blip r:embed="rId1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34945" indent="0" algn="l" defTabSz="1219170" rtl="0" eaLnBrk="1" latinLnBrk="0" hangingPunct="1">
        <a:lnSpc>
          <a:spcPct val="93000"/>
        </a:lnSpc>
        <a:spcBef>
          <a:spcPts val="0"/>
        </a:spcBef>
        <a:buSzPct val="100000"/>
        <a:buFont typeface="Arial" pitchFamily="34" charset="0"/>
        <a:buNone/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357708" indent="-122764" algn="l" defTabSz="1219170" rtl="0" eaLnBrk="1" latinLnBrk="0" hangingPunct="1">
        <a:lnSpc>
          <a:spcPct val="93000"/>
        </a:lnSpc>
        <a:spcBef>
          <a:spcPts val="0"/>
        </a:spcBef>
        <a:buSzPct val="60000"/>
        <a:buFontTx/>
        <a:buBlip>
          <a:blip r:embed="rId10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353475" indent="0" algn="l" defTabSz="1219170" rtl="0" eaLnBrk="1" latinLnBrk="0" hangingPunct="1">
        <a:lnSpc>
          <a:spcPct val="93000"/>
        </a:lnSpc>
        <a:spcBef>
          <a:spcPts val="0"/>
        </a:spcBef>
        <a:buSzPct val="100000"/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015547" y="404286"/>
            <a:ext cx="9397520" cy="111366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1769867" y="2036846"/>
            <a:ext cx="9643200" cy="40896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618000"/>
            <a:ext cx="240000" cy="2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smtClean="0">
                <a:solidFill>
                  <a:srgbClr val="FFFFFF">
                    <a:alpha val="0"/>
                  </a:srgbClr>
                </a:solidFill>
              </a:rPr>
              <a:t>Date</a:t>
            </a:r>
            <a:endParaRPr lang="fr-FR" dirty="0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1623605" y="6119471"/>
            <a:ext cx="336000" cy="40481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33" b="1" cap="all" baseline="0">
                <a:solidFill>
                  <a:schemeClr val="bg2"/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0C284B"/>
                </a:solidFill>
              </a:rPr>
              <a:pPr/>
              <a:t>‹N°›</a:t>
            </a:fld>
            <a:endParaRPr lang="fr-FR" dirty="0">
              <a:solidFill>
                <a:srgbClr val="0C284B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11904000" y="6570000"/>
            <a:ext cx="288000" cy="28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>
              <a:solidFill>
                <a:srgbClr val="FFFFFF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00511" y="6300196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2000" b="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4233" indent="0" algn="l" defTabSz="1219170" rtl="0" eaLnBrk="1" latinLnBrk="0" hangingPunct="1">
        <a:lnSpc>
          <a:spcPct val="93000"/>
        </a:lnSpc>
        <a:spcBef>
          <a:spcPts val="0"/>
        </a:spcBef>
        <a:spcAft>
          <a:spcPts val="2933"/>
        </a:spcAft>
        <a:buFont typeface="Arial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39178" indent="-237061" algn="l" defTabSz="1219170" rtl="0" eaLnBrk="1" latinLnBrk="0" hangingPunct="1">
        <a:lnSpc>
          <a:spcPct val="93000"/>
        </a:lnSpc>
        <a:spcBef>
          <a:spcPts val="0"/>
        </a:spcBef>
        <a:buSzPct val="60000"/>
        <a:buFontTx/>
        <a:buBlip>
          <a:blip r:embed="rId1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34945" indent="0" algn="l" defTabSz="1219170" rtl="0" eaLnBrk="1" latinLnBrk="0" hangingPunct="1">
        <a:lnSpc>
          <a:spcPct val="93000"/>
        </a:lnSpc>
        <a:spcBef>
          <a:spcPts val="0"/>
        </a:spcBef>
        <a:buSzPct val="100000"/>
        <a:buFont typeface="Arial" pitchFamily="34" charset="0"/>
        <a:buNone/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357708" indent="-122764" algn="l" defTabSz="1219170" rtl="0" eaLnBrk="1" latinLnBrk="0" hangingPunct="1">
        <a:lnSpc>
          <a:spcPct val="93000"/>
        </a:lnSpc>
        <a:spcBef>
          <a:spcPts val="0"/>
        </a:spcBef>
        <a:buSzPct val="60000"/>
        <a:buFontTx/>
        <a:buBlip>
          <a:blip r:embed="rId10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353475" indent="0" algn="l" defTabSz="1219170" rtl="0" eaLnBrk="1" latinLnBrk="0" hangingPunct="1">
        <a:lnSpc>
          <a:spcPct val="93000"/>
        </a:lnSpc>
        <a:spcBef>
          <a:spcPts val="0"/>
        </a:spcBef>
        <a:buSzPct val="100000"/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jpeg"/><Relationship Id="rId10" Type="http://schemas.openxmlformats.org/officeDocument/2006/relationships/image" Target="../media/image22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279576" y="3068960"/>
            <a:ext cx="7137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  <a:latin typeface="+mj-lt"/>
              </a:rPr>
              <a:t>INSTRUMENTAL      RESEARCH</a:t>
            </a:r>
            <a:endParaRPr lang="fr-FR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312024" y="116632"/>
            <a:ext cx="57596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Karine Perraut (CNRS/INSU)</a:t>
            </a:r>
          </a:p>
          <a:p>
            <a:pPr algn="ctr"/>
            <a:endParaRPr lang="fr-FR" sz="2000" dirty="0" smtClean="0">
              <a:solidFill>
                <a:schemeClr val="bg1"/>
              </a:solidFill>
            </a:endParaRPr>
          </a:p>
          <a:p>
            <a:pPr algn="ctr"/>
            <a:r>
              <a:rPr lang="fr-FR" sz="1600" dirty="0" err="1" smtClean="0">
                <a:solidFill>
                  <a:schemeClr val="bg1"/>
                </a:solidFill>
              </a:rPr>
              <a:t>with</a:t>
            </a:r>
            <a:r>
              <a:rPr lang="fr-FR" sz="1600" dirty="0" smtClean="0">
                <a:solidFill>
                  <a:schemeClr val="bg1"/>
                </a:solidFill>
              </a:rPr>
              <a:t> contributions of</a:t>
            </a:r>
          </a:p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F. </a:t>
            </a:r>
            <a:r>
              <a:rPr lang="fr-FR" sz="1600" dirty="0" err="1" smtClean="0">
                <a:solidFill>
                  <a:schemeClr val="bg1"/>
                </a:solidFill>
              </a:rPr>
              <a:t>Martinache</a:t>
            </a:r>
            <a:r>
              <a:rPr lang="fr-FR" sz="1600" dirty="0" smtClean="0">
                <a:solidFill>
                  <a:schemeClr val="bg1"/>
                </a:solidFill>
              </a:rPr>
              <a:t>, D. </a:t>
            </a:r>
            <a:r>
              <a:rPr lang="fr-FR" sz="1600" dirty="0" err="1" smtClean="0">
                <a:solidFill>
                  <a:schemeClr val="bg1"/>
                </a:solidFill>
              </a:rPr>
              <a:t>Mouillet</a:t>
            </a:r>
            <a:r>
              <a:rPr lang="fr-FR" sz="1600" dirty="0" smtClean="0">
                <a:solidFill>
                  <a:schemeClr val="bg1"/>
                </a:solidFill>
              </a:rPr>
              <a:t>, G. Perrin, R. Bacon, J.L. </a:t>
            </a:r>
            <a:r>
              <a:rPr lang="fr-FR" sz="1600" dirty="0" err="1" smtClean="0">
                <a:solidFill>
                  <a:schemeClr val="bg1"/>
                </a:solidFill>
              </a:rPr>
              <a:t>Beuzit</a:t>
            </a:r>
            <a:r>
              <a:rPr lang="fr-FR" sz="1600" dirty="0" smtClean="0">
                <a:solidFill>
                  <a:schemeClr val="bg1"/>
                </a:solidFill>
              </a:rPr>
              <a:t>, E. </a:t>
            </a:r>
            <a:r>
              <a:rPr lang="fr-FR" sz="1600" dirty="0" err="1" smtClean="0">
                <a:solidFill>
                  <a:schemeClr val="bg1"/>
                </a:solidFill>
              </a:rPr>
              <a:t>Chapillon</a:t>
            </a:r>
            <a:r>
              <a:rPr lang="fr-FR" sz="1600" dirty="0" smtClean="0">
                <a:solidFill>
                  <a:schemeClr val="bg1"/>
                </a:solidFill>
              </a:rPr>
              <a:t>, E. Choquet, J.G. </a:t>
            </a:r>
            <a:r>
              <a:rPr lang="fr-FR" sz="1600" dirty="0" err="1" smtClean="0">
                <a:solidFill>
                  <a:schemeClr val="bg1"/>
                </a:solidFill>
              </a:rPr>
              <a:t>Cuby</a:t>
            </a:r>
            <a:r>
              <a:rPr lang="fr-FR" sz="1600" dirty="0" smtClean="0">
                <a:solidFill>
                  <a:schemeClr val="bg1"/>
                </a:solidFill>
              </a:rPr>
              <a:t>, H. Flores, T. </a:t>
            </a:r>
            <a:r>
              <a:rPr lang="fr-FR" sz="1600" dirty="0" err="1" smtClean="0">
                <a:solidFill>
                  <a:schemeClr val="bg1"/>
                </a:solidFill>
              </a:rPr>
              <a:t>Fusco</a:t>
            </a:r>
            <a:r>
              <a:rPr lang="fr-FR" sz="1600" dirty="0" smtClean="0">
                <a:solidFill>
                  <a:schemeClr val="bg1"/>
                </a:solidFill>
              </a:rPr>
              <a:t>,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smtClean="0">
                <a:solidFill>
                  <a:schemeClr val="bg1"/>
                </a:solidFill>
              </a:rPr>
              <a:t>M. </a:t>
            </a:r>
            <a:r>
              <a:rPr lang="fr-FR" sz="1600" dirty="0" err="1" smtClean="0">
                <a:solidFill>
                  <a:schemeClr val="bg1"/>
                </a:solidFill>
              </a:rPr>
              <a:t>Gérin</a:t>
            </a:r>
            <a:r>
              <a:rPr lang="fr-FR" sz="1600" dirty="0" smtClean="0">
                <a:solidFill>
                  <a:schemeClr val="bg1"/>
                </a:solidFill>
              </a:rPr>
              <a:t>, I. </a:t>
            </a:r>
            <a:r>
              <a:rPr lang="fr-FR" sz="1600" dirty="0" err="1" smtClean="0">
                <a:solidFill>
                  <a:schemeClr val="bg1"/>
                </a:solidFill>
              </a:rPr>
              <a:t>Guinouard</a:t>
            </a:r>
            <a:r>
              <a:rPr lang="fr-FR" sz="1600" dirty="0" smtClean="0">
                <a:solidFill>
                  <a:schemeClr val="bg1"/>
                </a:solidFill>
              </a:rPr>
              <a:t>, F. Hammer, B. </a:t>
            </a:r>
            <a:r>
              <a:rPr lang="fr-FR" sz="1600" dirty="0" err="1" smtClean="0">
                <a:solidFill>
                  <a:schemeClr val="bg1"/>
                </a:solidFill>
              </a:rPr>
              <a:t>Neichel</a:t>
            </a:r>
            <a:r>
              <a:rPr lang="fr-FR" sz="1600" dirty="0" smtClean="0">
                <a:solidFill>
                  <a:schemeClr val="bg1"/>
                </a:solidFill>
              </a:rPr>
              <a:t>, J. </a:t>
            </a:r>
            <a:r>
              <a:rPr lang="fr-FR" sz="1600" dirty="0" err="1" smtClean="0">
                <a:solidFill>
                  <a:schemeClr val="bg1"/>
                </a:solidFill>
              </a:rPr>
              <a:t>Pety</a:t>
            </a:r>
            <a:r>
              <a:rPr lang="fr-FR" sz="1600" dirty="0" smtClean="0">
                <a:solidFill>
                  <a:schemeClr val="bg1"/>
                </a:solidFill>
              </a:rPr>
              <a:t>, M. Puech</a:t>
            </a:r>
          </a:p>
        </p:txBody>
      </p:sp>
    </p:spTree>
    <p:extLst>
      <p:ext uri="{BB962C8B-B14F-4D97-AF65-F5344CB8AC3E}">
        <p14:creationId xmlns:p14="http://schemas.microsoft.com/office/powerpoint/2010/main" val="25776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7" descr="Une image contenant table, pièce, assis, bleu&#10;&#10;Description générée automatiquement">
            <a:extLst>
              <a:ext uri="{FF2B5EF4-FFF2-40B4-BE49-F238E27FC236}">
                <a16:creationId xmlns:a16="http://schemas.microsoft.com/office/drawing/2014/main" id="{C982B60E-C3E5-3248-89EB-C86E124C89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360" y="1844824"/>
            <a:ext cx="2046559" cy="155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long-</a:t>
            </a:r>
            <a:r>
              <a:rPr lang="fr-FR" dirty="0" err="1" smtClean="0"/>
              <a:t>term</a:t>
            </a:r>
            <a:r>
              <a:rPr lang="fr-FR" dirty="0" smtClean="0"/>
              <a:t> CNRS-ONERA-ESO </a:t>
            </a:r>
            <a:r>
              <a:rPr lang="fr-FR" dirty="0" err="1" smtClean="0"/>
              <a:t>partnership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lèche droite 5">
            <a:extLst>
              <a:ext uri="{FF2B5EF4-FFF2-40B4-BE49-F238E27FC236}">
                <a16:creationId xmlns:a16="http://schemas.microsoft.com/office/drawing/2014/main" id="{3D020B98-9AF7-42FD-890B-B2F0B2FADFD1}"/>
              </a:ext>
            </a:extLst>
          </p:cNvPr>
          <p:cNvSpPr/>
          <p:nvPr/>
        </p:nvSpPr>
        <p:spPr>
          <a:xfrm>
            <a:off x="1145796" y="3391603"/>
            <a:ext cx="10494819" cy="42504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5" dirty="0">
              <a:latin typeface="+mj-lt"/>
            </a:endParaRPr>
          </a:p>
        </p:txBody>
      </p:sp>
      <p:sp>
        <p:nvSpPr>
          <p:cNvPr id="8" name="ZoneTexte 10">
            <a:extLst>
              <a:ext uri="{FF2B5EF4-FFF2-40B4-BE49-F238E27FC236}">
                <a16:creationId xmlns:a16="http://schemas.microsoft.com/office/drawing/2014/main" id="{ED32FD39-F37C-697E-A2BB-B56230A8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3792827"/>
            <a:ext cx="10690747" cy="83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407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COME-ON                           NAOS                           SPHERE                        HARMONI</a:t>
            </a:r>
          </a:p>
          <a:p>
            <a:r>
              <a:rPr lang="fr-FR" altLang="en-US" sz="2407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fr-FR" altLang="en-US" sz="2407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					       SPHERE+                PCS</a:t>
            </a:r>
            <a:endParaRPr lang="en-GB" altLang="en-US" sz="2407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ZoneTexte 20">
            <a:extLst>
              <a:ext uri="{FF2B5EF4-FFF2-40B4-BE49-F238E27FC236}">
                <a16:creationId xmlns:a16="http://schemas.microsoft.com/office/drawing/2014/main" id="{EB8F26AD-6B8A-885B-0ABC-9F9580357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252" y="3200572"/>
            <a:ext cx="9902070" cy="339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1604" dirty="0">
                <a:latin typeface="+mj-lt"/>
              </a:rPr>
              <a:t>1990                                 2002                                </a:t>
            </a:r>
            <a:r>
              <a:rPr lang="fr-FR" altLang="en-US" sz="1604" dirty="0" smtClean="0">
                <a:latin typeface="+mj-lt"/>
              </a:rPr>
              <a:t>2014                                    2024+ </a:t>
            </a:r>
            <a:endParaRPr lang="en-GB" altLang="en-US" sz="1604" dirty="0">
              <a:latin typeface="+mj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E9929FB-5484-4702-9735-E1537ECD34E8}"/>
              </a:ext>
            </a:extLst>
          </p:cNvPr>
          <p:cNvSpPr txBox="1"/>
          <p:nvPr/>
        </p:nvSpPr>
        <p:spPr>
          <a:xfrm>
            <a:off x="1038107" y="4581465"/>
            <a:ext cx="1954880" cy="10797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4" b="1" dirty="0" smtClean="0"/>
              <a:t>First adaptive-</a:t>
            </a:r>
            <a:r>
              <a:rPr lang="fr-FR" sz="1604" b="1" dirty="0" err="1" smtClean="0"/>
              <a:t>optics</a:t>
            </a:r>
            <a:r>
              <a:rPr lang="fr-FR" sz="1604" b="1" dirty="0" smtClean="0"/>
              <a:t> system for </a:t>
            </a:r>
            <a:r>
              <a:rPr lang="fr-FR" sz="1604" b="1" dirty="0" err="1"/>
              <a:t>astronomy</a:t>
            </a:r>
            <a:endParaRPr lang="fr-FR" sz="1604" b="1" dirty="0"/>
          </a:p>
          <a:p>
            <a:pPr algn="ctr">
              <a:defRPr/>
            </a:pPr>
            <a:r>
              <a:rPr lang="fr-FR" sz="1604" b="1" dirty="0"/>
              <a:t>(3.6-m </a:t>
            </a:r>
            <a:r>
              <a:rPr lang="fr-FR" sz="1604" b="1" dirty="0" err="1"/>
              <a:t>telescope</a:t>
            </a:r>
            <a:r>
              <a:rPr lang="fr-FR" sz="1604" b="1" dirty="0"/>
              <a:t>)</a:t>
            </a:r>
            <a:endParaRPr lang="en-GB" sz="1604" b="1" dirty="0"/>
          </a:p>
        </p:txBody>
      </p:sp>
      <p:sp>
        <p:nvSpPr>
          <p:cNvPr id="22" name="ZoneTexte 33">
            <a:extLst>
              <a:ext uri="{FF2B5EF4-FFF2-40B4-BE49-F238E27FC236}">
                <a16:creationId xmlns:a16="http://schemas.microsoft.com/office/drawing/2014/main" id="{72ABC211-A766-9A50-CFCF-D3EAE8CE2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171" y="5881324"/>
            <a:ext cx="18227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fr-FR" altLang="en-US" sz="2000" dirty="0" smtClean="0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Concept </a:t>
            </a:r>
            <a:r>
              <a:rPr lang="fr-FR" altLang="en-US" sz="2000" dirty="0" err="1" smtClean="0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demonstrator</a:t>
            </a:r>
            <a:r>
              <a:rPr lang="fr-FR" altLang="en-US" sz="2000" dirty="0" smtClean="0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fr-FR" altLang="en-US" sz="2000" dirty="0">
              <a:solidFill>
                <a:schemeClr val="bg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87447974-8B1D-0D42-94F2-E367237D1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5246" y="1593881"/>
            <a:ext cx="2049462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8C6AAE9D-0D6A-144C-BC68-74CF5C813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2551" y="1593881"/>
            <a:ext cx="1495717" cy="157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2380" y="896299"/>
            <a:ext cx="1724652" cy="586695"/>
          </a:xfrm>
          <a:prstGeom prst="rect">
            <a:avLst/>
          </a:prstGeom>
        </p:spPr>
      </p:pic>
      <p:pic>
        <p:nvPicPr>
          <p:cNvPr id="32" name="Image 5" descr="Une image contenant personne, bateau, femme, debout&#10;&#10;Description générée automatiquement">
            <a:extLst>
              <a:ext uri="{FF2B5EF4-FFF2-40B4-BE49-F238E27FC236}">
                <a16:creationId xmlns:a16="http://schemas.microsoft.com/office/drawing/2014/main" id="{2616640C-5377-F846-AD35-8D590FC0DC5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9157" y="1602325"/>
            <a:ext cx="1704715" cy="155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5036" y="75129"/>
            <a:ext cx="569532" cy="761583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88873" y="20798"/>
            <a:ext cx="845707" cy="89473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BE9929FB-5484-4702-9735-E1537ECD34E8}"/>
              </a:ext>
            </a:extLst>
          </p:cNvPr>
          <p:cNvSpPr txBox="1"/>
          <p:nvPr/>
        </p:nvSpPr>
        <p:spPr>
          <a:xfrm>
            <a:off x="3869844" y="4609362"/>
            <a:ext cx="1954880" cy="10490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4" b="1" dirty="0" smtClean="0"/>
              <a:t>First adaptive-</a:t>
            </a:r>
            <a:r>
              <a:rPr lang="fr-FR" sz="1604" b="1" dirty="0" err="1" smtClean="0"/>
              <a:t>optics</a:t>
            </a:r>
            <a:r>
              <a:rPr lang="fr-FR" sz="1604" b="1" dirty="0" smtClean="0"/>
              <a:t> for the VLT 8-m </a:t>
            </a:r>
            <a:r>
              <a:rPr lang="fr-FR" sz="1604" b="1" dirty="0" err="1" smtClean="0"/>
              <a:t>telescope</a:t>
            </a:r>
            <a:endParaRPr lang="fr-FR" sz="1604" b="1" dirty="0" smtClean="0"/>
          </a:p>
          <a:p>
            <a:pPr algn="ctr">
              <a:defRPr/>
            </a:pPr>
            <a:endParaRPr lang="en-GB" sz="1404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E9929FB-5484-4702-9735-E1537ECD34E8}"/>
              </a:ext>
            </a:extLst>
          </p:cNvPr>
          <p:cNvSpPr txBox="1"/>
          <p:nvPr/>
        </p:nvSpPr>
        <p:spPr>
          <a:xfrm>
            <a:off x="6617974" y="4662969"/>
            <a:ext cx="1954880" cy="5552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4" b="1" dirty="0" smtClean="0"/>
              <a:t>VLT </a:t>
            </a:r>
            <a:r>
              <a:rPr lang="fr-FR" sz="1604" b="1" dirty="0" err="1" smtClean="0"/>
              <a:t>Planet</a:t>
            </a:r>
            <a:r>
              <a:rPr lang="fr-FR" sz="1604" b="1" dirty="0" smtClean="0"/>
              <a:t> Finder</a:t>
            </a:r>
          </a:p>
          <a:p>
            <a:pPr algn="ctr">
              <a:defRPr/>
            </a:pPr>
            <a:endParaRPr lang="en-GB" sz="1404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E9929FB-5484-4702-9735-E1537ECD34E8}"/>
              </a:ext>
            </a:extLst>
          </p:cNvPr>
          <p:cNvSpPr txBox="1"/>
          <p:nvPr/>
        </p:nvSpPr>
        <p:spPr>
          <a:xfrm>
            <a:off x="9588566" y="4569670"/>
            <a:ext cx="1954880" cy="10490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4" b="1" dirty="0"/>
              <a:t>A</a:t>
            </a:r>
            <a:r>
              <a:rPr lang="fr-FR" sz="1604" b="1" dirty="0" smtClean="0"/>
              <a:t>daptive-</a:t>
            </a:r>
            <a:r>
              <a:rPr lang="fr-FR" sz="1604" b="1" dirty="0" err="1" smtClean="0"/>
              <a:t>optics</a:t>
            </a:r>
            <a:r>
              <a:rPr lang="fr-FR" sz="1604" b="1" dirty="0" smtClean="0"/>
              <a:t> for the ELT 39-m </a:t>
            </a:r>
            <a:r>
              <a:rPr lang="fr-FR" sz="1604" b="1" dirty="0" err="1" smtClean="0"/>
              <a:t>telescope</a:t>
            </a:r>
            <a:endParaRPr lang="fr-FR" sz="1604" b="1" dirty="0" smtClean="0"/>
          </a:p>
          <a:p>
            <a:pPr algn="ctr">
              <a:defRPr/>
            </a:pPr>
            <a:endParaRPr lang="en-GB" sz="1404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ZoneTexte 33">
            <a:extLst>
              <a:ext uri="{FF2B5EF4-FFF2-40B4-BE49-F238E27FC236}">
                <a16:creationId xmlns:a16="http://schemas.microsoft.com/office/drawing/2014/main" id="{72ABC211-A766-9A50-CFCF-D3EAE8CE2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995" y="5892790"/>
            <a:ext cx="46024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fr-FR" altLang="en-US" sz="2000" dirty="0" err="1" smtClean="0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Operational</a:t>
            </a:r>
            <a:r>
              <a:rPr lang="fr-FR" altLang="en-US" sz="2000" dirty="0" smtClean="0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instruments </a:t>
            </a:r>
          </a:p>
          <a:p>
            <a:pPr algn="ctr"/>
            <a:r>
              <a:rPr lang="fr-FR" altLang="en-US" sz="2000" dirty="0" err="1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fr-FR" altLang="en-US" sz="2000" dirty="0" err="1" smtClean="0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lassical</a:t>
            </a:r>
            <a:r>
              <a:rPr lang="fr-FR" altLang="en-US" sz="2000" dirty="0" smtClean="0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adaptive </a:t>
            </a:r>
            <a:r>
              <a:rPr lang="fr-FR" altLang="en-US" sz="2000" dirty="0" err="1" smtClean="0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optics</a:t>
            </a:r>
            <a:endParaRPr lang="fr-FR" altLang="en-US" sz="2000" dirty="0">
              <a:solidFill>
                <a:schemeClr val="bg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ZoneTexte 33">
            <a:extLst>
              <a:ext uri="{FF2B5EF4-FFF2-40B4-BE49-F238E27FC236}">
                <a16:creationId xmlns:a16="http://schemas.microsoft.com/office/drawing/2014/main" id="{72ABC211-A766-9A50-CFCF-D3EAE8CE2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7276" y="5892790"/>
            <a:ext cx="31631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fr-FR" altLang="en-US" sz="2000" dirty="0" err="1" smtClean="0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Toward</a:t>
            </a:r>
            <a:r>
              <a:rPr lang="fr-FR" altLang="en-US" sz="2000" dirty="0" smtClean="0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altLang="en-US" sz="2000" dirty="0" err="1" smtClean="0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ultimate</a:t>
            </a:r>
            <a:r>
              <a:rPr lang="fr-FR" altLang="en-US" sz="2000" dirty="0" smtClean="0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performance</a:t>
            </a:r>
            <a:endParaRPr lang="fr-FR" altLang="en-US" sz="2000" dirty="0">
              <a:solidFill>
                <a:schemeClr val="bg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opt_col_sm.jpg (91×116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598" y="137050"/>
            <a:ext cx="661850" cy="84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33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7" descr="Une image contenant table, pièce, assis, bleu&#10;&#10;Description générée automatiquement">
            <a:extLst>
              <a:ext uri="{FF2B5EF4-FFF2-40B4-BE49-F238E27FC236}">
                <a16:creationId xmlns:a16="http://schemas.microsoft.com/office/drawing/2014/main" id="{C982B60E-C3E5-3248-89EB-C86E124C89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360" y="1844824"/>
            <a:ext cx="2046559" cy="155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Improving</a:t>
            </a:r>
            <a:r>
              <a:rPr lang="fr-FR" dirty="0" smtClean="0"/>
              <a:t> the </a:t>
            </a:r>
            <a:r>
              <a:rPr lang="fr-FR" dirty="0" err="1" smtClean="0"/>
              <a:t>contrast</a:t>
            </a:r>
            <a:r>
              <a:rPr lang="fr-FR" dirty="0" smtClean="0"/>
              <a:t> – HR 4796A 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lèche droite 5">
            <a:extLst>
              <a:ext uri="{FF2B5EF4-FFF2-40B4-BE49-F238E27FC236}">
                <a16:creationId xmlns:a16="http://schemas.microsoft.com/office/drawing/2014/main" id="{3D020B98-9AF7-42FD-890B-B2F0B2FADFD1}"/>
              </a:ext>
            </a:extLst>
          </p:cNvPr>
          <p:cNvSpPr/>
          <p:nvPr/>
        </p:nvSpPr>
        <p:spPr>
          <a:xfrm>
            <a:off x="1145796" y="3391603"/>
            <a:ext cx="10494819" cy="42504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5" dirty="0">
              <a:latin typeface="+mj-lt"/>
            </a:endParaRPr>
          </a:p>
        </p:txBody>
      </p:sp>
      <p:sp>
        <p:nvSpPr>
          <p:cNvPr id="8" name="ZoneTexte 10">
            <a:extLst>
              <a:ext uri="{FF2B5EF4-FFF2-40B4-BE49-F238E27FC236}">
                <a16:creationId xmlns:a16="http://schemas.microsoft.com/office/drawing/2014/main" id="{ED32FD39-F37C-697E-A2BB-B56230A8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3792827"/>
            <a:ext cx="10690747" cy="83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407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COME-ON+                           NAOS                         SPHERE                        HARMONI</a:t>
            </a:r>
          </a:p>
          <a:p>
            <a:r>
              <a:rPr lang="fr-FR" altLang="en-US" sz="2407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fr-FR" altLang="en-US" sz="2407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					       SPHERE+                PCS</a:t>
            </a:r>
            <a:endParaRPr lang="en-GB" altLang="en-US" sz="2407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ZoneTexte 20">
            <a:extLst>
              <a:ext uri="{FF2B5EF4-FFF2-40B4-BE49-F238E27FC236}">
                <a16:creationId xmlns:a16="http://schemas.microsoft.com/office/drawing/2014/main" id="{EB8F26AD-6B8A-885B-0ABC-9F9580357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252" y="3200572"/>
            <a:ext cx="9902070" cy="339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1604" dirty="0">
                <a:latin typeface="+mj-lt"/>
              </a:rPr>
              <a:t>1990                                 2002                                </a:t>
            </a:r>
            <a:r>
              <a:rPr lang="fr-FR" altLang="en-US" sz="1604" dirty="0" smtClean="0">
                <a:latin typeface="+mj-lt"/>
              </a:rPr>
              <a:t>2014                                    2024+ </a:t>
            </a:r>
            <a:endParaRPr lang="en-GB" altLang="en-US" sz="1604" dirty="0">
              <a:latin typeface="+mj-lt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87447974-8B1D-0D42-94F2-E367237D1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5246" y="1593881"/>
            <a:ext cx="2049462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8C6AAE9D-0D6A-144C-BC68-74CF5C813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2551" y="1593881"/>
            <a:ext cx="1495717" cy="157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7122" y="1189647"/>
            <a:ext cx="1988960" cy="676608"/>
          </a:xfrm>
          <a:prstGeom prst="rect">
            <a:avLst/>
          </a:prstGeom>
        </p:spPr>
      </p:pic>
      <p:pic>
        <p:nvPicPr>
          <p:cNvPr id="32" name="Image 5" descr="Une image contenant personne, bateau, femme, debout&#10;&#10;Description générée automatiquement">
            <a:extLst>
              <a:ext uri="{FF2B5EF4-FFF2-40B4-BE49-F238E27FC236}">
                <a16:creationId xmlns:a16="http://schemas.microsoft.com/office/drawing/2014/main" id="{2616640C-5377-F846-AD35-8D590FC0DC5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9157" y="1602325"/>
            <a:ext cx="1704715" cy="155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75418" y="75129"/>
            <a:ext cx="819150" cy="1095375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5853" y="68479"/>
            <a:ext cx="1059734" cy="1121168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580" y="4318057"/>
            <a:ext cx="2324100" cy="2047875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650429" y="6446787"/>
            <a:ext cx="2819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[Mouillet+1997, Augereau+1999] </a:t>
            </a:r>
            <a:endParaRPr lang="fr-FR" sz="1400" dirty="0"/>
          </a:p>
        </p:txBody>
      </p:sp>
      <p:sp>
        <p:nvSpPr>
          <p:cNvPr id="45" name="ZoneTexte 44"/>
          <p:cNvSpPr txBox="1"/>
          <p:nvPr/>
        </p:nvSpPr>
        <p:spPr>
          <a:xfrm>
            <a:off x="1869189" y="4286501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HR 4796A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6389" y="4227579"/>
            <a:ext cx="1598436" cy="2324998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3863752" y="6446787"/>
            <a:ext cx="2145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[</a:t>
            </a:r>
            <a:r>
              <a:rPr lang="fr-FR" sz="1400" dirty="0" err="1" smtClean="0"/>
              <a:t>Private</a:t>
            </a:r>
            <a:r>
              <a:rPr lang="fr-FR" sz="1400" dirty="0" smtClean="0"/>
              <a:t> communication] </a:t>
            </a:r>
            <a:endParaRPr lang="fr-FR" sz="1400" dirty="0"/>
          </a:p>
        </p:txBody>
      </p:sp>
      <p:sp>
        <p:nvSpPr>
          <p:cNvPr id="48" name="ZoneTexte 47"/>
          <p:cNvSpPr txBox="1"/>
          <p:nvPr/>
        </p:nvSpPr>
        <p:spPr>
          <a:xfrm>
            <a:off x="6892491" y="6537612"/>
            <a:ext cx="1502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[Langlois+2014] </a:t>
            </a:r>
            <a:endParaRPr lang="fr-FR" sz="1400" dirty="0"/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8263" y="4309405"/>
            <a:ext cx="1870431" cy="211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Optical long-</a:t>
            </a:r>
            <a:r>
              <a:rPr lang="fr-FR" dirty="0" err="1" smtClean="0"/>
              <a:t>baseline</a:t>
            </a:r>
            <a:r>
              <a:rPr lang="fr-FR" dirty="0" smtClean="0"/>
              <a:t> </a:t>
            </a:r>
            <a:r>
              <a:rPr lang="fr-FR" dirty="0" err="1" smtClean="0"/>
              <a:t>interferometry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3"/>
          <p:cNvSpPr txBox="1">
            <a:spLocks/>
          </p:cNvSpPr>
          <p:nvPr/>
        </p:nvSpPr>
        <p:spPr bwMode="gray">
          <a:xfrm>
            <a:off x="2026312" y="1628800"/>
            <a:ext cx="6973526" cy="408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4233" indent="0" algn="l" defTabSz="121917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9178" indent="-237061" algn="l" defTabSz="121917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800"/>
              </a:spcAft>
              <a:buSzPct val="6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945" indent="0" algn="l" defTabSz="1219170" rtl="0" eaLnBrk="1" latinLnBrk="0" hangingPunct="1">
              <a:lnSpc>
                <a:spcPct val="93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708" indent="-122764" algn="l" defTabSz="1219170" rtl="0" eaLnBrk="1" latinLnBrk="0" hangingPunct="1">
              <a:lnSpc>
                <a:spcPct val="93000"/>
              </a:lnSpc>
              <a:spcBef>
                <a:spcPts val="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3475" indent="0" algn="l" defTabSz="1219170" rtl="0" eaLnBrk="1" latinLnBrk="0" hangingPunct="1">
              <a:lnSpc>
                <a:spcPct val="93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Instrument concept,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manufacturing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tests, and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commissioning</a:t>
            </a:r>
            <a:endParaRPr lang="fr-FR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it-IT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VINCI, </a:t>
            </a:r>
            <a:r>
              <a:rPr lang="it-IT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MIDI (co-PI), AMBER (PI), PIONIER (PI), </a:t>
            </a:r>
            <a:r>
              <a:rPr lang="it-IT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GRAVITY, </a:t>
            </a:r>
            <a:r>
              <a:rPr lang="it-IT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MATISSE (PI), </a:t>
            </a:r>
            <a:r>
              <a:rPr lang="it-IT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GRAVITY+ </a:t>
            </a:r>
          </a:p>
          <a:p>
            <a:endParaRPr lang="fr-FR" sz="12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Components: single-mode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fibers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integrated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optics</a:t>
            </a:r>
            <a:endParaRPr lang="fr-FR" sz="24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fr-FR" sz="2400" b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 </a:t>
            </a:r>
            <a:r>
              <a:rPr lang="fr-FR" sz="2400" b="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Le Verre Fluoré </a:t>
            </a:r>
            <a:r>
              <a:rPr lang="fr-FR" sz="2400" b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company</a:t>
            </a:r>
            <a:r>
              <a:rPr lang="fr-FR" sz="2400" b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, </a:t>
            </a:r>
            <a:r>
              <a:rPr lang="fr-FR" sz="2400" b="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CEA-LETI</a:t>
            </a:r>
            <a:endParaRPr lang="fr-FR" sz="24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System: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nulling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aperture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masking</a:t>
            </a:r>
            <a:endParaRPr lang="fr-FR" sz="24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sz="12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reduction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pipeline, JMMC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tools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observations to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modelling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images), Expertise Center, VLTI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schools</a:t>
            </a:r>
            <a:endParaRPr lang="fr-FR" sz="24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sz="12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Galactic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Center, Active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Galaxy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Nuclei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exoplanets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protoplanetary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disks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stars,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solar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system bodies</a:t>
            </a:r>
          </a:p>
        </p:txBody>
      </p:sp>
      <p:sp>
        <p:nvSpPr>
          <p:cNvPr id="9" name="Hexagone 8"/>
          <p:cNvSpPr/>
          <p:nvPr/>
        </p:nvSpPr>
        <p:spPr>
          <a:xfrm>
            <a:off x="1067411" y="4900219"/>
            <a:ext cx="756000" cy="683896"/>
          </a:xfrm>
          <a:prstGeom prst="hexagon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Data</a:t>
            </a:r>
            <a:endParaRPr lang="fr-FR" sz="1200" dirty="0"/>
          </a:p>
        </p:txBody>
      </p:sp>
      <p:sp>
        <p:nvSpPr>
          <p:cNvPr id="10" name="Hexagone 9"/>
          <p:cNvSpPr/>
          <p:nvPr/>
        </p:nvSpPr>
        <p:spPr>
          <a:xfrm>
            <a:off x="197734" y="1704640"/>
            <a:ext cx="756000" cy="684000"/>
          </a:xfrm>
          <a:prstGeom prst="hexagon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Concept</a:t>
            </a:r>
            <a:endParaRPr lang="fr-FR" sz="1200" dirty="0"/>
          </a:p>
        </p:txBody>
      </p:sp>
      <p:sp>
        <p:nvSpPr>
          <p:cNvPr id="11" name="Hexagone 10"/>
          <p:cNvSpPr/>
          <p:nvPr/>
        </p:nvSpPr>
        <p:spPr>
          <a:xfrm>
            <a:off x="1067411" y="1704640"/>
            <a:ext cx="756000" cy="684000"/>
          </a:xfrm>
          <a:prstGeom prst="hexagon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bg2"/>
                </a:solidFill>
              </a:rPr>
              <a:t>On-</a:t>
            </a:r>
            <a:r>
              <a:rPr lang="fr-FR" sz="1200" dirty="0" err="1" smtClean="0">
                <a:solidFill>
                  <a:schemeClr val="bg2"/>
                </a:solidFill>
              </a:rPr>
              <a:t>sky</a:t>
            </a:r>
            <a:endParaRPr lang="fr-FR" sz="1200" dirty="0">
              <a:solidFill>
                <a:schemeClr val="bg2"/>
              </a:solidFill>
            </a:endParaRPr>
          </a:p>
        </p:txBody>
      </p:sp>
      <p:sp>
        <p:nvSpPr>
          <p:cNvPr id="12" name="Hexagone 11"/>
          <p:cNvSpPr/>
          <p:nvPr/>
        </p:nvSpPr>
        <p:spPr>
          <a:xfrm>
            <a:off x="1067411" y="5913352"/>
            <a:ext cx="756000" cy="684000"/>
          </a:xfrm>
          <a:prstGeom prst="hexagon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Science</a:t>
            </a:r>
            <a:endParaRPr lang="fr-FR" sz="1200" dirty="0"/>
          </a:p>
        </p:txBody>
      </p:sp>
      <p:sp>
        <p:nvSpPr>
          <p:cNvPr id="13" name="Hexagone 12"/>
          <p:cNvSpPr/>
          <p:nvPr/>
        </p:nvSpPr>
        <p:spPr>
          <a:xfrm>
            <a:off x="1067411" y="3717032"/>
            <a:ext cx="756000" cy="684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R&amp;D</a:t>
            </a:r>
            <a:endParaRPr lang="fr-FR" sz="12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570" y="1300670"/>
            <a:ext cx="1994942" cy="54541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554" y="1903915"/>
            <a:ext cx="1404133" cy="136068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8341" y="3308261"/>
            <a:ext cx="1682843" cy="156089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1296" y="4971521"/>
            <a:ext cx="1642391" cy="149375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4772" y="31307"/>
            <a:ext cx="1428750" cy="268605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0704512" y="262762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i="1" dirty="0" smtClean="0"/>
              <a:t>J.M. </a:t>
            </a:r>
            <a:r>
              <a:rPr lang="fr-FR" sz="1800" i="1" dirty="0" err="1" smtClean="0"/>
              <a:t>Mariotti</a:t>
            </a:r>
            <a:endParaRPr lang="fr-FR" sz="1800" i="1" dirty="0"/>
          </a:p>
        </p:txBody>
      </p:sp>
    </p:spTree>
    <p:extLst>
      <p:ext uri="{BB962C8B-B14F-4D97-AF65-F5344CB8AC3E}">
        <p14:creationId xmlns:p14="http://schemas.microsoft.com/office/powerpoint/2010/main" val="310008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ASTROPHOTONICS to </a:t>
            </a:r>
            <a:r>
              <a:rPr lang="fr-FR" dirty="0" err="1" smtClean="0"/>
              <a:t>improve</a:t>
            </a:r>
            <a:r>
              <a:rPr lang="fr-FR" dirty="0" smtClean="0"/>
              <a:t> </a:t>
            </a:r>
            <a:r>
              <a:rPr lang="fr-FR" dirty="0" err="1" smtClean="0"/>
              <a:t>accuracy</a:t>
            </a:r>
            <a:r>
              <a:rPr lang="fr-FR" dirty="0" smtClean="0"/>
              <a:t> and </a:t>
            </a:r>
            <a:r>
              <a:rPr lang="fr-FR" dirty="0" err="1" smtClean="0"/>
              <a:t>precision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1056457" y="1772816"/>
            <a:ext cx="972108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Spatial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filtering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clean up the 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wavefront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do high-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precision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interferometry</a:t>
            </a:r>
            <a:endParaRPr lang="fr-F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fr-F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Singlemode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fibers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 (VINCI, AMBER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PIONIER, 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GRAVITY)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Integrated 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optics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(PIONIER, GRAVITY)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fr-F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fr-F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fr-F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fr-F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/>
            <a:endParaRPr lang="fr-F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/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/>
            <a:endParaRPr lang="fr-F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/>
            <a:endParaRPr lang="fr-FR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/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Stability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flexibility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compactness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cryogeny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combination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of more 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telescopes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/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5416320" y="4147141"/>
            <a:ext cx="3026606" cy="1691331"/>
            <a:chOff x="656270" y="3385183"/>
            <a:chExt cx="3026606" cy="1691331"/>
          </a:xfrm>
        </p:grpSpPr>
        <p:sp>
          <p:nvSpPr>
            <p:cNvPr id="17" name="Rectangle 4"/>
            <p:cNvSpPr txBox="1">
              <a:spLocks noChangeArrowheads="1"/>
            </p:cNvSpPr>
            <p:nvPr/>
          </p:nvSpPr>
          <p:spPr bwMode="auto">
            <a:xfrm>
              <a:off x="656270" y="4690075"/>
              <a:ext cx="3026606" cy="386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defRPr/>
              </a:pPr>
              <a:r>
                <a:rPr lang="en-US" sz="1800" kern="0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GRAVITY chip manufactured by photolithography</a:t>
              </a:r>
              <a:endParaRPr lang="en-US" sz="2000" kern="0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395" y="3385183"/>
              <a:ext cx="2557168" cy="1298083"/>
            </a:xfrm>
            <a:prstGeom prst="rect">
              <a:avLst/>
            </a:prstGeom>
          </p:spPr>
        </p:pic>
      </p:grpSp>
      <p:sp>
        <p:nvSpPr>
          <p:cNvPr id="33" name="Rectangle à coins arrondis 32"/>
          <p:cNvSpPr/>
          <p:nvPr/>
        </p:nvSpPr>
        <p:spPr>
          <a:xfrm>
            <a:off x="8400256" y="2905535"/>
            <a:ext cx="3672408" cy="21076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8472264" y="2996436"/>
            <a:ext cx="348376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Large </a:t>
            </a:r>
            <a:r>
              <a:rPr lang="en-US" sz="22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Magellanic</a:t>
            </a:r>
            <a:r>
              <a:rPr lang="en-US" sz="2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Cloud </a:t>
            </a:r>
          </a:p>
          <a:p>
            <a:pPr algn="ctr"/>
            <a:endParaRPr lang="en-US" sz="8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 1%-precision diameters with PIONIER contribute to a LMC distance determined with a precision of 1%</a:t>
            </a:r>
            <a:endParaRPr lang="fr-FR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533236" y="5040829"/>
            <a:ext cx="16530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[Pietrzynski+2019]</a:t>
            </a:r>
            <a:endParaRPr lang="fr-FR" sz="1400" dirty="0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768" y="3230905"/>
            <a:ext cx="2347116" cy="1809924"/>
          </a:xfrm>
          <a:prstGeom prst="rect">
            <a:avLst/>
          </a:prstGeom>
        </p:spPr>
      </p:pic>
      <p:sp>
        <p:nvSpPr>
          <p:cNvPr id="40" name="Rectangle 4"/>
          <p:cNvSpPr txBox="1">
            <a:spLocks noChangeArrowheads="1"/>
          </p:cNvSpPr>
          <p:nvPr/>
        </p:nvSpPr>
        <p:spPr bwMode="auto">
          <a:xfrm>
            <a:off x="2416785" y="5113497"/>
            <a:ext cx="3336015" cy="35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n-US" sz="1800" kern="0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GRAVITY fluoride fibers</a:t>
            </a:r>
            <a:endParaRPr lang="en-US" sz="2000" kern="0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60" y="3048300"/>
            <a:ext cx="2501304" cy="6541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56" y="3834463"/>
            <a:ext cx="2239153" cy="1726370"/>
          </a:xfrm>
          <a:prstGeom prst="rect">
            <a:avLst/>
          </a:prstGeom>
        </p:spPr>
      </p:pic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-33276" y="5603390"/>
            <a:ext cx="3336015" cy="35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n-US" sz="1800" kern="0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VINCI fluoride fiber combiner</a:t>
            </a:r>
            <a:endParaRPr lang="en-US" sz="2000" kern="0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6920" y="3244435"/>
            <a:ext cx="1795264" cy="90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4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Improving</a:t>
            </a:r>
            <a:r>
              <a:rPr lang="fr-FR" dirty="0" smtClean="0"/>
              <a:t> </a:t>
            </a:r>
            <a:r>
              <a:rPr lang="fr-FR" dirty="0" err="1" smtClean="0"/>
              <a:t>sensitivity</a:t>
            </a:r>
            <a:r>
              <a:rPr lang="fr-FR" dirty="0" smtClean="0"/>
              <a:t> and data </a:t>
            </a:r>
            <a:r>
              <a:rPr lang="fr-FR" dirty="0" err="1" smtClean="0"/>
              <a:t>richness</a:t>
            </a:r>
            <a:r>
              <a:rPr lang="fr-FR" dirty="0" smtClean="0"/>
              <a:t> – NGC1068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0" y="2905352"/>
            <a:ext cx="2114384" cy="12050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12695" y="4129335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[Wittkowski+2004] </a:t>
            </a:r>
            <a:endParaRPr lang="fr-FR" sz="1400" dirty="0"/>
          </a:p>
        </p:txBody>
      </p:sp>
      <p:sp>
        <p:nvSpPr>
          <p:cNvPr id="7" name="Rectangle 6"/>
          <p:cNvSpPr/>
          <p:nvPr/>
        </p:nvSpPr>
        <p:spPr>
          <a:xfrm>
            <a:off x="729186" y="2407683"/>
            <a:ext cx="1930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MACAO-VINCI</a:t>
            </a:r>
            <a:endParaRPr lang="fr-FR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4" y="4924103"/>
            <a:ext cx="2114384" cy="14648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80494" y="4427832"/>
            <a:ext cx="782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MIDI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061717" y="6423562"/>
            <a:ext cx="1220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[Jaffe+2004] </a:t>
            </a:r>
            <a:endParaRPr lang="fr-FR" sz="1400" dirty="0"/>
          </a:p>
        </p:txBody>
      </p:sp>
      <p:sp>
        <p:nvSpPr>
          <p:cNvPr id="12" name="Rectangle 11"/>
          <p:cNvSpPr/>
          <p:nvPr/>
        </p:nvSpPr>
        <p:spPr>
          <a:xfrm>
            <a:off x="812695" y="1596868"/>
            <a:ext cx="1789272" cy="586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en-US" sz="1604" dirty="0" smtClean="0">
                <a:solidFill>
                  <a:prstClr val="black"/>
                </a:solidFill>
                <a:latin typeface="Arial Black"/>
              </a:rPr>
              <a:t>2004</a:t>
            </a:r>
          </a:p>
          <a:p>
            <a:pPr algn="ctr"/>
            <a:r>
              <a:rPr lang="fr-FR" sz="1604" dirty="0" smtClean="0">
                <a:solidFill>
                  <a:prstClr val="black"/>
                </a:solidFill>
                <a:latin typeface="Arial Black"/>
              </a:rPr>
              <a:t>(2 </a:t>
            </a:r>
            <a:r>
              <a:rPr lang="fr-FR" sz="1604" dirty="0" err="1" smtClean="0">
                <a:solidFill>
                  <a:prstClr val="black"/>
                </a:solidFill>
                <a:latin typeface="Arial Black"/>
              </a:rPr>
              <a:t>telescopes</a:t>
            </a:r>
            <a:r>
              <a:rPr lang="fr-FR" sz="1604" dirty="0" smtClean="0">
                <a:solidFill>
                  <a:prstClr val="black"/>
                </a:solidFill>
                <a:latin typeface="Arial Black"/>
              </a:rPr>
              <a:t>)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4511824" y="1889897"/>
            <a:ext cx="1789272" cy="586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en-US" sz="1604" dirty="0" smtClean="0">
                <a:solidFill>
                  <a:prstClr val="black"/>
                </a:solidFill>
                <a:latin typeface="Arial Black"/>
              </a:rPr>
              <a:t>2020</a:t>
            </a:r>
          </a:p>
          <a:p>
            <a:pPr algn="ctr"/>
            <a:r>
              <a:rPr lang="fr-FR" sz="1604" dirty="0" smtClean="0">
                <a:solidFill>
                  <a:prstClr val="black"/>
                </a:solidFill>
                <a:latin typeface="Arial Black"/>
              </a:rPr>
              <a:t>(4 </a:t>
            </a:r>
            <a:r>
              <a:rPr lang="fr-FR" sz="1604" dirty="0" err="1" smtClean="0">
                <a:solidFill>
                  <a:prstClr val="black"/>
                </a:solidFill>
                <a:latin typeface="Arial Black"/>
              </a:rPr>
              <a:t>telescopes</a:t>
            </a:r>
            <a:r>
              <a:rPr lang="fr-FR" sz="1604" dirty="0" smtClean="0">
                <a:solidFill>
                  <a:prstClr val="black"/>
                </a:solidFill>
                <a:latin typeface="Arial Black"/>
              </a:rPr>
              <a:t>)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997" y="3059192"/>
            <a:ext cx="3159866" cy="32206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120336" y="2674519"/>
            <a:ext cx="1247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MATISSE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8849428" y="6234735"/>
            <a:ext cx="1970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[</a:t>
            </a:r>
            <a:r>
              <a:rPr lang="fr-FR" sz="1400" dirty="0" err="1" smtClean="0"/>
              <a:t>Gamez</a:t>
            </a:r>
            <a:r>
              <a:rPr lang="fr-FR" sz="1400" dirty="0" smtClean="0"/>
              <a:t> Rosas+2022] </a:t>
            </a:r>
            <a:endParaRPr lang="fr-FR" sz="14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183" y="3017680"/>
            <a:ext cx="3853969" cy="32621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849428" y="1886868"/>
            <a:ext cx="1789272" cy="586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en-US" sz="1604" dirty="0" smtClean="0">
                <a:solidFill>
                  <a:prstClr val="black"/>
                </a:solidFill>
                <a:latin typeface="Arial Black"/>
              </a:rPr>
              <a:t>2022</a:t>
            </a:r>
          </a:p>
          <a:p>
            <a:pPr algn="ctr"/>
            <a:r>
              <a:rPr lang="fr-FR" sz="1604" dirty="0" smtClean="0">
                <a:solidFill>
                  <a:prstClr val="black"/>
                </a:solidFill>
                <a:latin typeface="Arial Black"/>
              </a:rPr>
              <a:t>(4 </a:t>
            </a:r>
            <a:r>
              <a:rPr lang="fr-FR" sz="1604" dirty="0" err="1" smtClean="0">
                <a:solidFill>
                  <a:prstClr val="black"/>
                </a:solidFill>
                <a:latin typeface="Arial Black"/>
              </a:rPr>
              <a:t>telescopes</a:t>
            </a:r>
            <a:r>
              <a:rPr lang="fr-FR" sz="1604" dirty="0" smtClean="0">
                <a:solidFill>
                  <a:prstClr val="black"/>
                </a:solidFill>
                <a:latin typeface="Arial Black"/>
              </a:rPr>
              <a:t>)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4727848" y="2674519"/>
            <a:ext cx="1240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GRAVITY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645853" y="6269673"/>
            <a:ext cx="3771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[GRAVITY Collaboration 2020, </a:t>
            </a:r>
            <a:r>
              <a:rPr lang="fr-FR" sz="1400" dirty="0" err="1" smtClean="0"/>
              <a:t>Vermot</a:t>
            </a:r>
            <a:r>
              <a:rPr lang="fr-FR" sz="1400" dirty="0" smtClean="0"/>
              <a:t> 2022]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28852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french high-</a:t>
            </a:r>
            <a:r>
              <a:rPr lang="fr-FR" dirty="0" err="1" smtClean="0"/>
              <a:t>angular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  <a:r>
              <a:rPr lang="fr-FR" dirty="0" err="1" smtClean="0"/>
              <a:t>community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034786" y="1874968"/>
            <a:ext cx="8013542" cy="4089600"/>
          </a:xfrm>
        </p:spPr>
        <p:txBody>
          <a:bodyPr/>
          <a:lstStyle/>
          <a:p>
            <a:r>
              <a:rPr lang="fr-FR" dirty="0" smtClean="0"/>
              <a:t>A large and </a:t>
            </a:r>
            <a:r>
              <a:rPr lang="fr-FR" dirty="0" err="1" smtClean="0"/>
              <a:t>recognized</a:t>
            </a:r>
            <a:r>
              <a:rPr lang="fr-FR" dirty="0" smtClean="0"/>
              <a:t> </a:t>
            </a:r>
            <a:r>
              <a:rPr lang="fr-FR" dirty="0" err="1" smtClean="0"/>
              <a:t>community</a:t>
            </a:r>
            <a:endParaRPr lang="fr-FR" dirty="0" smtClean="0"/>
          </a:p>
          <a:p>
            <a:pPr marL="347133" indent="-342900">
              <a:buFontTx/>
              <a:buChar char="-"/>
            </a:pPr>
            <a:r>
              <a:rPr lang="fr-FR" sz="22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~200 people for </a:t>
            </a:r>
            <a:r>
              <a:rPr lang="fr-FR" sz="2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90 ETP </a:t>
            </a:r>
            <a:r>
              <a:rPr lang="fr-FR" sz="22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(2015-2021)</a:t>
            </a:r>
          </a:p>
          <a:p>
            <a:pPr marL="347133" indent="-342900">
              <a:buFontTx/>
              <a:buChar char="-"/>
            </a:pPr>
            <a:r>
              <a:rPr lang="fr-FR" sz="22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Strong</a:t>
            </a:r>
            <a:r>
              <a:rPr lang="fr-FR" sz="22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recognition </a:t>
            </a:r>
          </a:p>
          <a:p>
            <a:r>
              <a:rPr lang="fr-FR" b="0" i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fr-FR" b="0" i="1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Prizes</a:t>
            </a:r>
            <a:r>
              <a:rPr lang="fr-FR" b="0" i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fr-FR" b="0" i="1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Academy</a:t>
            </a:r>
            <a:r>
              <a:rPr lang="fr-FR" b="0" i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Science, Michelson and Fizeau, La Recherche, SF2A, EAS]</a:t>
            </a:r>
            <a:endParaRPr lang="fr-FR" b="0" i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sz="1200" dirty="0" smtClean="0"/>
          </a:p>
          <a:p>
            <a:endParaRPr lang="fr-FR" sz="1200" dirty="0" smtClean="0"/>
          </a:p>
          <a:p>
            <a:r>
              <a:rPr lang="fr-FR" dirty="0" smtClean="0"/>
              <a:t>ASHRA </a:t>
            </a:r>
            <a:r>
              <a:rPr lang="fr-FR" dirty="0" err="1" smtClean="0"/>
              <a:t>coordinates</a:t>
            </a:r>
            <a:r>
              <a:rPr lang="fr-FR" dirty="0" smtClean="0"/>
              <a:t> the </a:t>
            </a:r>
            <a:r>
              <a:rPr lang="fr-FR" dirty="0" err="1" smtClean="0"/>
              <a:t>community</a:t>
            </a:r>
            <a:endParaRPr lang="fr-FR" dirty="0" smtClean="0"/>
          </a:p>
          <a:p>
            <a:pPr marL="347133" indent="-342900">
              <a:buFontTx/>
              <a:buChar char="-"/>
            </a:pPr>
            <a:r>
              <a:rPr lang="en-US" sz="22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Forum </a:t>
            </a:r>
            <a:r>
              <a:rPr lang="en-US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experts of the different </a:t>
            </a:r>
            <a:r>
              <a:rPr lang="en-US" sz="22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fields</a:t>
            </a:r>
          </a:p>
          <a:p>
            <a:pPr marL="347133" indent="-342900">
              <a:buFontTx/>
              <a:buChar char="-"/>
            </a:pPr>
            <a:r>
              <a:rPr lang="fr-FR" sz="22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Support for R&amp;D, </a:t>
            </a:r>
            <a:r>
              <a:rPr lang="fr-FR" sz="22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summer</a:t>
            </a:r>
            <a:r>
              <a:rPr lang="fr-FR" sz="22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2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schools</a:t>
            </a:r>
            <a:r>
              <a:rPr lang="fr-FR" sz="22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workshops,…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120" y="1557793"/>
            <a:ext cx="4447485" cy="10697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474945" y="2659802"/>
            <a:ext cx="2316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bg1">
                    <a:lumMod val="65000"/>
                  </a:schemeClr>
                </a:solidFill>
              </a:rPr>
              <a:t>http://ashra-insu.fr/</a:t>
            </a:r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0844385"/>
              </p:ext>
            </p:extLst>
          </p:nvPr>
        </p:nvGraphicFramePr>
        <p:xfrm>
          <a:off x="7556668" y="3737848"/>
          <a:ext cx="4389710" cy="3024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10909011" y="3750491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69 in total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7367" y="5595236"/>
            <a:ext cx="7461123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lvl="1" algn="just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Tx/>
            </a:pPr>
            <a:r>
              <a:rPr lang="en-US" sz="2000" dirty="0" smtClean="0"/>
              <a:t>Instruments </a:t>
            </a:r>
            <a:r>
              <a:rPr lang="en-US" sz="2000" dirty="0"/>
              <a:t>offer a motivating </a:t>
            </a:r>
            <a:r>
              <a:rPr lang="en-US" sz="2000" dirty="0" smtClean="0"/>
              <a:t>and gratifying training ground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77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547" y="362722"/>
            <a:ext cx="9397520" cy="1113669"/>
          </a:xfrm>
        </p:spPr>
        <p:txBody>
          <a:bodyPr/>
          <a:lstStyle/>
          <a:p>
            <a:r>
              <a:rPr lang="fr-FR" dirty="0" err="1" smtClean="0"/>
              <a:t>Spectroscopy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3"/>
          <p:cNvSpPr txBox="1">
            <a:spLocks/>
          </p:cNvSpPr>
          <p:nvPr/>
        </p:nvSpPr>
        <p:spPr bwMode="gray">
          <a:xfrm>
            <a:off x="2026312" y="1844824"/>
            <a:ext cx="6836640" cy="408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4233" indent="0" algn="l" defTabSz="121917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9178" indent="-237061" algn="l" defTabSz="121917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800"/>
              </a:spcAft>
              <a:buSzPct val="6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945" indent="0" algn="l" defTabSz="1219170" rtl="0" eaLnBrk="1" latinLnBrk="0" hangingPunct="1">
              <a:lnSpc>
                <a:spcPct val="93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708" indent="-122764" algn="l" defTabSz="1219170" rtl="0" eaLnBrk="1" latinLnBrk="0" hangingPunct="1">
              <a:lnSpc>
                <a:spcPct val="93000"/>
              </a:lnSpc>
              <a:spcBef>
                <a:spcPts val="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3475" indent="0" algn="l" defTabSz="1219170" rtl="0" eaLnBrk="1" latinLnBrk="0" hangingPunct="1">
              <a:lnSpc>
                <a:spcPct val="93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Instrument concept,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manufacturing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tests, and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commissioning</a:t>
            </a:r>
            <a:endParaRPr lang="fr-FR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VIMOS (PI), FLAMES-GIRAFFE (PI), </a:t>
            </a:r>
            <a:r>
              <a:rPr lang="en-US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X-shooter, </a:t>
            </a:r>
            <a:r>
              <a:rPr lang="en-US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MUSE (PI), </a:t>
            </a:r>
            <a:r>
              <a:rPr lang="en-US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4MOST, </a:t>
            </a:r>
            <a:r>
              <a:rPr lang="en-US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MOONS (co-PI), HARMONI (co-PI), </a:t>
            </a:r>
            <a:r>
              <a:rPr lang="en-US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MOSAIC </a:t>
            </a:r>
            <a:r>
              <a:rPr lang="en-US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(PI)</a:t>
            </a:r>
            <a:endParaRPr lang="en-US" sz="24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sz="12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Components: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fibers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slicers</a:t>
            </a:r>
            <a:endParaRPr lang="fr-FR" sz="24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fr-FR" sz="2400" b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 </a:t>
            </a:r>
            <a:r>
              <a:rPr lang="fr-FR" sz="2400" b="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SEDI, </a:t>
            </a:r>
            <a:r>
              <a:rPr lang="fr-FR" sz="2400" b="0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Winlight</a:t>
            </a:r>
            <a:endParaRPr lang="fr-FR" sz="24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sz="12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reduction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sky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subtraction</a:t>
            </a:r>
            <a:endParaRPr lang="fr-FR" sz="24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sz="12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Galaxies,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stellar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populations, star formation,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surveys</a:t>
            </a:r>
            <a:r>
              <a:rPr lang="fr-FR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VVDS/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VUDS,Gaia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Euclid), Solar system</a:t>
            </a:r>
          </a:p>
        </p:txBody>
      </p:sp>
      <p:sp>
        <p:nvSpPr>
          <p:cNvPr id="6" name="Hexagone 5"/>
          <p:cNvSpPr/>
          <p:nvPr/>
        </p:nvSpPr>
        <p:spPr>
          <a:xfrm>
            <a:off x="1067411" y="4617312"/>
            <a:ext cx="756000" cy="683896"/>
          </a:xfrm>
          <a:prstGeom prst="hexagon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Data</a:t>
            </a:r>
            <a:endParaRPr lang="fr-FR" sz="1200" dirty="0"/>
          </a:p>
        </p:txBody>
      </p:sp>
      <p:sp>
        <p:nvSpPr>
          <p:cNvPr id="7" name="Hexagone 6"/>
          <p:cNvSpPr/>
          <p:nvPr/>
        </p:nvSpPr>
        <p:spPr>
          <a:xfrm>
            <a:off x="197734" y="2168936"/>
            <a:ext cx="756000" cy="684000"/>
          </a:xfrm>
          <a:prstGeom prst="hexagon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Concept</a:t>
            </a:r>
            <a:endParaRPr lang="fr-FR" sz="1200" dirty="0"/>
          </a:p>
        </p:txBody>
      </p:sp>
      <p:sp>
        <p:nvSpPr>
          <p:cNvPr id="8" name="Hexagone 7"/>
          <p:cNvSpPr/>
          <p:nvPr/>
        </p:nvSpPr>
        <p:spPr>
          <a:xfrm>
            <a:off x="1067411" y="2168936"/>
            <a:ext cx="756000" cy="684000"/>
          </a:xfrm>
          <a:prstGeom prst="hexagon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bg2"/>
                </a:solidFill>
              </a:rPr>
              <a:t>On-</a:t>
            </a:r>
            <a:r>
              <a:rPr lang="fr-FR" sz="1200" dirty="0" err="1" smtClean="0">
                <a:solidFill>
                  <a:schemeClr val="bg2"/>
                </a:solidFill>
              </a:rPr>
              <a:t>sky</a:t>
            </a:r>
            <a:endParaRPr lang="fr-FR" sz="1200" dirty="0">
              <a:solidFill>
                <a:schemeClr val="bg2"/>
              </a:solidFill>
            </a:endParaRPr>
          </a:p>
        </p:txBody>
      </p:sp>
      <p:sp>
        <p:nvSpPr>
          <p:cNvPr id="9" name="Hexagone 8"/>
          <p:cNvSpPr/>
          <p:nvPr/>
        </p:nvSpPr>
        <p:spPr>
          <a:xfrm>
            <a:off x="1083769" y="5502536"/>
            <a:ext cx="756000" cy="684000"/>
          </a:xfrm>
          <a:prstGeom prst="hexagon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Science</a:t>
            </a:r>
            <a:endParaRPr lang="fr-FR" sz="1200" dirty="0"/>
          </a:p>
        </p:txBody>
      </p:sp>
      <p:sp>
        <p:nvSpPr>
          <p:cNvPr id="10" name="Hexagone 9"/>
          <p:cNvSpPr/>
          <p:nvPr/>
        </p:nvSpPr>
        <p:spPr>
          <a:xfrm>
            <a:off x="1067411" y="3609096"/>
            <a:ext cx="756000" cy="684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R&amp;D</a:t>
            </a:r>
            <a:endParaRPr lang="fr-FR" sz="1200" dirty="0"/>
          </a:p>
        </p:txBody>
      </p:sp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16" y="152265"/>
            <a:ext cx="1557000" cy="124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TRAVAIL\MOONS_afterIRR_2020\Montage Fente\Photos montage slit 1\IMG_20201126_145401.jpg"/>
          <p:cNvPicPr>
            <a:picLocks noChangeAspect="1" noChangeArrowheads="1"/>
          </p:cNvPicPr>
          <p:nvPr/>
        </p:nvPicPr>
        <p:blipFill>
          <a:blip r:embed="rId5" cstate="print"/>
          <a:srcRect t="41050" b="7709"/>
          <a:stretch>
            <a:fillRect/>
          </a:stretch>
        </p:blipFill>
        <p:spPr bwMode="auto">
          <a:xfrm>
            <a:off x="8155947" y="153448"/>
            <a:ext cx="3839033" cy="14753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7027463" y="1696641"/>
            <a:ext cx="6096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n-US" sz="1800" kern="0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64 bundles integrated in one slit of MOONS</a:t>
            </a:r>
            <a:endParaRPr lang="en-US" sz="1800" kern="0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68929" y="6248428"/>
            <a:ext cx="290476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n-US" sz="1800" kern="0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VIMOS featured images </a:t>
            </a:r>
            <a:endParaRPr lang="en-US" sz="1800" kern="0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35998" y="3849395"/>
            <a:ext cx="2382565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n-US" sz="1800" kern="0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MUSE slicers</a:t>
            </a:r>
            <a:endParaRPr lang="en-US" sz="1800" kern="0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2752" y="2341713"/>
            <a:ext cx="2125811" cy="142306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3985" y="3281588"/>
            <a:ext cx="910407" cy="86749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2344" y="4275646"/>
            <a:ext cx="2626219" cy="194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MUSE DEEP FIELDS – </a:t>
            </a:r>
            <a:r>
              <a:rPr lang="fr-FR" dirty="0" err="1" smtClean="0"/>
              <a:t>beyond</a:t>
            </a:r>
            <a:r>
              <a:rPr lang="fr-FR" dirty="0" smtClean="0"/>
              <a:t> </a:t>
            </a:r>
            <a:r>
              <a:rPr lang="fr-FR" dirty="0" err="1" smtClean="0"/>
              <a:t>hubble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76" y="1894433"/>
            <a:ext cx="4008052" cy="343342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553C9D2-C69A-9B4D-3796-2C1DFEE38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136" y="2056151"/>
            <a:ext cx="3049912" cy="303716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1" name="Groupe 10"/>
          <p:cNvGrpSpPr/>
          <p:nvPr/>
        </p:nvGrpSpPr>
        <p:grpSpPr>
          <a:xfrm>
            <a:off x="8923319" y="2060127"/>
            <a:ext cx="2797289" cy="3032472"/>
            <a:chOff x="8306107" y="684560"/>
            <a:chExt cx="4619630" cy="4996743"/>
          </a:xfrm>
        </p:grpSpPr>
        <p:pic>
          <p:nvPicPr>
            <p:cNvPr id="8" name="group2_lowres.jpg" descr="group2_lowres.jpg">
              <a:extLst>
                <a:ext uri="{FF2B5EF4-FFF2-40B4-BE49-F238E27FC236}">
                  <a16:creationId xmlns:a16="http://schemas.microsoft.com/office/drawing/2014/main" id="{CE120E0D-E3CB-897A-BA18-666DACA41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06107" y="684560"/>
              <a:ext cx="4619630" cy="49967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4.6 Mpc">
              <a:extLst>
                <a:ext uri="{FF2B5EF4-FFF2-40B4-BE49-F238E27FC236}">
                  <a16:creationId xmlns:a16="http://schemas.microsoft.com/office/drawing/2014/main" id="{4715735E-FD95-5648-D076-18E46B15A1E2}"/>
                </a:ext>
              </a:extLst>
            </p:cNvPr>
            <p:cNvSpPr txBox="1"/>
            <p:nvPr/>
          </p:nvSpPr>
          <p:spPr>
            <a:xfrm>
              <a:off x="10822843" y="3356992"/>
              <a:ext cx="1659772" cy="808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45720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91440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137160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182880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228600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274320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320040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365760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r>
                <a:rPr sz="1800" dirty="0"/>
                <a:t>4.6</a:t>
              </a:r>
              <a:r>
                <a:rPr dirty="0"/>
                <a:t> </a:t>
              </a:r>
              <a:r>
                <a:rPr sz="1800" dirty="0" err="1"/>
                <a:t>Mpc</a:t>
              </a:r>
              <a:endParaRPr dirty="0"/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26C50101-05EA-945D-6333-E3DB137F7962}"/>
                </a:ext>
              </a:extLst>
            </p:cNvPr>
            <p:cNvSpPr/>
            <p:nvPr/>
          </p:nvSpPr>
          <p:spPr>
            <a:xfrm flipV="1">
              <a:off x="9489147" y="1507252"/>
              <a:ext cx="2786176" cy="346598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45720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91440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137160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182880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228600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274320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320040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365760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825500"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12" name="CGM…">
            <a:extLst>
              <a:ext uri="{FF2B5EF4-FFF2-40B4-BE49-F238E27FC236}">
                <a16:creationId xmlns:a16="http://schemas.microsoft.com/office/drawing/2014/main" id="{370C59DB-A675-96EE-922E-F0E36DD51966}"/>
              </a:ext>
            </a:extLst>
          </p:cNvPr>
          <p:cNvSpPr txBox="1"/>
          <p:nvPr/>
        </p:nvSpPr>
        <p:spPr>
          <a:xfrm>
            <a:off x="4924864" y="5093320"/>
            <a:ext cx="3998455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825500"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200" dirty="0" err="1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Circum-galactic</a:t>
            </a:r>
            <a:r>
              <a:rPr lang="fr-FR" sz="22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medium</a:t>
            </a:r>
            <a:endParaRPr sz="2200" dirty="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825500"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2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Ubiquitous </a:t>
            </a:r>
            <a:r>
              <a:rPr sz="2200" dirty="0">
                <a:solidFill>
                  <a:schemeClr val="bg2"/>
                </a:solidFill>
                <a:latin typeface="Calibri Light" panose="020F0302020204030204" pitchFamily="34" charset="0"/>
                <a:ea typeface="Helvetica"/>
                <a:cs typeface="Calibri Light" panose="020F0302020204030204" pitchFamily="34" charset="0"/>
                <a:sym typeface="Helvetica"/>
              </a:rPr>
              <a:t>Ly⍺ </a:t>
            </a:r>
            <a:r>
              <a:rPr sz="22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haloes (z=3-7) surrounding </a:t>
            </a:r>
            <a:r>
              <a:rPr sz="22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galaxies</a:t>
            </a:r>
            <a:endParaRPr lang="fr-FR" sz="2200" dirty="0" smtClean="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825500"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8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sz="800" dirty="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825500"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1400" dirty="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rPr>
              <a:t>[</a:t>
            </a:r>
            <a:r>
              <a:rPr sz="1400" dirty="0" err="1" smtClean="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rPr>
              <a:t>Wisotzki</a:t>
            </a:r>
            <a:r>
              <a:rPr lang="fr-FR" sz="1400" dirty="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rPr>
              <a:t>+</a:t>
            </a:r>
            <a:r>
              <a:rPr sz="1400" dirty="0" smtClean="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rPr>
              <a:t>2018</a:t>
            </a:r>
            <a:r>
              <a:rPr lang="fr-FR" sz="1400" dirty="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rPr>
              <a:t>]</a:t>
            </a:r>
            <a:endParaRPr sz="1400" dirty="0">
              <a:solidFill>
                <a:schemeClr val="tx1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3" name="IGM…">
            <a:extLst>
              <a:ext uri="{FF2B5EF4-FFF2-40B4-BE49-F238E27FC236}">
                <a16:creationId xmlns:a16="http://schemas.microsoft.com/office/drawing/2014/main" id="{EDB0FD76-E661-D696-7646-56F623F46EA2}"/>
              </a:ext>
            </a:extLst>
          </p:cNvPr>
          <p:cNvSpPr txBox="1"/>
          <p:nvPr/>
        </p:nvSpPr>
        <p:spPr>
          <a:xfrm>
            <a:off x="8662052" y="5124097"/>
            <a:ext cx="3319824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825500"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200" dirty="0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Inter-</a:t>
            </a:r>
            <a:r>
              <a:rPr lang="fr-FR" sz="2200" dirty="0" err="1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galactic</a:t>
            </a:r>
            <a:r>
              <a:rPr lang="fr-FR" sz="2200" dirty="0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 medium</a:t>
            </a:r>
            <a:endParaRPr sz="2200" dirty="0">
              <a:solidFill>
                <a:schemeClr val="bg2"/>
              </a:solidFill>
              <a:latin typeface="Calibri Light" panose="020F0302020204030204" pitchFamily="34" charset="0"/>
              <a:ea typeface="Helvetica Light"/>
              <a:cs typeface="Calibri Light" panose="020F0302020204030204" pitchFamily="34" charset="0"/>
            </a:endParaRPr>
          </a:p>
          <a:p>
            <a:pPr defTabSz="825500"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200" dirty="0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z=3 filament of </a:t>
            </a:r>
            <a:r>
              <a:rPr sz="2200" dirty="0" err="1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ionised</a:t>
            </a:r>
            <a:r>
              <a:rPr sz="2200" dirty="0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 </a:t>
            </a:r>
            <a:r>
              <a:rPr sz="2200" dirty="0" smtClean="0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  <a:sym typeface="Helvetica"/>
              </a:rPr>
              <a:t>Ly⍺</a:t>
            </a:r>
            <a:endParaRPr lang="fr-FR" sz="2200" dirty="0" smtClean="0">
              <a:solidFill>
                <a:schemeClr val="bg2"/>
              </a:solidFill>
              <a:latin typeface="Calibri Light" panose="020F0302020204030204" pitchFamily="34" charset="0"/>
              <a:ea typeface="Helvetica Light"/>
              <a:cs typeface="Calibri Light" panose="020F0302020204030204" pitchFamily="34" charset="0"/>
              <a:sym typeface="Helvetica Light"/>
            </a:endParaRPr>
          </a:p>
          <a:p>
            <a:pPr defTabSz="825500"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1400" dirty="0" smtClean="0">
                <a:solidFill>
                  <a:prstClr val="black"/>
                </a:solidFill>
                <a:latin typeface="Helvetica Light"/>
                <a:ea typeface="Helvetica Light"/>
                <a:cs typeface="Calibri Light" panose="020F0302020204030204" pitchFamily="34" charset="0"/>
                <a:sym typeface="Helvetica Light"/>
              </a:rPr>
              <a:t>[</a:t>
            </a:r>
            <a:r>
              <a:rPr lang="fr-FR" sz="1400" dirty="0" smtClean="0">
                <a:solidFill>
                  <a:prstClr val="black"/>
                </a:solidFill>
                <a:latin typeface="Helvetica Light"/>
                <a:sym typeface="Helvetica Light"/>
              </a:rPr>
              <a:t>Bacon+2021]</a:t>
            </a:r>
            <a:r>
              <a:rPr dirty="0" smtClean="0"/>
              <a:t>)</a:t>
            </a:r>
            <a:endParaRPr dirty="0"/>
          </a:p>
        </p:txBody>
      </p:sp>
      <p:sp>
        <p:nvSpPr>
          <p:cNvPr id="14" name="IGM…">
            <a:extLst>
              <a:ext uri="{FF2B5EF4-FFF2-40B4-BE49-F238E27FC236}">
                <a16:creationId xmlns:a16="http://schemas.microsoft.com/office/drawing/2014/main" id="{16A7F874-2D8C-D59E-E4CC-FC816B63A16C}"/>
              </a:ext>
            </a:extLst>
          </p:cNvPr>
          <p:cNvSpPr txBox="1"/>
          <p:nvPr/>
        </p:nvSpPr>
        <p:spPr>
          <a:xfrm>
            <a:off x="726190" y="5490503"/>
            <a:ext cx="4080106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825500"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200" dirty="0" smtClean="0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The </a:t>
            </a:r>
            <a:r>
              <a:rPr lang="fr-FR" sz="2200" dirty="0" err="1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deepest</a:t>
            </a:r>
            <a:r>
              <a:rPr lang="fr-FR" sz="2200" dirty="0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 </a:t>
            </a:r>
            <a:r>
              <a:rPr lang="fr-FR" sz="2200" dirty="0" err="1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spectroscopic</a:t>
            </a:r>
            <a:r>
              <a:rPr lang="fr-FR" sz="2200" dirty="0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 </a:t>
            </a:r>
            <a:r>
              <a:rPr lang="fr-FR" sz="2200" dirty="0" err="1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survey</a:t>
            </a:r>
            <a:r>
              <a:rPr lang="fr-FR" sz="2200" dirty="0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 </a:t>
            </a:r>
            <a:r>
              <a:rPr lang="fr-FR" sz="2200" dirty="0" err="1" smtClean="0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ever</a:t>
            </a:r>
            <a:r>
              <a:rPr lang="fr-FR" sz="2200" dirty="0" smtClean="0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: up </a:t>
            </a:r>
            <a:r>
              <a:rPr lang="fr-FR" sz="2200" dirty="0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to 140 </a:t>
            </a:r>
            <a:r>
              <a:rPr lang="fr-FR" sz="2200" dirty="0" err="1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hours</a:t>
            </a:r>
            <a:r>
              <a:rPr lang="fr-FR" sz="2200" dirty="0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 </a:t>
            </a:r>
            <a:r>
              <a:rPr lang="fr-FR" sz="2200" dirty="0" err="1" smtClean="0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depth</a:t>
            </a:r>
            <a:r>
              <a:rPr lang="fr-FR" sz="2200" dirty="0" smtClean="0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</a:rPr>
              <a:t> </a:t>
            </a:r>
          </a:p>
          <a:p>
            <a:pPr defTabSz="825500"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800" dirty="0" smtClean="0">
              <a:solidFill>
                <a:schemeClr val="bg2"/>
              </a:solidFill>
              <a:latin typeface="Calibri Light" panose="020F0302020204030204" pitchFamily="34" charset="0"/>
              <a:ea typeface="Helvetica Light"/>
              <a:cs typeface="Calibri Light" panose="020F0302020204030204" pitchFamily="34" charset="0"/>
            </a:endParaRPr>
          </a:p>
          <a:p>
            <a:pPr defTabSz="825500"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1400" dirty="0" smtClean="0">
                <a:solidFill>
                  <a:schemeClr val="tx1"/>
                </a:solidFill>
                <a:latin typeface="Helvetica Light"/>
                <a:ea typeface="Helvetica Light"/>
                <a:cs typeface="Calibri Light" panose="020F0302020204030204" pitchFamily="34" charset="0"/>
              </a:rPr>
              <a:t>[</a:t>
            </a:r>
            <a:r>
              <a:rPr sz="1400" dirty="0" smtClean="0">
                <a:solidFill>
                  <a:schemeClr val="tx1"/>
                </a:solidFill>
              </a:rPr>
              <a:t>Bacon</a:t>
            </a:r>
            <a:r>
              <a:rPr lang="fr-FR" sz="1400" dirty="0" smtClean="0">
                <a:solidFill>
                  <a:schemeClr val="tx1"/>
                </a:solidFill>
              </a:rPr>
              <a:t>+</a:t>
            </a:r>
            <a:r>
              <a:rPr sz="1400" dirty="0" smtClean="0">
                <a:solidFill>
                  <a:schemeClr val="tx1"/>
                </a:solidFill>
              </a:rPr>
              <a:t>202</a:t>
            </a:r>
            <a:r>
              <a:rPr lang="fr-FR" sz="1400" dirty="0" smtClean="0">
                <a:solidFill>
                  <a:schemeClr val="tx1"/>
                </a:solidFill>
              </a:rPr>
              <a:t>2</a:t>
            </a:r>
            <a:r>
              <a:rPr lang="fr-FR" sz="1400" dirty="0">
                <a:solidFill>
                  <a:schemeClr val="tx1"/>
                </a:solidFill>
              </a:rPr>
              <a:t>]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19536" y="1493602"/>
            <a:ext cx="10921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solidFill>
                  <a:schemeClr val="tx2"/>
                </a:solidFill>
              </a:rPr>
              <a:t>Detection</a:t>
            </a:r>
            <a:r>
              <a:rPr lang="fr-FR" sz="2000" b="1" dirty="0">
                <a:solidFill>
                  <a:schemeClr val="tx2"/>
                </a:solidFill>
              </a:rPr>
              <a:t> of galaxies at AB&gt;30 and </a:t>
            </a:r>
            <a:r>
              <a:rPr lang="fr-FR" sz="2000" b="1" dirty="0" err="1">
                <a:solidFill>
                  <a:schemeClr val="tx2"/>
                </a:solidFill>
              </a:rPr>
              <a:t>study</a:t>
            </a:r>
            <a:r>
              <a:rPr lang="fr-FR" sz="2000" b="1" dirty="0">
                <a:solidFill>
                  <a:schemeClr val="tx2"/>
                </a:solidFill>
              </a:rPr>
              <a:t> of the </a:t>
            </a:r>
            <a:r>
              <a:rPr lang="fr-FR" sz="2000" b="1" dirty="0" err="1">
                <a:solidFill>
                  <a:schemeClr val="tx2"/>
                </a:solidFill>
              </a:rPr>
              <a:t>extended</a:t>
            </a:r>
            <a:r>
              <a:rPr lang="fr-FR" sz="2000" b="1" dirty="0">
                <a:solidFill>
                  <a:schemeClr val="tx2"/>
                </a:solidFill>
              </a:rPr>
              <a:t> ultra </a:t>
            </a:r>
            <a:r>
              <a:rPr lang="fr-FR" sz="2000" b="1" dirty="0" err="1">
                <a:solidFill>
                  <a:schemeClr val="tx2"/>
                </a:solidFill>
              </a:rPr>
              <a:t>faint</a:t>
            </a:r>
            <a:r>
              <a:rPr lang="fr-FR" sz="2000" b="1" dirty="0">
                <a:solidFill>
                  <a:schemeClr val="tx2"/>
                </a:solidFill>
              </a:rPr>
              <a:t> </a:t>
            </a:r>
            <a:r>
              <a:rPr lang="fr-FR" sz="2000" b="1" dirty="0" err="1">
                <a:solidFill>
                  <a:schemeClr val="tx2"/>
                </a:solidFill>
              </a:rPr>
              <a:t>emission</a:t>
            </a:r>
            <a:endParaRPr lang="fr-FR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6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DetectORS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695875" y="1715774"/>
            <a:ext cx="7252127" cy="4089600"/>
          </a:xfrm>
        </p:spPr>
        <p:txBody>
          <a:bodyPr/>
          <a:lstStyle/>
          <a:p>
            <a:r>
              <a:rPr lang="fr-FR" sz="2400" b="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Long-</a:t>
            </a:r>
            <a:r>
              <a:rPr lang="fr-FR" sz="2400" b="0" dirty="0" err="1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term</a:t>
            </a:r>
            <a:r>
              <a:rPr lang="fr-FR" sz="2400" b="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expertise:</a:t>
            </a:r>
          </a:p>
          <a:p>
            <a:pPr marL="347133" indent="-342900">
              <a:buFontTx/>
              <a:buChar char="-"/>
            </a:pPr>
            <a:r>
              <a:rPr lang="fr-FR" sz="2400" b="0" dirty="0" err="1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fr-FR" sz="2400" b="0" dirty="0" err="1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evelopment</a:t>
            </a:r>
            <a:r>
              <a:rPr lang="fr-FR" sz="2400" b="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fr-FR" sz="2400" b="0" dirty="0" err="1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characterization</a:t>
            </a:r>
            <a:r>
              <a:rPr lang="fr-FR" sz="2400" b="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fr-FR" sz="2400" b="0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mid-infrared</a:t>
            </a:r>
            <a:r>
              <a:rPr lang="fr-FR" sz="2400" b="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detectors</a:t>
            </a:r>
          </a:p>
          <a:p>
            <a:pPr marL="347133" indent="-342900">
              <a:buFontTx/>
              <a:buChar char="-"/>
            </a:pPr>
            <a:r>
              <a:rPr lang="fr-FR" sz="2400" b="0" dirty="0" err="1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Cryogeny</a:t>
            </a:r>
            <a:r>
              <a:rPr lang="fr-FR" sz="2400" b="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(chips, </a:t>
            </a:r>
            <a:r>
              <a:rPr lang="fr-FR" sz="2400" b="0" dirty="0" err="1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cryomechanisms</a:t>
            </a:r>
            <a:r>
              <a:rPr lang="fr-FR" sz="2400" b="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r>
              <a:rPr lang="fr-FR" sz="2400" b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 </a:t>
            </a:r>
            <a:r>
              <a:rPr lang="fr-FR" sz="2400" b="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CEA/</a:t>
            </a:r>
            <a:r>
              <a:rPr lang="fr-FR" sz="2400" b="0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Irfu</a:t>
            </a:r>
            <a:r>
              <a:rPr lang="fr-FR" sz="2400" b="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, Institut Néel</a:t>
            </a:r>
          </a:p>
          <a:p>
            <a:pPr marL="347133" indent="-342900">
              <a:buFontTx/>
              <a:buChar char="-"/>
            </a:pPr>
            <a:r>
              <a:rPr lang="en-US" sz="2400" b="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Heterodyne </a:t>
            </a:r>
            <a:r>
              <a:rPr lang="en-US" sz="2400" b="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receivers, correlators, local oscillators, high frequency electronics</a:t>
            </a:r>
            <a:r>
              <a:rPr lang="fr-FR" sz="2400" b="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the (</a:t>
            </a:r>
            <a:r>
              <a:rPr lang="fr-FR" sz="2400" b="0" dirty="0" err="1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</a:t>
            </a:r>
            <a:r>
              <a:rPr lang="fr-FR" sz="2400" b="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-)</a:t>
            </a:r>
            <a:r>
              <a:rPr lang="fr-FR" sz="2400" b="0" dirty="0" err="1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millimeter</a:t>
            </a:r>
            <a:endParaRPr lang="fr-FR" sz="2400" b="0" dirty="0" smtClean="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fr-FR" sz="2400" b="0" dirty="0">
                <a:solidFill>
                  <a:srgbClr val="0C28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 </a:t>
            </a:r>
            <a:r>
              <a:rPr lang="fr-FR" sz="2400" b="0" dirty="0" smtClean="0">
                <a:solidFill>
                  <a:srgbClr val="0C28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IRAM, </a:t>
            </a:r>
            <a:r>
              <a:rPr lang="fr-FR" sz="2400" b="0" dirty="0">
                <a:solidFill>
                  <a:srgbClr val="0C28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Institut Néel</a:t>
            </a:r>
          </a:p>
          <a:p>
            <a:endParaRPr lang="fr-FR" sz="2200" b="0" dirty="0" smtClean="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sz="2200" b="0" dirty="0" smtClean="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sz="2400" dirty="0" smtClean="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National coordination </a:t>
            </a:r>
            <a:r>
              <a:rPr lang="fr-FR" sz="2400" b="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detector </a:t>
            </a:r>
            <a:r>
              <a:rPr lang="fr-FR" sz="2400" b="0" dirty="0" err="1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developments</a:t>
            </a:r>
            <a:r>
              <a:rPr lang="fr-FR" sz="2400" b="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0" dirty="0" err="1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fr-FR" sz="2400" b="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0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near-infrared</a:t>
            </a:r>
            <a:r>
              <a:rPr lang="fr-FR" sz="2400" b="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fr-FR" sz="2400" b="0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sub-millimeter</a:t>
            </a:r>
            <a:endParaRPr lang="fr-FR" sz="2400" b="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75" y="5086807"/>
            <a:ext cx="2304370" cy="7185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12224" y="6183712"/>
            <a:ext cx="185507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n-US" sz="1800" kern="0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VISIR cryostat</a:t>
            </a:r>
            <a:endParaRPr lang="en-US" sz="1800" kern="0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8009280" y="118361"/>
            <a:ext cx="2904766" cy="2533587"/>
            <a:chOff x="5420013" y="1812721"/>
            <a:chExt cx="2904766" cy="2533587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8352" y="1812721"/>
              <a:ext cx="2666427" cy="199582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420013" y="3755377"/>
              <a:ext cx="2904766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defRPr/>
              </a:pPr>
              <a:r>
                <a:rPr lang="en-US" sz="1800" kern="0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TIMMI2 on 3.6-m telescope at La Silla</a:t>
              </a:r>
              <a:endParaRPr lang="en-US" sz="1800" kern="0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4046" y="155190"/>
            <a:ext cx="994792" cy="82603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283" y="2779440"/>
            <a:ext cx="2061494" cy="151365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0356989" y="2377773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kern="0" dirty="0" err="1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Calibri Light" panose="020F0302020204030204" pitchFamily="34" charset="0"/>
              </a:rPr>
              <a:t>b</a:t>
            </a:r>
            <a:r>
              <a:rPr lang="en-US" sz="1800" kern="0" dirty="0" err="1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Pic</a:t>
            </a:r>
            <a:r>
              <a:rPr lang="en-US" sz="1800" kern="0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at 10 µm</a:t>
            </a:r>
            <a:endParaRPr lang="fr-FR" sz="18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116" y="3529831"/>
            <a:ext cx="1593094" cy="25990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44283" y="4303146"/>
            <a:ext cx="2105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ym typeface="Helvetica Light"/>
              </a:rPr>
              <a:t>[</a:t>
            </a:r>
            <a:r>
              <a:rPr lang="fr-FR" sz="1400" dirty="0" err="1" smtClean="0">
                <a:sym typeface="Helvetica Light"/>
              </a:rPr>
              <a:t>Lagage</a:t>
            </a:r>
            <a:r>
              <a:rPr lang="fr-FR" sz="1400" dirty="0" smtClean="0">
                <a:sym typeface="Helvetica Light"/>
              </a:rPr>
              <a:t> &amp; Pantin, 1994]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27265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developments</a:t>
            </a:r>
            <a:r>
              <a:rPr lang="fr-FR" dirty="0" smtClean="0"/>
              <a:t> in the (</a:t>
            </a:r>
            <a:r>
              <a:rPr lang="fr-FR" dirty="0" err="1" smtClean="0"/>
              <a:t>sub</a:t>
            </a:r>
            <a:r>
              <a:rPr lang="fr-FR" dirty="0" smtClean="0"/>
              <a:t>)-</a:t>
            </a:r>
            <a:r>
              <a:rPr lang="fr-FR" dirty="0" err="1" smtClean="0"/>
              <a:t>millimeter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9246640" y="3875917"/>
            <a:ext cx="2865413" cy="2712015"/>
            <a:chOff x="8253799" y="2871967"/>
            <a:chExt cx="3341710" cy="347072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1259" y="3276863"/>
              <a:ext cx="2655704" cy="235654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253799" y="5586439"/>
              <a:ext cx="2867781" cy="756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defRPr/>
              </a:pPr>
              <a:r>
                <a:rPr lang="en-US" sz="1800" kern="0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Bolometers of </a:t>
              </a:r>
              <a:r>
                <a:rPr lang="en-US" sz="1800" kern="0" dirty="0" err="1" smtClean="0">
                  <a:solidFill>
                    <a:schemeClr val="bg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ArTéMiS</a:t>
              </a:r>
              <a:r>
                <a:rPr lang="en-US" sz="1800" kern="0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on APEX</a:t>
              </a:r>
              <a:endParaRPr lang="en-US" sz="1800" kern="0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00717" y="2871967"/>
              <a:ext cx="994792" cy="826033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8184232" y="1548703"/>
            <a:ext cx="2004450" cy="1679873"/>
            <a:chOff x="504299" y="2099383"/>
            <a:chExt cx="2513928" cy="239473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258" y="2099383"/>
              <a:ext cx="2362969" cy="202540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04299" y="4124785"/>
              <a:ext cx="20489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800" kern="0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CONCERTO on APEX</a:t>
              </a:r>
              <a:endParaRPr lang="fr-FR" sz="1800" kern="0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10476157" y="1460501"/>
            <a:ext cx="1469415" cy="1988477"/>
            <a:chOff x="1539040" y="4645687"/>
            <a:chExt cx="1759917" cy="2335575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81342" y="4645687"/>
              <a:ext cx="1598579" cy="165164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539040" y="6341868"/>
              <a:ext cx="1759917" cy="639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800" kern="0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2000-pixel KIDS </a:t>
              </a:r>
              <a:r>
                <a:rPr lang="fr-FR" sz="1800" kern="0" dirty="0" err="1">
                  <a:solidFill>
                    <a:schemeClr val="bg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array</a:t>
              </a:r>
              <a:endParaRPr lang="fr-FR" sz="1800" kern="0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2711" y="100364"/>
            <a:ext cx="1435509" cy="1283514"/>
          </a:xfrm>
          <a:prstGeom prst="rect">
            <a:avLst/>
          </a:prstGeom>
        </p:spPr>
      </p:pic>
      <p:sp>
        <p:nvSpPr>
          <p:cNvPr id="17" name="Espace réservé du texte 3"/>
          <p:cNvSpPr txBox="1">
            <a:spLocks/>
          </p:cNvSpPr>
          <p:nvPr/>
        </p:nvSpPr>
        <p:spPr bwMode="gray">
          <a:xfrm>
            <a:off x="2026312" y="1628800"/>
            <a:ext cx="5451359" cy="408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4233" indent="0" algn="l" defTabSz="121917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9178" indent="-237061" algn="l" defTabSz="121917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800"/>
              </a:spcAft>
              <a:buSzPct val="60000"/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945" indent="0" algn="l" defTabSz="1219170" rtl="0" eaLnBrk="1" latinLnBrk="0" hangingPunct="1">
              <a:lnSpc>
                <a:spcPct val="93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708" indent="-122764" algn="l" defTabSz="1219170" rtl="0" eaLnBrk="1" latinLnBrk="0" hangingPunct="1">
              <a:lnSpc>
                <a:spcPct val="93000"/>
              </a:lnSpc>
              <a:spcBef>
                <a:spcPts val="0"/>
              </a:spcBef>
              <a:buSzPct val="60000"/>
              <a:buFontTx/>
              <a:buBlip>
                <a:blip r:embed="rId8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3475" indent="0" algn="l" defTabSz="1219170" rtl="0" eaLnBrk="1" latinLnBrk="0" hangingPunct="1">
              <a:lnSpc>
                <a:spcPct val="93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Instrument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manufacturing</a:t>
            </a:r>
            <a:endParaRPr lang="fr-FR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7133" indent="-342900"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NOEMA and NIKA2 on 30-m IRAM</a:t>
            </a:r>
          </a:p>
          <a:p>
            <a:pPr marL="347133" indent="-342900"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CONCERTO and </a:t>
            </a:r>
            <a:r>
              <a:rPr lang="en-US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ArTéMiS</a:t>
            </a:r>
            <a:r>
              <a:rPr lang="en-US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camera on APEX</a:t>
            </a:r>
          </a:p>
          <a:p>
            <a:pPr marL="347133" indent="-342900"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Band-7 cartridge of ALMA</a:t>
            </a:r>
            <a:endParaRPr lang="en-US" sz="24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sz="12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Components: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heterodyne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correlators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KIDS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array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high-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frequency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electronics</a:t>
            </a:r>
            <a:endParaRPr lang="fr-FR" sz="24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endParaRPr lang="fr-FR" sz="12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 model, online calibration</a:t>
            </a:r>
          </a:p>
          <a:p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Artemix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database</a:t>
            </a:r>
            <a:endParaRPr lang="fr-FR" sz="24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User support (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European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ARC, IRAM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schools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endParaRPr lang="fr-FR" sz="12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Hexagone 17"/>
          <p:cNvSpPr/>
          <p:nvPr/>
        </p:nvSpPr>
        <p:spPr>
          <a:xfrm>
            <a:off x="1067411" y="5049360"/>
            <a:ext cx="756000" cy="683896"/>
          </a:xfrm>
          <a:prstGeom prst="hexagon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Data</a:t>
            </a:r>
            <a:endParaRPr lang="fr-FR" sz="1200" dirty="0"/>
          </a:p>
        </p:txBody>
      </p:sp>
      <p:sp>
        <p:nvSpPr>
          <p:cNvPr id="19" name="Hexagone 18"/>
          <p:cNvSpPr/>
          <p:nvPr/>
        </p:nvSpPr>
        <p:spPr>
          <a:xfrm>
            <a:off x="197734" y="1704640"/>
            <a:ext cx="756000" cy="684000"/>
          </a:xfrm>
          <a:prstGeom prst="hexagon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Concept</a:t>
            </a:r>
            <a:endParaRPr lang="fr-FR" sz="1200" dirty="0"/>
          </a:p>
        </p:txBody>
      </p:sp>
      <p:sp>
        <p:nvSpPr>
          <p:cNvPr id="20" name="Hexagone 19"/>
          <p:cNvSpPr/>
          <p:nvPr/>
        </p:nvSpPr>
        <p:spPr>
          <a:xfrm>
            <a:off x="1067411" y="1704640"/>
            <a:ext cx="756000" cy="684000"/>
          </a:xfrm>
          <a:prstGeom prst="hexagon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bg2"/>
                </a:solidFill>
              </a:rPr>
              <a:t>On-</a:t>
            </a:r>
            <a:r>
              <a:rPr lang="fr-FR" sz="1200" dirty="0" err="1" smtClean="0">
                <a:solidFill>
                  <a:schemeClr val="bg2"/>
                </a:solidFill>
              </a:rPr>
              <a:t>sky</a:t>
            </a:r>
            <a:endParaRPr lang="fr-FR" sz="1200" dirty="0">
              <a:solidFill>
                <a:schemeClr val="bg2"/>
              </a:solidFill>
            </a:endParaRPr>
          </a:p>
        </p:txBody>
      </p:sp>
      <p:sp>
        <p:nvSpPr>
          <p:cNvPr id="22" name="Hexagone 21"/>
          <p:cNvSpPr/>
          <p:nvPr/>
        </p:nvSpPr>
        <p:spPr>
          <a:xfrm>
            <a:off x="1063657" y="3573016"/>
            <a:ext cx="756000" cy="684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R&amp;D</a:t>
            </a:r>
            <a:endParaRPr lang="fr-FR" sz="1200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4721" y="3526663"/>
            <a:ext cx="1176367" cy="242261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666464" y="5969300"/>
            <a:ext cx="1492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kern="0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ALMA band-7 </a:t>
            </a:r>
            <a:r>
              <a:rPr lang="fr-FR" sz="1800" kern="0" dirty="0" err="1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cartridge</a:t>
            </a:r>
            <a:endParaRPr lang="fr-FR" sz="1800" kern="0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73683" y="5191253"/>
            <a:ext cx="29274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chemeClr val="bg1">
                    <a:lumMod val="65000"/>
                  </a:schemeClr>
                </a:solidFill>
              </a:rPr>
              <a:t>https://artemix.obspm.fr</a:t>
            </a:r>
            <a:r>
              <a:rPr lang="fr-FR" sz="2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2376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546" y="404286"/>
            <a:ext cx="9769085" cy="1113669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the </a:t>
            </a:r>
            <a:r>
              <a:rPr lang="fr-FR" dirty="0" err="1" smtClean="0"/>
              <a:t>specific</a:t>
            </a:r>
            <a:r>
              <a:rPr lang="fr-FR" dirty="0" smtClean="0"/>
              <a:t> </a:t>
            </a:r>
            <a:r>
              <a:rPr lang="fr-FR" dirty="0" err="1" smtClean="0"/>
              <a:t>context</a:t>
            </a:r>
            <a:r>
              <a:rPr lang="fr-FR" dirty="0" smtClean="0"/>
              <a:t> of </a:t>
            </a:r>
            <a:r>
              <a:rPr lang="fr-FR" dirty="0" err="1" smtClean="0"/>
              <a:t>astronomy</a:t>
            </a:r>
            <a:r>
              <a:rPr lang="fr-FR" dirty="0" smtClean="0"/>
              <a:t> and </a:t>
            </a:r>
            <a:r>
              <a:rPr lang="fr-FR" dirty="0" err="1" smtClean="0"/>
              <a:t>astrophysics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23928" y="1935991"/>
            <a:ext cx="7386496" cy="4089600"/>
          </a:xfrm>
        </p:spPr>
        <p:txBody>
          <a:bodyPr/>
          <a:lstStyle/>
          <a:p>
            <a:r>
              <a:rPr lang="fr-FR" dirty="0"/>
              <a:t>No </a:t>
            </a:r>
            <a:r>
              <a:rPr lang="fr-FR" dirty="0" smtClean="0"/>
              <a:t>on-the-</a:t>
            </a:r>
            <a:r>
              <a:rPr lang="fr-FR" dirty="0" err="1" smtClean="0"/>
              <a:t>shelf</a:t>
            </a:r>
            <a:r>
              <a:rPr lang="fr-FR" dirty="0" smtClean="0"/>
              <a:t> </a:t>
            </a:r>
            <a:r>
              <a:rPr lang="fr-FR" dirty="0"/>
              <a:t>instruments </a:t>
            </a:r>
            <a:endParaRPr lang="fr-FR" dirty="0" smtClean="0"/>
          </a:p>
          <a:p>
            <a:pPr marL="347133" indent="-342900">
              <a:buFontTx/>
              <a:buChar char="-"/>
            </a:pPr>
            <a:r>
              <a:rPr lang="fr-FR" sz="2200" b="0" dirty="0" err="1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Need</a:t>
            </a:r>
            <a:r>
              <a:rPr lang="fr-FR" sz="2200" b="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fr-FR" sz="2200" b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to </a:t>
            </a:r>
            <a:r>
              <a:rPr lang="fr-FR" sz="2200" b="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develop</a:t>
            </a:r>
            <a:r>
              <a:rPr lang="fr-FR" sz="2200" b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fr-FR" sz="2200" b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new concepts</a:t>
            </a:r>
          </a:p>
          <a:p>
            <a:pPr marL="347133" indent="-342900">
              <a:buFontTx/>
              <a:buChar char="-"/>
            </a:pPr>
            <a:r>
              <a:rPr lang="fr-FR" sz="2200" b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R&amp;D</a:t>
            </a:r>
            <a:r>
              <a:rPr lang="fr-FR" sz="2200" b="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and </a:t>
            </a:r>
            <a:r>
              <a:rPr lang="fr-FR" sz="2200" b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cutting-edge</a:t>
            </a:r>
            <a:r>
              <a:rPr lang="fr-FR" sz="2200" b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fr-FR" sz="2200" b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devices</a:t>
            </a:r>
            <a:endParaRPr lang="fr-FR" sz="2200" b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r>
              <a:rPr lang="fr-FR" sz="2200" b="0" i="1" dirty="0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 Challenges, </a:t>
            </a:r>
            <a:r>
              <a:rPr lang="fr-FR" sz="2200" b="0" i="1" dirty="0" err="1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creativity</a:t>
            </a:r>
            <a:r>
              <a:rPr lang="fr-FR" sz="2200" b="0" i="1" dirty="0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, long-</a:t>
            </a:r>
            <a:r>
              <a:rPr lang="fr-FR" sz="2200" b="0" i="1" dirty="0" err="1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term</a:t>
            </a:r>
            <a:r>
              <a:rPr lang="fr-FR" sz="2200" b="0" i="1" dirty="0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fr-FR" sz="2200" b="0" i="1" dirty="0" err="1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developments</a:t>
            </a:r>
            <a:r>
              <a:rPr lang="fr-FR" sz="2200" b="0" i="1" dirty="0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, </a:t>
            </a:r>
            <a:r>
              <a:rPr lang="fr-FR" sz="2200" b="0" i="1" dirty="0" err="1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partnerships</a:t>
            </a:r>
            <a:endParaRPr lang="fr-FR" sz="2200" b="0" i="1" dirty="0" smtClean="0">
              <a:solidFill>
                <a:schemeClr val="accent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sz="8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dirty="0" err="1" smtClean="0"/>
              <a:t>Mastering</a:t>
            </a:r>
            <a:r>
              <a:rPr lang="fr-FR" dirty="0" smtClean="0"/>
              <a:t> the </a:t>
            </a:r>
            <a:r>
              <a:rPr lang="fr-FR" dirty="0" err="1" smtClean="0"/>
              <a:t>whole</a:t>
            </a:r>
            <a:r>
              <a:rPr lang="fr-FR" dirty="0" smtClean="0"/>
              <a:t> </a:t>
            </a:r>
            <a:r>
              <a:rPr lang="fr-FR" dirty="0" err="1" smtClean="0"/>
              <a:t>development</a:t>
            </a:r>
            <a:r>
              <a:rPr lang="fr-FR" dirty="0" smtClean="0"/>
              <a:t> </a:t>
            </a:r>
            <a:r>
              <a:rPr lang="fr-FR" dirty="0" err="1" smtClean="0"/>
              <a:t>chain</a:t>
            </a:r>
            <a:endParaRPr lang="fr-FR" dirty="0" smtClean="0"/>
          </a:p>
          <a:p>
            <a:pPr marL="347133" indent="-342900">
              <a:buFontTx/>
              <a:buChar char="-"/>
            </a:pPr>
            <a:r>
              <a:rPr lang="fr-FR" sz="2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On-</a:t>
            </a:r>
            <a:r>
              <a:rPr lang="fr-FR" sz="2200" b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sky</a:t>
            </a:r>
            <a:r>
              <a:rPr lang="fr-FR" sz="2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performance validation</a:t>
            </a:r>
            <a:endParaRPr lang="fr-FR" sz="1800" b="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b="0" i="1" dirty="0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 </a:t>
            </a:r>
            <a:r>
              <a:rPr lang="fr-FR" sz="2200" b="0" i="1" dirty="0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Feedbacks </a:t>
            </a:r>
            <a:r>
              <a:rPr lang="fr-FR" sz="2200" b="0" i="1" dirty="0" err="1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from</a:t>
            </a:r>
            <a:r>
              <a:rPr lang="fr-FR" sz="2200" b="0" i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/for the </a:t>
            </a:r>
            <a:r>
              <a:rPr lang="fr-FR" sz="2200" b="0" i="1" dirty="0" err="1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community</a:t>
            </a:r>
            <a:r>
              <a:rPr lang="fr-FR" sz="2200" b="0" i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at large</a:t>
            </a:r>
          </a:p>
          <a:p>
            <a:endParaRPr lang="fr-FR" sz="8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R&amp;D and instrument </a:t>
            </a:r>
            <a:r>
              <a:rPr lang="fr-FR" dirty="0" err="1" smtClean="0">
                <a:sym typeface="Wingdings" panose="05000000000000000000" pitchFamily="2" charset="2"/>
              </a:rPr>
              <a:t>developments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feed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each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other</a:t>
            </a:r>
            <a:endParaRPr lang="fr-FR" dirty="0" smtClean="0">
              <a:sym typeface="Wingdings" panose="05000000000000000000" pitchFamily="2" charset="2"/>
            </a:endParaRPr>
          </a:p>
          <a:p>
            <a:pPr marL="347133" indent="-342900">
              <a:buFontTx/>
              <a:buChar char="-"/>
            </a:pPr>
            <a:r>
              <a:rPr lang="fr-FR" sz="2200" b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Major and </a:t>
            </a:r>
            <a:r>
              <a:rPr lang="fr-FR" sz="2200" b="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fast</a:t>
            </a:r>
            <a:r>
              <a:rPr lang="fr-FR" sz="2200" b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200" b="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improvement</a:t>
            </a:r>
            <a:r>
              <a:rPr lang="fr-FR" sz="2200" b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performance</a:t>
            </a:r>
          </a:p>
          <a:p>
            <a:r>
              <a:rPr lang="fr-FR" b="0" i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 </a:t>
            </a:r>
            <a:r>
              <a:rPr lang="fr-FR" sz="2200" b="0" i="1" dirty="0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Long-</a:t>
            </a:r>
            <a:r>
              <a:rPr lang="fr-FR" sz="2200" b="0" i="1" dirty="0" err="1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term</a:t>
            </a:r>
            <a:r>
              <a:rPr lang="fr-FR" sz="2200" b="0" i="1" dirty="0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instrumental </a:t>
            </a:r>
            <a:r>
              <a:rPr lang="fr-FR" sz="2200" b="0" i="1" dirty="0" err="1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sectors</a:t>
            </a:r>
            <a:endParaRPr lang="fr-FR" sz="22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8112225" y="1525556"/>
            <a:ext cx="3650626" cy="4855772"/>
            <a:chOff x="685800" y="1319899"/>
            <a:chExt cx="3755561" cy="5188423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 rotWithShape="1">
            <a:blip r:embed="rId3"/>
            <a:srcRect l="3113" t="2751" r="59493" b="16647"/>
            <a:stretch/>
          </p:blipFill>
          <p:spPr>
            <a:xfrm>
              <a:off x="685800" y="1322174"/>
              <a:ext cx="3113680" cy="518614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3186" y="1319899"/>
              <a:ext cx="638175" cy="266700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261864" y="1452546"/>
              <a:ext cx="2217274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fr-FR" sz="1400" b="1" dirty="0" smtClean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   SHARP – 4 mas              </a:t>
              </a:r>
            </a:p>
            <a:p>
              <a:pPr algn="l"/>
              <a:r>
                <a:rPr lang="fr-FR" sz="1400" b="1" dirty="0" smtClean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   NACO – 0.5 mas</a:t>
              </a:r>
            </a:p>
            <a:p>
              <a:pPr algn="l"/>
              <a:r>
                <a:rPr lang="fr-FR" sz="1400" b="1" dirty="0" smtClean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   GRAVITY – 30-50 µas</a:t>
              </a:r>
              <a:endParaRPr lang="fr-FR" sz="1400" b="1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" name="Triangle isocèle 10"/>
            <p:cNvSpPr>
              <a:spLocks/>
            </p:cNvSpPr>
            <p:nvPr/>
          </p:nvSpPr>
          <p:spPr bwMode="auto">
            <a:xfrm flipV="1">
              <a:off x="1371600" y="1524000"/>
              <a:ext cx="144000" cy="144000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stealth" w="lg" len="lg"/>
              <a:tailEnd type="stealth" w="lg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378286" y="1957345"/>
              <a:ext cx="144000" cy="1440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stealth" w="lg" len="lg"/>
              <a:tailEnd type="stealth" w="lg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Ellipse 12"/>
            <p:cNvSpPr/>
            <p:nvPr/>
          </p:nvSpPr>
          <p:spPr bwMode="auto">
            <a:xfrm>
              <a:off x="1371600" y="1735567"/>
              <a:ext cx="144000" cy="144000"/>
            </a:xfrm>
            <a:prstGeom prst="ellipse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stealth" w="lg" len="lg"/>
              <a:tailEnd type="stealth" w="lg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7514" y="5445835"/>
            <a:ext cx="883105" cy="886502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>
            <a:off x="8184232" y="1638231"/>
            <a:ext cx="0" cy="691305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142610" y="1381993"/>
            <a:ext cx="19112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Conceptual</a:t>
            </a:r>
            <a:r>
              <a:rPr lang="fr-FR" sz="2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2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technological</a:t>
            </a:r>
            <a:endParaRPr lang="fr-FR" sz="22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fr-FR" sz="22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breakthroughs</a:t>
            </a:r>
            <a:endParaRPr lang="fr-FR" sz="22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526589" y="6459602"/>
            <a:ext cx="2657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[GRAVITY Collaboration 2018]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08378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Signal PROCESSING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2015547" y="1268760"/>
            <a:ext cx="9026579" cy="4089600"/>
          </a:xfrm>
        </p:spPr>
        <p:txBody>
          <a:bodyPr/>
          <a:lstStyle/>
          <a:p>
            <a:r>
              <a:rPr lang="fr-FR" dirty="0" smtClean="0"/>
              <a:t>Challenge:</a:t>
            </a:r>
            <a:r>
              <a:rPr lang="en-US" dirty="0" smtClean="0"/>
              <a:t> </a:t>
            </a:r>
            <a:r>
              <a:rPr lang="en-US" sz="2200" dirty="0">
                <a:solidFill>
                  <a:prstClr val="black"/>
                </a:solidFill>
                <a:latin typeface="Calibri Light" panose="020F0302020204030204"/>
              </a:rPr>
              <a:t>Extract the most out of extremely rich and heterogeneous </a:t>
            </a:r>
            <a:r>
              <a:rPr lang="en-US" sz="2200" dirty="0" smtClean="0">
                <a:solidFill>
                  <a:prstClr val="black"/>
                </a:solidFill>
                <a:latin typeface="Calibri Light" panose="020F0302020204030204"/>
              </a:rPr>
              <a:t>data sets</a:t>
            </a:r>
            <a:endParaRPr lang="fr-FR" sz="2200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1200" dirty="0" smtClean="0"/>
          </a:p>
          <a:p>
            <a:r>
              <a:rPr lang="fr-FR" dirty="0"/>
              <a:t>C</a:t>
            </a:r>
            <a:r>
              <a:rPr lang="fr-FR" dirty="0" smtClean="0"/>
              <a:t>o-conception</a:t>
            </a:r>
          </a:p>
          <a:p>
            <a:endParaRPr lang="fr-FR" sz="1200" dirty="0" smtClean="0"/>
          </a:p>
          <a:p>
            <a:r>
              <a:rPr lang="fr-FR" dirty="0" smtClean="0"/>
              <a:t>Advanced data (post-)</a:t>
            </a:r>
            <a:r>
              <a:rPr lang="fr-FR" dirty="0" err="1" smtClean="0"/>
              <a:t>processing</a:t>
            </a:r>
            <a:endParaRPr lang="fr-FR" dirty="0" smtClean="0"/>
          </a:p>
          <a:p>
            <a:pPr marL="4233" lvl="1" indent="0">
              <a:spcAft>
                <a:spcPts val="667"/>
              </a:spcAft>
              <a:buSzTx/>
              <a:buNone/>
            </a:pPr>
            <a:r>
              <a:rPr lang="fr-FR" i="1" dirty="0" err="1" smtClean="0">
                <a:solidFill>
                  <a:prstClr val="black"/>
                </a:solidFill>
                <a:latin typeface="Calibri Light" panose="020F0302020204030204"/>
              </a:rPr>
              <a:t>Sky</a:t>
            </a:r>
            <a:r>
              <a:rPr lang="fr-FR" i="1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 Light" panose="020F0302020204030204"/>
              </a:rPr>
              <a:t>subtraction</a:t>
            </a:r>
            <a:r>
              <a:rPr lang="fr-FR" i="1" dirty="0" smtClean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fr-FR" i="1" dirty="0" err="1" smtClean="0">
                <a:solidFill>
                  <a:prstClr val="black"/>
                </a:solidFill>
                <a:latin typeface="Calibri Light" panose="020F0302020204030204"/>
              </a:rPr>
              <a:t>automatic</a:t>
            </a:r>
            <a:r>
              <a:rPr lang="fr-FR" i="1" dirty="0" smtClean="0">
                <a:solidFill>
                  <a:prstClr val="black"/>
                </a:solidFill>
                <a:latin typeface="Calibri Light" panose="020F0302020204030204"/>
              </a:rPr>
              <a:t> spectral </a:t>
            </a:r>
            <a:r>
              <a:rPr lang="fr-FR" i="1" dirty="0" err="1" smtClean="0">
                <a:solidFill>
                  <a:prstClr val="black"/>
                </a:solidFill>
                <a:latin typeface="Calibri Light" panose="020F0302020204030204"/>
              </a:rPr>
              <a:t>analysis</a:t>
            </a:r>
            <a:r>
              <a:rPr lang="fr-FR" i="1" dirty="0" smtClean="0">
                <a:solidFill>
                  <a:prstClr val="black"/>
                </a:solidFill>
                <a:latin typeface="Calibri Light" panose="020F0302020204030204"/>
              </a:rPr>
              <a:t>, Point </a:t>
            </a:r>
            <a:r>
              <a:rPr lang="fr-FR" i="1" dirty="0">
                <a:solidFill>
                  <a:prstClr val="black"/>
                </a:solidFill>
                <a:latin typeface="Calibri Light" panose="020F0302020204030204"/>
              </a:rPr>
              <a:t>Spread </a:t>
            </a:r>
            <a:r>
              <a:rPr lang="fr-FR" i="1" dirty="0" err="1">
                <a:solidFill>
                  <a:prstClr val="black"/>
                </a:solidFill>
                <a:latin typeface="Calibri Light" panose="020F0302020204030204"/>
              </a:rPr>
              <a:t>Function</a:t>
            </a:r>
            <a:r>
              <a:rPr lang="fr-FR" i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endParaRPr lang="fr-FR" i="1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pPr marL="4233" lvl="1" indent="0">
              <a:spcAft>
                <a:spcPts val="667"/>
              </a:spcAft>
              <a:buSzTx/>
              <a:buNone/>
            </a:pPr>
            <a:r>
              <a:rPr lang="fr-FR" i="1" dirty="0" smtClean="0">
                <a:solidFill>
                  <a:prstClr val="black"/>
                </a:solidFill>
                <a:latin typeface="Calibri Light" panose="020F0302020204030204"/>
              </a:rPr>
              <a:t>(PSF) </a:t>
            </a:r>
            <a:r>
              <a:rPr lang="fr-FR" i="1" dirty="0" err="1" smtClean="0">
                <a:solidFill>
                  <a:prstClr val="black"/>
                </a:solidFill>
                <a:latin typeface="Calibri Light" panose="020F0302020204030204"/>
              </a:rPr>
              <a:t>deconvolution</a:t>
            </a:r>
            <a:r>
              <a:rPr lang="fr-FR" i="1" dirty="0" smtClean="0">
                <a:solidFill>
                  <a:prstClr val="black"/>
                </a:solidFill>
                <a:latin typeface="Calibri Light" panose="020F0302020204030204"/>
              </a:rPr>
              <a:t>/reconstruction, inverse </a:t>
            </a:r>
            <a:r>
              <a:rPr lang="fr-FR" i="1" dirty="0" err="1" smtClean="0">
                <a:solidFill>
                  <a:prstClr val="black"/>
                </a:solidFill>
                <a:latin typeface="Calibri Light" panose="020F0302020204030204"/>
              </a:rPr>
              <a:t>problem</a:t>
            </a:r>
            <a:r>
              <a:rPr lang="fr-FR" i="1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 Light" panose="020F0302020204030204"/>
              </a:rPr>
              <a:t>approach</a:t>
            </a:r>
            <a:endParaRPr lang="fr-FR" i="1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pPr marL="4233" lvl="1" indent="0">
              <a:spcAft>
                <a:spcPts val="667"/>
              </a:spcAft>
              <a:buSzTx/>
              <a:buNone/>
            </a:pPr>
            <a:endParaRPr lang="fr-FR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marL="4233" lvl="1" indent="0">
              <a:spcAft>
                <a:spcPts val="667"/>
              </a:spcAft>
              <a:buSzTx/>
              <a:buNone/>
            </a:pPr>
            <a:r>
              <a:rPr lang="fr-FR" sz="2000" b="1" dirty="0" err="1">
                <a:solidFill>
                  <a:schemeClr val="tx2"/>
                </a:solidFill>
              </a:rPr>
              <a:t>Artificial</a:t>
            </a:r>
            <a:r>
              <a:rPr lang="fr-FR" sz="2000" b="1" dirty="0">
                <a:solidFill>
                  <a:schemeClr val="tx2"/>
                </a:solidFill>
              </a:rPr>
              <a:t> Intelligence </a:t>
            </a:r>
            <a:r>
              <a:rPr lang="fr-FR" sz="2000" b="1" dirty="0" err="1">
                <a:solidFill>
                  <a:schemeClr val="tx2"/>
                </a:solidFill>
              </a:rPr>
              <a:t>breakthrough</a:t>
            </a:r>
            <a:endParaRPr lang="fr-FR" sz="2000" b="1" dirty="0">
              <a:solidFill>
                <a:schemeClr val="tx2"/>
              </a:solidFill>
            </a:endParaRPr>
          </a:p>
          <a:p>
            <a:pPr marL="347133" lvl="1" indent="-342900">
              <a:spcAft>
                <a:spcPts val="667"/>
              </a:spcAft>
              <a:buSzTx/>
              <a:buFontTx/>
              <a:buChar char="-"/>
            </a:pP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J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oint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analysis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of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multivariate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data,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noisy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data</a:t>
            </a:r>
          </a:p>
          <a:p>
            <a:pPr marL="347133" lvl="1" indent="-342900">
              <a:spcAft>
                <a:spcPts val="667"/>
              </a:spcAft>
              <a:buSzTx/>
              <a:buFontTx/>
              <a:buChar char="-"/>
            </a:pP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Massive data </a:t>
            </a:r>
            <a:r>
              <a:rPr lang="fr-FR" sz="2200" dirty="0" err="1">
                <a:solidFill>
                  <a:prstClr val="black"/>
                </a:solidFill>
                <a:latin typeface="Calibri Light" panose="020F0302020204030204"/>
              </a:rPr>
              <a:t>flows</a:t>
            </a: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, e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xtraction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from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huge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archives</a:t>
            </a:r>
          </a:p>
          <a:p>
            <a:pPr marL="347133" lvl="1" indent="-342900">
              <a:spcAft>
                <a:spcPts val="667"/>
              </a:spcAft>
              <a:buSzTx/>
              <a:buFontTx/>
              <a:buChar char="-"/>
            </a:pP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Real-time control</a:t>
            </a:r>
          </a:p>
          <a:p>
            <a:pPr marL="347133" lvl="1" indent="-342900">
              <a:spcAft>
                <a:spcPts val="667"/>
              </a:spcAft>
              <a:buSzTx/>
              <a:buFontTx/>
              <a:buChar char="-"/>
            </a:pPr>
            <a:endParaRPr lang="fr-FR" sz="1200" b="0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fr-FR" dirty="0" smtClean="0"/>
              <a:t>Data </a:t>
            </a:r>
            <a:r>
              <a:rPr lang="fr-FR" dirty="0" err="1" smtClean="0"/>
              <a:t>accessibility</a:t>
            </a:r>
            <a:endParaRPr lang="fr-FR" dirty="0" smtClean="0"/>
          </a:p>
          <a:p>
            <a:pPr marL="289983" lvl="1" indent="-285750">
              <a:spcAft>
                <a:spcPts val="667"/>
              </a:spcAft>
              <a:buSzTx/>
              <a:buChar char="-"/>
            </a:pP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Data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centers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(SPHERE-DC,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Artemix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, …) in close collaboration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with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ESO</a:t>
            </a:r>
          </a:p>
          <a:p>
            <a:pPr marL="289983" lvl="1" indent="-285750">
              <a:spcAft>
                <a:spcPts val="667"/>
              </a:spcAft>
              <a:buSzTx/>
              <a:buFontTx/>
              <a:buChar char="-"/>
            </a:pP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Standard,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interoperability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virtual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observatory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(CDS)</a:t>
            </a:r>
            <a:endParaRPr lang="fr-FR" sz="2200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-39235" y="1840645"/>
            <a:ext cx="1804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Instrumental </a:t>
            </a:r>
            <a:r>
              <a:rPr lang="fr-FR" sz="2000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endParaRPr lang="fr-FR" sz="2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lèche droite 8">
            <a:extLst>
              <a:ext uri="{FF2B5EF4-FFF2-40B4-BE49-F238E27FC236}">
                <a16:creationId xmlns:a16="http://schemas.microsoft.com/office/drawing/2014/main" id="{3D020B98-9AF7-42FD-890B-B2F0B2FADFD1}"/>
              </a:ext>
            </a:extLst>
          </p:cNvPr>
          <p:cNvSpPr/>
          <p:nvPr/>
        </p:nvSpPr>
        <p:spPr>
          <a:xfrm rot="5400000">
            <a:off x="-262034" y="3911361"/>
            <a:ext cx="3723914" cy="35192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5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08004" y="5301208"/>
            <a:ext cx="19115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ervice 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to the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community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149" y="3501008"/>
            <a:ext cx="3485134" cy="138184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149" y="2062513"/>
            <a:ext cx="3485134" cy="1438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04312" y="1721324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kern="0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SPHERE</a:t>
            </a:r>
            <a:endParaRPr lang="fr-FR" sz="1800" dirty="0"/>
          </a:p>
        </p:txBody>
      </p:sp>
      <p:sp>
        <p:nvSpPr>
          <p:cNvPr id="13" name="Rectangle 12"/>
          <p:cNvSpPr/>
          <p:nvPr/>
        </p:nvSpPr>
        <p:spPr>
          <a:xfrm>
            <a:off x="10955651" y="4882853"/>
            <a:ext cx="80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kern="0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DAWN</a:t>
            </a:r>
            <a:endParaRPr lang="fr-FR" sz="1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8459624" y="4882853"/>
            <a:ext cx="2582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[Fétick+2019; LP: </a:t>
            </a:r>
            <a:r>
              <a:rPr lang="fr-FR" sz="1400" dirty="0" err="1" smtClean="0"/>
              <a:t>Vernazza</a:t>
            </a:r>
            <a:r>
              <a:rPr lang="fr-FR" sz="1400" dirty="0" smtClean="0"/>
              <a:t>+] </a:t>
            </a:r>
            <a:endParaRPr lang="fr-FR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9899870" y="5315242"/>
            <a:ext cx="8766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chemeClr val="bg2"/>
                </a:solidFill>
                <a:latin typeface="Calibri Light" panose="020F0302020204030204" pitchFamily="34" charset="0"/>
                <a:ea typeface="Helvetica Light"/>
                <a:cs typeface="Calibri Light" panose="020F0302020204030204" pitchFamily="34" charset="0"/>
                <a:sym typeface="Helvetica Neue"/>
              </a:rPr>
              <a:t>VESTA</a:t>
            </a:r>
          </a:p>
        </p:txBody>
      </p:sp>
    </p:spTree>
    <p:extLst>
      <p:ext uri="{BB962C8B-B14F-4D97-AF65-F5344CB8AC3E}">
        <p14:creationId xmlns:p14="http://schemas.microsoft.com/office/powerpoint/2010/main" val="36148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e 4"/>
          <p:cNvSpPr/>
          <p:nvPr/>
        </p:nvSpPr>
        <p:spPr>
          <a:xfrm>
            <a:off x="8253939" y="836712"/>
            <a:ext cx="1476000" cy="1260000"/>
          </a:xfrm>
          <a:prstGeom prst="hexagon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Data</a:t>
            </a:r>
            <a:endParaRPr lang="fr-FR" sz="1600" dirty="0"/>
          </a:p>
        </p:txBody>
      </p:sp>
      <p:sp>
        <p:nvSpPr>
          <p:cNvPr id="6" name="Hexagone 5"/>
          <p:cNvSpPr/>
          <p:nvPr/>
        </p:nvSpPr>
        <p:spPr>
          <a:xfrm>
            <a:off x="10635133" y="2114784"/>
            <a:ext cx="1476000" cy="1260000"/>
          </a:xfrm>
          <a:prstGeom prst="hexagon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Instruments</a:t>
            </a:r>
            <a:endParaRPr lang="fr-FR" sz="1200" dirty="0"/>
          </a:p>
        </p:txBody>
      </p:sp>
      <p:sp>
        <p:nvSpPr>
          <p:cNvPr id="7" name="Hexagone 6"/>
          <p:cNvSpPr/>
          <p:nvPr/>
        </p:nvSpPr>
        <p:spPr>
          <a:xfrm>
            <a:off x="9444536" y="206712"/>
            <a:ext cx="1476000" cy="1260000"/>
          </a:xfrm>
          <a:prstGeom prst="hexagon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2"/>
                </a:solidFill>
              </a:rPr>
              <a:t>On-</a:t>
            </a:r>
            <a:r>
              <a:rPr lang="fr-FR" sz="1600" dirty="0" err="1" smtClean="0">
                <a:solidFill>
                  <a:schemeClr val="bg2"/>
                </a:solidFill>
              </a:rPr>
              <a:t>sky</a:t>
            </a:r>
            <a:endParaRPr lang="fr-FR" sz="1600" dirty="0">
              <a:solidFill>
                <a:schemeClr val="bg2"/>
              </a:solidFill>
            </a:endParaRPr>
          </a:p>
        </p:txBody>
      </p:sp>
      <p:sp>
        <p:nvSpPr>
          <p:cNvPr id="8" name="Hexagone 7"/>
          <p:cNvSpPr/>
          <p:nvPr/>
        </p:nvSpPr>
        <p:spPr>
          <a:xfrm>
            <a:off x="10632504" y="836712"/>
            <a:ext cx="1476000" cy="1260000"/>
          </a:xfrm>
          <a:prstGeom prst="hexagon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Science</a:t>
            </a:r>
            <a:endParaRPr lang="fr-FR" sz="1600" dirty="0"/>
          </a:p>
        </p:txBody>
      </p:sp>
      <p:sp>
        <p:nvSpPr>
          <p:cNvPr id="9" name="Hexagone 8"/>
          <p:cNvSpPr/>
          <p:nvPr/>
        </p:nvSpPr>
        <p:spPr>
          <a:xfrm>
            <a:off x="8253693" y="2132856"/>
            <a:ext cx="1476000" cy="126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R&amp;D</a:t>
            </a:r>
            <a:endParaRPr lang="fr-FR" sz="1600" dirty="0"/>
          </a:p>
        </p:txBody>
      </p:sp>
      <p:sp>
        <p:nvSpPr>
          <p:cNvPr id="10" name="Hexagone 9"/>
          <p:cNvSpPr/>
          <p:nvPr/>
        </p:nvSpPr>
        <p:spPr>
          <a:xfrm>
            <a:off x="9444536" y="1484784"/>
            <a:ext cx="1476000" cy="1260000"/>
          </a:xfrm>
          <a:prstGeom prst="hexagon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Partner-</a:t>
            </a:r>
            <a:r>
              <a:rPr lang="fr-FR" sz="1600" dirty="0" err="1" smtClean="0"/>
              <a:t>ships</a:t>
            </a:r>
            <a:endParaRPr lang="fr-FR" sz="1600" dirty="0"/>
          </a:p>
        </p:txBody>
      </p:sp>
      <p:sp>
        <p:nvSpPr>
          <p:cNvPr id="11" name="Hexagone 10"/>
          <p:cNvSpPr/>
          <p:nvPr/>
        </p:nvSpPr>
        <p:spPr>
          <a:xfrm>
            <a:off x="9444536" y="2784387"/>
            <a:ext cx="1476000" cy="1260000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solidFill>
                  <a:schemeClr val="tx1"/>
                </a:solidFill>
              </a:rPr>
              <a:t>Roadmap</a:t>
            </a:r>
            <a:endParaRPr lang="fr-FR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 of a Long-</a:t>
            </a:r>
            <a:r>
              <a:rPr lang="fr-FR" dirty="0" err="1" smtClean="0"/>
              <a:t>term</a:t>
            </a:r>
            <a:r>
              <a:rPr lang="fr-FR" dirty="0" smtClean="0"/>
              <a:t> </a:t>
            </a:r>
            <a:r>
              <a:rPr lang="fr-FR" dirty="0" err="1" smtClean="0"/>
              <a:t>strategy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on a national coordination …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892352" y="1471389"/>
            <a:ext cx="10540352" cy="4135960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dirty="0" smtClean="0"/>
              <a:t>National </a:t>
            </a:r>
            <a:r>
              <a:rPr lang="fr-FR" dirty="0"/>
              <a:t>Roadmaps</a:t>
            </a:r>
          </a:p>
          <a:p>
            <a:pPr marL="289983" lvl="1" indent="-285750">
              <a:spcAft>
                <a:spcPts val="667"/>
              </a:spcAft>
              <a:buSzTx/>
              <a:buChar char="-"/>
            </a:pP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CNRS/INSU </a:t>
            </a: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- </a:t>
            </a:r>
            <a:r>
              <a:rPr lang="fr-FR" sz="2200" dirty="0" err="1">
                <a:solidFill>
                  <a:prstClr val="black"/>
                </a:solidFill>
                <a:latin typeface="Calibri Light" panose="020F0302020204030204"/>
              </a:rPr>
              <a:t>Astronomy</a:t>
            </a: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 &amp; </a:t>
            </a:r>
            <a:r>
              <a:rPr lang="fr-FR" sz="2200" dirty="0" err="1">
                <a:solidFill>
                  <a:prstClr val="black"/>
                </a:solidFill>
                <a:latin typeface="Calibri Light" panose="020F0302020204030204"/>
              </a:rPr>
              <a:t>Astrophysics</a:t>
            </a: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(AA) and </a:t>
            </a: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CNES Prospectives </a:t>
            </a:r>
            <a:r>
              <a:rPr lang="fr-FR" sz="2200" dirty="0" err="1">
                <a:solidFill>
                  <a:prstClr val="black"/>
                </a:solidFill>
                <a:latin typeface="Calibri Light" panose="020F0302020204030204"/>
              </a:rPr>
              <a:t>every</a:t>
            </a: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 5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years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  <a:p>
            <a:pPr marL="4233" lvl="1" indent="0">
              <a:spcAft>
                <a:spcPts val="667"/>
              </a:spcAft>
              <a:buSzTx/>
              <a:buNone/>
            </a:pP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	</a:t>
            </a:r>
            <a:r>
              <a:rPr lang="fr-FR" sz="2000" i="1" dirty="0" smtClean="0">
                <a:solidFill>
                  <a:prstClr val="black"/>
                </a:solidFill>
                <a:latin typeface="Calibri Light" panose="020F0302020204030204"/>
              </a:rPr>
              <a:t>« </a:t>
            </a:r>
            <a:r>
              <a:rPr lang="fr-FR" sz="2000" i="1" dirty="0" err="1" smtClean="0">
                <a:solidFill>
                  <a:prstClr val="black"/>
                </a:solidFill>
                <a:latin typeface="Calibri Light" panose="020F0302020204030204"/>
              </a:rPr>
              <a:t>Facilities</a:t>
            </a:r>
            <a:r>
              <a:rPr lang="fr-FR" sz="2000" i="1" dirty="0" smtClean="0">
                <a:solidFill>
                  <a:prstClr val="black"/>
                </a:solidFill>
                <a:latin typeface="Calibri Light" panose="020F0302020204030204"/>
              </a:rPr>
              <a:t>/</a:t>
            </a:r>
            <a:r>
              <a:rPr lang="fr-FR" sz="2000" i="1" dirty="0" err="1" smtClean="0">
                <a:solidFill>
                  <a:prstClr val="black"/>
                </a:solidFill>
                <a:latin typeface="Calibri Light" panose="020F0302020204030204"/>
              </a:rPr>
              <a:t>intruments</a:t>
            </a:r>
            <a:r>
              <a:rPr lang="fr-FR" sz="2000" i="1" dirty="0" smtClean="0">
                <a:solidFill>
                  <a:prstClr val="black"/>
                </a:solidFill>
                <a:latin typeface="Calibri Light" panose="020F0302020204030204"/>
              </a:rPr>
              <a:t> » and « R&amp;D » are main sections of the </a:t>
            </a:r>
            <a:r>
              <a:rPr lang="fr-FR" sz="2000" i="1" dirty="0" err="1" smtClean="0">
                <a:solidFill>
                  <a:prstClr val="black"/>
                </a:solidFill>
                <a:latin typeface="Calibri Light" panose="020F0302020204030204"/>
              </a:rPr>
              <a:t>exercise</a:t>
            </a:r>
            <a:endParaRPr lang="fr-FR" sz="2000" i="1" dirty="0">
              <a:solidFill>
                <a:prstClr val="black"/>
              </a:solidFill>
              <a:latin typeface="Calibri Light" panose="020F0302020204030204"/>
            </a:endParaRPr>
          </a:p>
          <a:p>
            <a:pPr marL="289983" lvl="1" indent="-285750">
              <a:spcAft>
                <a:spcPts val="667"/>
              </a:spcAft>
              <a:buSzTx/>
              <a:buChar char="-"/>
            </a:pP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Roadmap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implemented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by the CNRS/INSU Spécialisée in AA (CSAA)</a:t>
            </a:r>
          </a:p>
          <a:p>
            <a:endParaRPr lang="fr-FR" dirty="0" smtClean="0"/>
          </a:p>
          <a:p>
            <a:r>
              <a:rPr lang="fr-FR" dirty="0" smtClean="0"/>
              <a:t>National </a:t>
            </a:r>
            <a:r>
              <a:rPr lang="fr-FR" dirty="0" err="1" smtClean="0"/>
              <a:t>oversight</a:t>
            </a:r>
            <a:r>
              <a:rPr lang="fr-FR" dirty="0" smtClean="0"/>
              <a:t> </a:t>
            </a:r>
            <a:r>
              <a:rPr lang="fr-FR" dirty="0" err="1" smtClean="0"/>
              <a:t>committees</a:t>
            </a:r>
            <a:r>
              <a:rPr lang="fr-FR" dirty="0" smtClean="0"/>
              <a:t> (CNRS/INSU)</a:t>
            </a:r>
          </a:p>
          <a:p>
            <a:pPr marL="347133" lvl="1" indent="-342900">
              <a:spcAft>
                <a:spcPts val="667"/>
              </a:spcAft>
              <a:buSzTx/>
              <a:buFontTx/>
              <a:buChar char="-"/>
            </a:pPr>
            <a:r>
              <a:rPr lang="fr-FR" sz="2200" dirty="0" err="1">
                <a:solidFill>
                  <a:prstClr val="black"/>
                </a:solidFill>
                <a:latin typeface="Calibri Light" panose="020F0302020204030204"/>
              </a:rPr>
              <a:t>W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orking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groups, </a:t>
            </a:r>
            <a:r>
              <a:rPr lang="fr-FR" sz="2200" dirty="0" err="1">
                <a:solidFill>
                  <a:prstClr val="black"/>
                </a:solidFill>
                <a:latin typeface="Calibri Light" panose="020F0302020204030204"/>
              </a:rPr>
              <a:t>notably</a:t>
            </a: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 for ELT 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(adaptative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optics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, multi-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object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spectrographs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)</a:t>
            </a:r>
            <a:endParaRPr lang="fr-FR" sz="2200" dirty="0">
              <a:solidFill>
                <a:prstClr val="black"/>
              </a:solidFill>
              <a:latin typeface="Calibri Light" panose="020F0302020204030204"/>
            </a:endParaRPr>
          </a:p>
          <a:p>
            <a:pPr marL="347133" indent="-342900">
              <a:buFontTx/>
              <a:buChar char="-"/>
            </a:pPr>
            <a:r>
              <a:rPr lang="fr-FR" sz="2200" b="0" dirty="0">
                <a:solidFill>
                  <a:prstClr val="black"/>
                </a:solidFill>
                <a:latin typeface="Calibri Light" panose="020F0302020204030204"/>
              </a:rPr>
              <a:t>Share of expertise </a:t>
            </a:r>
            <a:r>
              <a:rPr lang="fr-FR" sz="2200" b="0" dirty="0" smtClean="0">
                <a:solidFill>
                  <a:prstClr val="black"/>
                </a:solidFill>
                <a:latin typeface="Calibri Light" panose="020F0302020204030204"/>
              </a:rPr>
              <a:t>and of the know-how</a:t>
            </a:r>
          </a:p>
          <a:p>
            <a:pPr marL="347133" indent="-342900">
              <a:buFontTx/>
              <a:buChar char="-"/>
            </a:pPr>
            <a:r>
              <a:rPr lang="fr-FR" sz="2200" b="0" dirty="0" smtClean="0">
                <a:solidFill>
                  <a:prstClr val="black"/>
                </a:solidFill>
                <a:latin typeface="Calibri Light" panose="020F0302020204030204"/>
              </a:rPr>
              <a:t>(Bi-)</a:t>
            </a:r>
            <a:r>
              <a:rPr lang="fr-FR" sz="2200" b="0" dirty="0" err="1" smtClean="0">
                <a:solidFill>
                  <a:prstClr val="black"/>
                </a:solidFill>
                <a:latin typeface="Calibri Light" panose="020F0302020204030204"/>
              </a:rPr>
              <a:t>annual</a:t>
            </a:r>
            <a:r>
              <a:rPr lang="fr-FR" sz="2200" b="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200" b="0" dirty="0" err="1" smtClean="0">
                <a:solidFill>
                  <a:prstClr val="black"/>
                </a:solidFill>
                <a:latin typeface="Calibri Light" panose="020F0302020204030204"/>
              </a:rPr>
              <a:t>project</a:t>
            </a:r>
            <a:r>
              <a:rPr lang="fr-FR" sz="2200" b="0" dirty="0" smtClean="0">
                <a:solidFill>
                  <a:prstClr val="black"/>
                </a:solidFill>
                <a:latin typeface="Calibri Light" panose="020F0302020204030204"/>
              </a:rPr>
              <a:t> and </a:t>
            </a:r>
            <a:r>
              <a:rPr lang="fr-FR" sz="2200" b="0" dirty="0" err="1" smtClean="0">
                <a:solidFill>
                  <a:prstClr val="black"/>
                </a:solidFill>
                <a:latin typeface="Calibri Light" panose="020F0302020204030204"/>
              </a:rPr>
              <a:t>resource</a:t>
            </a:r>
            <a:r>
              <a:rPr lang="fr-FR" sz="2200" b="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200" b="0" dirty="0" err="1" smtClean="0">
                <a:solidFill>
                  <a:prstClr val="black"/>
                </a:solidFill>
                <a:latin typeface="Calibri Light" panose="020F0302020204030204"/>
              </a:rPr>
              <a:t>reviews</a:t>
            </a:r>
            <a:r>
              <a:rPr lang="fr-FR" sz="2200" b="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200" b="0" dirty="0" err="1" smtClean="0">
                <a:solidFill>
                  <a:prstClr val="black"/>
                </a:solidFill>
                <a:latin typeface="Calibri Light" panose="020F0302020204030204"/>
              </a:rPr>
              <a:t>with</a:t>
            </a:r>
            <a:r>
              <a:rPr lang="fr-FR" sz="2200" b="0" dirty="0" smtClean="0">
                <a:solidFill>
                  <a:prstClr val="black"/>
                </a:solidFill>
                <a:latin typeface="Calibri Light" panose="020F0302020204030204"/>
              </a:rPr>
              <a:t> the </a:t>
            </a:r>
            <a:r>
              <a:rPr lang="fr-FR" sz="2200" b="0" dirty="0" err="1" smtClean="0">
                <a:solidFill>
                  <a:prstClr val="black"/>
                </a:solidFill>
                <a:latin typeface="Calibri Light" panose="020F0302020204030204"/>
              </a:rPr>
              <a:t>involved</a:t>
            </a:r>
            <a:r>
              <a:rPr lang="fr-FR" sz="2200" b="0" dirty="0" smtClean="0">
                <a:solidFill>
                  <a:prstClr val="black"/>
                </a:solidFill>
                <a:latin typeface="Calibri Light" panose="020F0302020204030204"/>
              </a:rPr>
              <a:t> french teams</a:t>
            </a:r>
            <a:endParaRPr lang="fr-FR" sz="2200" b="0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1000" dirty="0"/>
          </a:p>
          <a:p>
            <a:r>
              <a:rPr lang="fr-FR" dirty="0" smtClean="0"/>
              <a:t>National Programs and </a:t>
            </a:r>
            <a:r>
              <a:rPr lang="fr-FR" dirty="0" err="1" smtClean="0"/>
              <a:t>Specific</a:t>
            </a:r>
            <a:r>
              <a:rPr lang="fr-FR" dirty="0" smtClean="0"/>
              <a:t> Actions</a:t>
            </a:r>
          </a:p>
          <a:p>
            <a:pPr marL="289983" lvl="1" indent="-285750">
              <a:spcAft>
                <a:spcPts val="667"/>
              </a:spcAft>
              <a:buSzTx/>
              <a:buFontTx/>
              <a:buChar char="-"/>
            </a:pP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Fostering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and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structuring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the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community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by science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themes</a:t>
            </a:r>
            <a:endParaRPr lang="fr-FR" sz="2000" i="1" dirty="0">
              <a:solidFill>
                <a:prstClr val="black"/>
              </a:solidFill>
              <a:latin typeface="Calibri Light" panose="020F0302020204030204"/>
            </a:endParaRPr>
          </a:p>
          <a:p>
            <a:pPr marL="289983" lvl="1" indent="-285750">
              <a:spcAft>
                <a:spcPts val="667"/>
              </a:spcAft>
              <a:buSzTx/>
              <a:buFontTx/>
              <a:buChar char="-"/>
            </a:pP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Critical </a:t>
            </a: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mass </a:t>
            </a:r>
            <a:r>
              <a:rPr lang="fr-FR" sz="2000" i="1" dirty="0">
                <a:solidFill>
                  <a:prstClr val="black"/>
                </a:solidFill>
                <a:latin typeface="Calibri Light" panose="020F0302020204030204"/>
              </a:rPr>
              <a:t>(Large Programs, </a:t>
            </a:r>
            <a:r>
              <a:rPr lang="fr-FR" sz="2000" i="1" dirty="0" err="1">
                <a:solidFill>
                  <a:prstClr val="black"/>
                </a:solidFill>
                <a:latin typeface="Calibri Light" panose="020F0302020204030204"/>
              </a:rPr>
              <a:t>trans</a:t>
            </a:r>
            <a:r>
              <a:rPr lang="fr-FR" sz="2000" i="1" dirty="0">
                <a:solidFill>
                  <a:prstClr val="black"/>
                </a:solidFill>
                <a:latin typeface="Calibri Light" panose="020F0302020204030204"/>
              </a:rPr>
              <a:t>-instrument </a:t>
            </a:r>
            <a:r>
              <a:rPr lang="fr-FR" sz="2000" i="1" dirty="0" err="1">
                <a:solidFill>
                  <a:prstClr val="black"/>
                </a:solidFill>
                <a:latin typeface="Calibri Light" panose="020F0302020204030204"/>
              </a:rPr>
              <a:t>views</a:t>
            </a:r>
            <a:r>
              <a:rPr lang="fr-FR" sz="2000" i="1" dirty="0">
                <a:solidFill>
                  <a:prstClr val="black"/>
                </a:solidFill>
                <a:latin typeface="Calibri Light" panose="020F0302020204030204"/>
              </a:rPr>
              <a:t>, …)</a:t>
            </a:r>
          </a:p>
          <a:p>
            <a:pPr marL="289983" lvl="1" indent="-285750">
              <a:spcAft>
                <a:spcPts val="667"/>
              </a:spcAft>
              <a:buSzTx/>
              <a:buFontTx/>
              <a:buChar char="-"/>
            </a:pPr>
            <a:endParaRPr lang="fr-FR" sz="2200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 rot="16200000">
            <a:off x="318522" y="2268030"/>
            <a:ext cx="1422477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Commitment</a:t>
            </a:r>
            <a:endParaRPr lang="fr-FR" sz="1600" dirty="0" smtClean="0"/>
          </a:p>
        </p:txBody>
      </p:sp>
      <p:sp>
        <p:nvSpPr>
          <p:cNvPr id="9" name="Rectangle à coins arrondis 8"/>
          <p:cNvSpPr/>
          <p:nvPr/>
        </p:nvSpPr>
        <p:spPr>
          <a:xfrm rot="16200000">
            <a:off x="-145522" y="4173101"/>
            <a:ext cx="1615148" cy="43717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Studies</a:t>
            </a:r>
            <a:endParaRPr lang="fr-FR" sz="1600" dirty="0" smtClean="0"/>
          </a:p>
        </p:txBody>
      </p:sp>
      <p:sp>
        <p:nvSpPr>
          <p:cNvPr id="10" name="Rectangle à coins arrondis 9"/>
          <p:cNvSpPr/>
          <p:nvPr/>
        </p:nvSpPr>
        <p:spPr>
          <a:xfrm rot="16200000">
            <a:off x="488336" y="5903447"/>
            <a:ext cx="1082848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Science</a:t>
            </a:r>
          </a:p>
        </p:txBody>
      </p:sp>
      <p:sp>
        <p:nvSpPr>
          <p:cNvPr id="11" name="Rectangle à coins arrondis 10"/>
          <p:cNvSpPr/>
          <p:nvPr/>
        </p:nvSpPr>
        <p:spPr>
          <a:xfrm rot="16200000">
            <a:off x="368235" y="4148309"/>
            <a:ext cx="1615148" cy="48676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Manufacturing</a:t>
            </a:r>
            <a:endParaRPr lang="fr-FR" sz="16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9487316" y="1312350"/>
            <a:ext cx="1461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Long-</a:t>
            </a:r>
            <a:r>
              <a:rPr lang="fr-FR" b="1" i="1" dirty="0" err="1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term</a:t>
            </a:r>
            <a:endParaRPr lang="fr-FR" b="1" dirty="0"/>
          </a:p>
        </p:txBody>
      </p:sp>
      <p:sp>
        <p:nvSpPr>
          <p:cNvPr id="12" name="Rectangle 11"/>
          <p:cNvSpPr/>
          <p:nvPr/>
        </p:nvSpPr>
        <p:spPr>
          <a:xfrm>
            <a:off x="9531719" y="3296826"/>
            <a:ext cx="1372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Reactivity</a:t>
            </a:r>
            <a:endParaRPr lang="fr-FR" b="1" dirty="0"/>
          </a:p>
        </p:txBody>
      </p:sp>
      <p:sp>
        <p:nvSpPr>
          <p:cNvPr id="13" name="Rectangle 12"/>
          <p:cNvSpPr/>
          <p:nvPr/>
        </p:nvSpPr>
        <p:spPr>
          <a:xfrm>
            <a:off x="9531719" y="5031788"/>
            <a:ext cx="1598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 smtClean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Community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32461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 And on </a:t>
            </a:r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 smtClean="0"/>
              <a:t>Partnerships</a:t>
            </a:r>
            <a:r>
              <a:rPr lang="fr-FR" dirty="0" smtClean="0"/>
              <a:t> at all </a:t>
            </a:r>
            <a:r>
              <a:rPr lang="fr-FR" dirty="0" err="1" smtClean="0"/>
              <a:t>scales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1565735" y="1592795"/>
            <a:ext cx="5544616" cy="2901653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fr-F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fr-F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fr-FR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fr-F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fr-FR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European</a:t>
            </a:r>
            <a:r>
              <a:rPr lang="fr-F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/International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consortia</a:t>
            </a:r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4583832" y="2193651"/>
            <a:ext cx="237626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French institutes </a:t>
            </a:r>
            <a:r>
              <a:rPr lang="fr-FR" sz="20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Astronomy</a:t>
            </a:r>
            <a:r>
              <a:rPr lang="fr-FR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Astrophysics</a:t>
            </a:r>
            <a:endParaRPr lang="fr-FR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1919536" y="3723692"/>
            <a:ext cx="2988332" cy="154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French </a:t>
            </a:r>
            <a:r>
              <a:rPr lang="fr-FR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academic</a:t>
            </a: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experts </a:t>
            </a:r>
          </a:p>
          <a:p>
            <a:pPr algn="ctr"/>
            <a:r>
              <a:rPr lang="fr-FR" sz="1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fr-FR" sz="18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optics</a:t>
            </a:r>
            <a:r>
              <a:rPr lang="fr-FR" sz="1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signal </a:t>
            </a:r>
            <a:r>
              <a:rPr lang="fr-FR" sz="18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processing</a:t>
            </a:r>
            <a:r>
              <a:rPr lang="fr-FR" sz="1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sz="18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cryogeny</a:t>
            </a:r>
            <a:r>
              <a:rPr lang="fr-FR" sz="1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sz="18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materials</a:t>
            </a:r>
            <a:r>
              <a:rPr lang="fr-FR" sz="1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…)</a:t>
            </a:r>
            <a:endParaRPr lang="fr-FR" sz="1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4727848" y="3489795"/>
            <a:ext cx="144016" cy="233897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8184232" y="1618979"/>
            <a:ext cx="2376264" cy="9473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Technological</a:t>
            </a: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Platforms</a:t>
            </a:r>
            <a:endParaRPr lang="fr-FR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8184232" y="4079263"/>
            <a:ext cx="2376264" cy="8303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Cutting-edge</a:t>
            </a: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companies</a:t>
            </a:r>
            <a:endParaRPr lang="fr-FR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8" name="Connecteur droit 17"/>
          <p:cNvCxnSpPr>
            <a:endCxn id="16" idx="1"/>
          </p:cNvCxnSpPr>
          <p:nvPr/>
        </p:nvCxnSpPr>
        <p:spPr>
          <a:xfrm flipV="1">
            <a:off x="6960096" y="2092638"/>
            <a:ext cx="1224136" cy="749087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endCxn id="17" idx="1"/>
          </p:cNvCxnSpPr>
          <p:nvPr/>
        </p:nvCxnSpPr>
        <p:spPr>
          <a:xfrm>
            <a:off x="6888088" y="3374752"/>
            <a:ext cx="1296144" cy="111969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184232" y="5128023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33"/>
            <a:r>
              <a:rPr lang="fr-FR" sz="1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Close collaboration</a:t>
            </a:r>
            <a:endParaRPr lang="fr-FR" sz="1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233"/>
            <a:r>
              <a:rPr lang="fr-FR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Transfer/use in </a:t>
            </a:r>
            <a:r>
              <a:rPr lang="fr-FR" sz="18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other</a:t>
            </a:r>
            <a:r>
              <a:rPr lang="fr-FR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18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domains</a:t>
            </a:r>
            <a:endParaRPr lang="fr-FR" sz="1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233"/>
            <a:r>
              <a:rPr lang="fr-FR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Start-ups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2909645" y="2210357"/>
            <a:ext cx="1008112" cy="54932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ESO</a:t>
            </a:r>
            <a:endParaRPr lang="fr-FR" dirty="0"/>
          </a:p>
        </p:txBody>
      </p:sp>
      <p:cxnSp>
        <p:nvCxnSpPr>
          <p:cNvPr id="30" name="Connecteur droit 29"/>
          <p:cNvCxnSpPr>
            <a:stCxn id="29" idx="3"/>
          </p:cNvCxnSpPr>
          <p:nvPr/>
        </p:nvCxnSpPr>
        <p:spPr>
          <a:xfrm flipV="1">
            <a:off x="3917757" y="2467181"/>
            <a:ext cx="666075" cy="17837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 flipV="1">
            <a:off x="8256240" y="2566296"/>
            <a:ext cx="6239" cy="151296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256240" y="2676448"/>
            <a:ext cx="4399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33"/>
            <a:r>
              <a:rPr lang="fr-FR" sz="18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fr-FR" sz="18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xisting</a:t>
            </a:r>
            <a:r>
              <a:rPr lang="fr-FR" sz="1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technologies </a:t>
            </a:r>
            <a:r>
              <a:rPr lang="fr-FR" sz="18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used</a:t>
            </a:r>
            <a:r>
              <a:rPr lang="fr-FR" sz="1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for </a:t>
            </a:r>
            <a:r>
              <a:rPr lang="fr-FR" sz="18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astronomy</a:t>
            </a:r>
            <a:endParaRPr lang="fr-FR" sz="1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233"/>
            <a:r>
              <a:rPr lang="fr-FR" sz="18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Dedicated</a:t>
            </a:r>
            <a:r>
              <a:rPr lang="fr-FR" sz="1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18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developments</a:t>
            </a:r>
            <a:endParaRPr lang="fr-FR" sz="1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79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7072" y="404286"/>
            <a:ext cx="9397520" cy="1113669"/>
          </a:xfrm>
        </p:spPr>
        <p:txBody>
          <a:bodyPr/>
          <a:lstStyle/>
          <a:p>
            <a:r>
              <a:rPr lang="fr-FR" dirty="0" err="1" smtClean="0"/>
              <a:t>Funding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1542021" y="1460501"/>
            <a:ext cx="5544616" cy="3204357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fr-F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fr-F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fr-FR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fr-F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fr-F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fr-F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fr-F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OPTICON/</a:t>
            </a:r>
            <a:r>
              <a:rPr lang="fr-FR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Radionet</a:t>
            </a:r>
            <a:r>
              <a:rPr lang="fr-F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– ESO R&amp;D Program</a:t>
            </a:r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endParaRPr lang="fr-FR" dirty="0" smtClean="0"/>
          </a:p>
          <a:p>
            <a:r>
              <a:rPr lang="fr-FR" sz="22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Local </a:t>
            </a:r>
            <a:r>
              <a:rPr lang="fr-FR" sz="2200" dirty="0" err="1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LabEx</a:t>
            </a:r>
            <a:r>
              <a:rPr lang="fr-FR" sz="22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(Lyon, Grenoble)</a:t>
            </a:r>
            <a:r>
              <a:rPr lang="fr-FR" sz="2000" baseline="30000" dirty="0">
                <a:solidFill>
                  <a:schemeClr val="tx1"/>
                </a:solidFill>
              </a:rPr>
              <a:t> *</a:t>
            </a:r>
            <a:endParaRPr lang="fr-FR" sz="220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2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</a:t>
            </a:r>
            <a:r>
              <a:rPr lang="fr-FR" sz="2200" dirty="0" err="1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Thematic</a:t>
            </a:r>
            <a:r>
              <a:rPr lang="fr-FR" sz="22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200" dirty="0" err="1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Labex</a:t>
            </a:r>
            <a:r>
              <a:rPr lang="fr-FR" sz="22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(FOCUS)</a:t>
            </a:r>
            <a:r>
              <a:rPr lang="fr-FR" sz="2000" baseline="30000" dirty="0">
                <a:solidFill>
                  <a:schemeClr val="tx1"/>
                </a:solidFill>
              </a:rPr>
              <a:t> *</a:t>
            </a:r>
            <a:r>
              <a:rPr lang="fr-FR" sz="2000" baseline="30000" dirty="0" smtClean="0"/>
              <a:t>*</a:t>
            </a:r>
            <a:endParaRPr lang="fr-FR" sz="2200" dirty="0" smtClean="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2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</a:t>
            </a:r>
            <a:r>
              <a:rPr lang="fr-FR" sz="2200" dirty="0" err="1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Regional</a:t>
            </a:r>
            <a:r>
              <a:rPr lang="fr-FR" sz="22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200" dirty="0" err="1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funds</a:t>
            </a:r>
            <a:r>
              <a:rPr lang="fr-FR" sz="22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(DIM, …)</a:t>
            </a:r>
          </a:p>
          <a:p>
            <a:pPr algn="ctr"/>
            <a:endParaRPr lang="fr-FR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4583832" y="2193651"/>
            <a:ext cx="237626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French institutes </a:t>
            </a:r>
            <a:r>
              <a:rPr lang="fr-FR" sz="20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Astronomy</a:t>
            </a:r>
            <a:r>
              <a:rPr lang="fr-FR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Astrophysics</a:t>
            </a:r>
            <a:endParaRPr lang="fr-FR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1931441" y="3961001"/>
            <a:ext cx="2988332" cy="154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French </a:t>
            </a:r>
            <a:r>
              <a:rPr lang="fr-FR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academic</a:t>
            </a: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experts </a:t>
            </a:r>
          </a:p>
          <a:p>
            <a:pPr algn="ctr"/>
            <a:r>
              <a:rPr lang="fr-FR" sz="1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fr-FR" sz="18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optics</a:t>
            </a:r>
            <a:r>
              <a:rPr lang="fr-FR" sz="1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signal </a:t>
            </a:r>
            <a:r>
              <a:rPr lang="fr-FR" sz="18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processing</a:t>
            </a:r>
            <a:r>
              <a:rPr lang="fr-FR" sz="1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sz="18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cryogeny</a:t>
            </a:r>
            <a:r>
              <a:rPr lang="fr-FR" sz="1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sz="18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materials</a:t>
            </a:r>
            <a:r>
              <a:rPr lang="fr-FR" sz="1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…)</a:t>
            </a:r>
            <a:endParaRPr lang="fr-FR" sz="1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4583832" y="3489797"/>
            <a:ext cx="288032" cy="51810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8184232" y="1618979"/>
            <a:ext cx="2376264" cy="9473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Technological</a:t>
            </a: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Plateforms</a:t>
            </a:r>
            <a:endParaRPr lang="fr-FR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8184232" y="4079263"/>
            <a:ext cx="2376264" cy="8303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Cutt</a:t>
            </a:r>
            <a:r>
              <a:rPr lang="fr-FR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ing-edge</a:t>
            </a: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companies</a:t>
            </a:r>
            <a:endParaRPr lang="fr-FR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8" name="Connecteur droit 17"/>
          <p:cNvCxnSpPr>
            <a:endCxn id="16" idx="1"/>
          </p:cNvCxnSpPr>
          <p:nvPr/>
        </p:nvCxnSpPr>
        <p:spPr>
          <a:xfrm flipV="1">
            <a:off x="6960096" y="2092638"/>
            <a:ext cx="1224136" cy="749087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endCxn id="17" idx="1"/>
          </p:cNvCxnSpPr>
          <p:nvPr/>
        </p:nvCxnSpPr>
        <p:spPr>
          <a:xfrm>
            <a:off x="6888088" y="3374752"/>
            <a:ext cx="1296144" cy="111969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à coins arrondis 28"/>
          <p:cNvSpPr/>
          <p:nvPr/>
        </p:nvSpPr>
        <p:spPr>
          <a:xfrm>
            <a:off x="2909645" y="2210357"/>
            <a:ext cx="1008112" cy="54932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ESO</a:t>
            </a:r>
            <a:endParaRPr lang="fr-FR" dirty="0"/>
          </a:p>
        </p:txBody>
      </p:sp>
      <p:cxnSp>
        <p:nvCxnSpPr>
          <p:cNvPr id="30" name="Connecteur droit 29"/>
          <p:cNvCxnSpPr>
            <a:stCxn id="29" idx="3"/>
          </p:cNvCxnSpPr>
          <p:nvPr/>
        </p:nvCxnSpPr>
        <p:spPr>
          <a:xfrm>
            <a:off x="3917757" y="2485018"/>
            <a:ext cx="666075" cy="7878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7428716" y="3212976"/>
            <a:ext cx="40400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algn="ctr"/>
            <a:r>
              <a:rPr lang="fr-FR" dirty="0" smtClean="0"/>
              <a:t>Fond Unique Interministériel (FUI)</a:t>
            </a:r>
          </a:p>
          <a:p>
            <a:pPr algn="ctr"/>
            <a:r>
              <a:rPr lang="fr-FR" dirty="0" smtClean="0"/>
              <a:t>France Relance</a:t>
            </a:r>
            <a:r>
              <a:rPr lang="fr-FR" baseline="30000" dirty="0">
                <a:solidFill>
                  <a:schemeClr val="bg1"/>
                </a:solidFill>
              </a:rPr>
              <a:t> </a:t>
            </a:r>
            <a:r>
              <a:rPr lang="fr-FR" baseline="30000" dirty="0"/>
              <a:t>*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8161916" y="674522"/>
            <a:ext cx="2539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Technological</a:t>
            </a:r>
            <a:r>
              <a:rPr lang="fr-FR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funds</a:t>
            </a:r>
            <a:r>
              <a:rPr lang="fr-FR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fr-FR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(CNRS RTB, CARNOT)</a:t>
            </a:r>
            <a:endParaRPr lang="fr-FR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112761" y="3490897"/>
            <a:ext cx="3433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PIA-3    PIA-4    France 2030 </a:t>
            </a:r>
            <a:r>
              <a:rPr lang="fr-FR" sz="2200" baseline="30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</a:t>
            </a:r>
            <a:endParaRPr lang="fr-FR" sz="2200" baseline="30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642" y="1877193"/>
            <a:ext cx="124309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ERC, ANR</a:t>
            </a:r>
            <a:endParaRPr lang="fr-FR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00256" y="6021288"/>
            <a:ext cx="3586559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aseline="30000" dirty="0" smtClean="0"/>
              <a:t>* stimulus packages</a:t>
            </a:r>
          </a:p>
          <a:p>
            <a:r>
              <a:rPr lang="fr-FR" sz="2000" baseline="30000" dirty="0" smtClean="0"/>
              <a:t>PIA – Programme d’Investissement d’Avenir</a:t>
            </a:r>
            <a:r>
              <a:rPr lang="fr-FR" sz="2000" dirty="0" smtClean="0"/>
              <a:t>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0346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546" y="404286"/>
            <a:ext cx="9553061" cy="1113669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The </a:t>
            </a:r>
            <a:r>
              <a:rPr lang="fr-FR" dirty="0" err="1" smtClean="0"/>
              <a:t>Research</a:t>
            </a:r>
            <a:r>
              <a:rPr lang="fr-FR" dirty="0" smtClean="0"/>
              <a:t> infrastructure (RI) « </a:t>
            </a:r>
            <a:r>
              <a:rPr lang="fr-FR" dirty="0" err="1" smtClean="0"/>
              <a:t>Instrum</a:t>
            </a:r>
            <a:r>
              <a:rPr lang="fr-FR" dirty="0" smtClean="0"/>
              <a:t> </a:t>
            </a:r>
            <a:r>
              <a:rPr lang="fr-FR" dirty="0" err="1" smtClean="0"/>
              <a:t>eso</a:t>
            </a:r>
            <a:r>
              <a:rPr lang="fr-FR" dirty="0" smtClean="0"/>
              <a:t> »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911424" y="1844824"/>
            <a:ext cx="9937104" cy="4089600"/>
          </a:xfrm>
        </p:spPr>
        <p:txBody>
          <a:bodyPr/>
          <a:lstStyle/>
          <a:p>
            <a:r>
              <a:rPr lang="en-US" dirty="0"/>
              <a:t>Part of a broader context that grows in complexity</a:t>
            </a:r>
            <a:r>
              <a:rPr lang="fr-FR" dirty="0" smtClean="0"/>
              <a:t>, </a:t>
            </a:r>
          </a:p>
          <a:p>
            <a:r>
              <a:rPr lang="fr-FR" sz="2000" b="1" dirty="0" smtClean="0">
                <a:solidFill>
                  <a:schemeClr val="tx2"/>
                </a:solidFill>
              </a:rPr>
              <a:t>RI « INSTRUM ESO » </a:t>
            </a:r>
            <a:r>
              <a:rPr lang="fr-FR" sz="2000" b="1" dirty="0" err="1" smtClean="0">
                <a:solidFill>
                  <a:schemeClr val="tx2"/>
                </a:solidFill>
              </a:rPr>
              <a:t>is</a:t>
            </a:r>
            <a:r>
              <a:rPr lang="fr-FR" sz="2000" b="1" dirty="0" smtClean="0">
                <a:solidFill>
                  <a:schemeClr val="tx2"/>
                </a:solidFill>
              </a:rPr>
              <a:t> a key </a:t>
            </a:r>
            <a:r>
              <a:rPr lang="fr-FR" sz="2000" b="1" dirty="0" err="1" smtClean="0">
                <a:solidFill>
                  <a:schemeClr val="tx2"/>
                </a:solidFill>
              </a:rPr>
              <a:t>tool</a:t>
            </a:r>
            <a:r>
              <a:rPr lang="fr-FR" sz="2000" b="1" dirty="0" smtClean="0">
                <a:solidFill>
                  <a:schemeClr val="tx2"/>
                </a:solidFill>
              </a:rPr>
              <a:t> of coordination</a:t>
            </a:r>
          </a:p>
          <a:p>
            <a:endParaRPr lang="fr-FR" sz="2000" b="1" dirty="0">
              <a:solidFill>
                <a:schemeClr val="tx2"/>
              </a:solidFill>
            </a:endParaRPr>
          </a:p>
          <a:p>
            <a:pPr marL="347133" lvl="1" indent="-342900">
              <a:spcAft>
                <a:spcPts val="667"/>
              </a:spcAft>
              <a:buSzTx/>
              <a:buFontTx/>
              <a:buChar char="-"/>
            </a:pP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To </a:t>
            </a:r>
            <a:r>
              <a:rPr lang="en-US" sz="2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secure the </a:t>
            </a:r>
            <a:r>
              <a:rPr lang="en-US" sz="2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construction </a:t>
            </a:r>
            <a:r>
              <a:rPr lang="en-US" sz="2200" dirty="0">
                <a:solidFill>
                  <a:prstClr val="black"/>
                </a:solidFill>
                <a:latin typeface="Calibri Light" panose="020F0302020204030204"/>
              </a:rPr>
              <a:t>of the instruments </a:t>
            </a:r>
            <a:r>
              <a:rPr lang="en-US" sz="2200" i="1" dirty="0" smtClean="0">
                <a:solidFill>
                  <a:prstClr val="black"/>
                </a:solidFill>
                <a:latin typeface="Calibri Light" panose="020F0302020204030204"/>
              </a:rPr>
              <a:t>in the optical domain</a:t>
            </a:r>
            <a:endParaRPr lang="en-US" sz="2200" dirty="0">
              <a:solidFill>
                <a:prstClr val="black"/>
              </a:solidFill>
              <a:latin typeface="Calibri Light" panose="020F0302020204030204"/>
            </a:endParaRPr>
          </a:p>
          <a:p>
            <a:pPr marL="347133" lvl="1" indent="-342900">
              <a:spcAft>
                <a:spcPts val="667"/>
              </a:spcAft>
              <a:buSzTx/>
              <a:buFontTx/>
              <a:buChar char="-"/>
            </a:pPr>
            <a:r>
              <a:rPr lang="en-US" sz="2200" dirty="0" smtClean="0">
                <a:solidFill>
                  <a:prstClr val="black"/>
                </a:solidFill>
                <a:latin typeface="Calibri Light" panose="020F0302020204030204"/>
              </a:rPr>
              <a:t>To support </a:t>
            </a:r>
            <a:r>
              <a:rPr lang="en-US" sz="2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R&amp;D activities </a:t>
            </a:r>
            <a:r>
              <a:rPr lang="en-US" sz="2200" dirty="0" smtClean="0">
                <a:solidFill>
                  <a:prstClr val="black"/>
                </a:solidFill>
                <a:latin typeface="Calibri Light" panose="020F0302020204030204"/>
              </a:rPr>
              <a:t>for future instruments</a:t>
            </a:r>
          </a:p>
          <a:p>
            <a:pPr marL="347133" lvl="1" indent="-342900">
              <a:spcAft>
                <a:spcPts val="667"/>
              </a:spcAft>
              <a:buSzTx/>
              <a:buFontTx/>
              <a:buChar char="-"/>
            </a:pPr>
            <a:r>
              <a:rPr lang="en-US" sz="2200" dirty="0" smtClean="0">
                <a:solidFill>
                  <a:prstClr val="black"/>
                </a:solidFill>
                <a:latin typeface="Calibri Light" panose="020F0302020204030204"/>
              </a:rPr>
              <a:t>To ensure the </a:t>
            </a:r>
            <a:r>
              <a:rPr lang="en-US" sz="2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consolidation and sustainability</a:t>
            </a:r>
            <a:r>
              <a:rPr lang="en-US" sz="2200" dirty="0" smtClean="0">
                <a:solidFill>
                  <a:prstClr val="black"/>
                </a:solidFill>
                <a:latin typeface="Calibri Light" panose="020F0302020204030204"/>
              </a:rPr>
              <a:t> of the </a:t>
            </a:r>
            <a:r>
              <a:rPr lang="en-US" sz="2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know-how</a:t>
            </a:r>
          </a:p>
          <a:p>
            <a:pPr marL="347133" lvl="1" indent="-342900">
              <a:spcAft>
                <a:spcPts val="667"/>
              </a:spcAft>
              <a:buSzTx/>
              <a:buFontTx/>
              <a:buChar char="-"/>
            </a:pPr>
            <a:r>
              <a:rPr lang="en-US" sz="2200" dirty="0" smtClean="0">
                <a:solidFill>
                  <a:prstClr val="black"/>
                </a:solidFill>
                <a:latin typeface="Calibri Light" panose="020F0302020204030204"/>
              </a:rPr>
              <a:t>To ensure </a:t>
            </a:r>
            <a:r>
              <a:rPr lang="en-US" sz="2200" dirty="0">
                <a:solidFill>
                  <a:prstClr val="black"/>
                </a:solidFill>
                <a:latin typeface="Calibri Light" panose="020F0302020204030204"/>
              </a:rPr>
              <a:t>the </a:t>
            </a:r>
            <a:r>
              <a:rPr lang="en-US" sz="2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overall consistency</a:t>
            </a:r>
            <a:r>
              <a:rPr lang="en-US" sz="2200" dirty="0" smtClean="0">
                <a:solidFill>
                  <a:prstClr val="black"/>
                </a:solidFill>
                <a:latin typeface="Calibri Light" panose="020F0302020204030204"/>
              </a:rPr>
              <a:t> of developments</a:t>
            </a:r>
            <a:endParaRPr lang="en-US" sz="2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  <a:p>
            <a:pPr marL="347133" lvl="1" indent="-342900">
              <a:spcAft>
                <a:spcPts val="667"/>
              </a:spcAft>
              <a:buSzTx/>
              <a:buFontTx/>
              <a:buChar char="-"/>
            </a:pPr>
            <a:r>
              <a:rPr lang="en-US" sz="2200" dirty="0" smtClean="0">
                <a:solidFill>
                  <a:prstClr val="black"/>
                </a:solidFill>
                <a:latin typeface="Calibri Light" panose="020F0302020204030204"/>
              </a:rPr>
              <a:t>To guarantee that instruments serve at best the </a:t>
            </a:r>
            <a:r>
              <a:rPr lang="en-US" sz="2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community at large</a:t>
            </a:r>
          </a:p>
          <a:p>
            <a:pPr marL="4233" lvl="1" indent="0">
              <a:spcAft>
                <a:spcPts val="667"/>
              </a:spcAft>
              <a:buSzTx/>
              <a:buNone/>
            </a:pPr>
            <a:endParaRPr lang="fr-FR" sz="1000" b="1" dirty="0" smtClean="0">
              <a:solidFill>
                <a:schemeClr val="tx2"/>
              </a:solidFill>
            </a:endParaRPr>
          </a:p>
          <a:p>
            <a:pPr marL="4233" lvl="1" indent="0">
              <a:spcAft>
                <a:spcPts val="667"/>
              </a:spcAft>
              <a:buSzTx/>
              <a:buNone/>
            </a:pPr>
            <a:endParaRPr lang="fr-FR" dirty="0">
              <a:solidFill>
                <a:prstClr val="black"/>
              </a:solidFill>
              <a:latin typeface="Calibri Light" panose="020F0302020204030204"/>
            </a:endParaRPr>
          </a:p>
          <a:p>
            <a:pPr marL="289983" lvl="1" indent="-285750">
              <a:spcAft>
                <a:spcPts val="667"/>
              </a:spcAft>
              <a:buSzTx/>
              <a:buFontTx/>
              <a:buChar char="-"/>
            </a:pPr>
            <a:endParaRPr lang="fr-FR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48328" y="2996952"/>
            <a:ext cx="2952328" cy="1944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 err="1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Funded</a:t>
            </a:r>
            <a:r>
              <a:rPr lang="fr-FR" sz="22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fr-FR" sz="2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2005</a:t>
            </a:r>
          </a:p>
          <a:p>
            <a:pPr algn="ctr"/>
            <a:r>
              <a:rPr lang="fr-FR" sz="22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15 French </a:t>
            </a:r>
            <a:r>
              <a:rPr lang="fr-FR" sz="2200" dirty="0" err="1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Partners</a:t>
            </a:r>
            <a:endParaRPr lang="fr-FR" sz="2200" dirty="0" smtClean="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fr-FR" sz="22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Coordination by </a:t>
            </a:r>
            <a:r>
              <a:rPr lang="fr-FR" sz="2200" b="1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CNRS</a:t>
            </a:r>
          </a:p>
          <a:p>
            <a:pPr algn="ctr"/>
            <a:r>
              <a:rPr lang="fr-FR" sz="2200" b="1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Budget:  </a:t>
            </a:r>
            <a:r>
              <a:rPr lang="fr-FR" sz="22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850 k€ in 2022</a:t>
            </a:r>
            <a:endParaRPr lang="fr-FR" sz="2200" dirty="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9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547" y="404286"/>
            <a:ext cx="7032781" cy="1113669"/>
          </a:xfrm>
        </p:spPr>
        <p:txBody>
          <a:bodyPr/>
          <a:lstStyle/>
          <a:p>
            <a:r>
              <a:rPr lang="fr-FR" dirty="0" smtClean="0"/>
              <a:t>ESO </a:t>
            </a:r>
            <a:r>
              <a:rPr lang="fr-FR" dirty="0" err="1" smtClean="0"/>
              <a:t>provides</a:t>
            </a:r>
            <a:r>
              <a:rPr lang="fr-FR" dirty="0" smtClean="0"/>
              <a:t> a </a:t>
            </a:r>
            <a:r>
              <a:rPr lang="fr-FR" dirty="0" err="1" smtClean="0"/>
              <a:t>development</a:t>
            </a:r>
            <a:r>
              <a:rPr lang="fr-FR" dirty="0" smtClean="0"/>
              <a:t> FRAMEWORK and triggers innovation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055440" y="1700808"/>
            <a:ext cx="9643908" cy="4089600"/>
          </a:xfrm>
        </p:spPr>
        <p:txBody>
          <a:bodyPr/>
          <a:lstStyle/>
          <a:p>
            <a:r>
              <a:rPr lang="fr-FR" dirty="0" smtClean="0"/>
              <a:t>ESO as an </a:t>
            </a:r>
            <a:r>
              <a:rPr lang="fr-FR" dirty="0" err="1" smtClean="0"/>
              <a:t>observatory</a:t>
            </a:r>
            <a:endParaRPr lang="fr-FR" dirty="0" smtClean="0"/>
          </a:p>
          <a:p>
            <a:pPr marL="289983" lvl="1" indent="-285750">
              <a:spcAft>
                <a:spcPts val="667"/>
              </a:spcAft>
              <a:buSzTx/>
              <a:buChar char="-"/>
            </a:pP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Infrastructures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that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host instruments,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including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visitor</a:t>
            </a:r>
            <a:r>
              <a:rPr lang="fr-FR" sz="2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</a:t>
            </a:r>
            <a:r>
              <a:rPr lang="fr-FR" sz="2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ones</a:t>
            </a:r>
            <a:endParaRPr lang="fr-FR" sz="2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  <a:p>
            <a:pPr marL="4233" lvl="1" indent="0">
              <a:spcAft>
                <a:spcPts val="667"/>
              </a:spcAft>
              <a:buSzTx/>
              <a:buNone/>
            </a:pPr>
            <a:r>
              <a:rPr lang="fr-F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</a:t>
            </a:r>
            <a:r>
              <a:rPr lang="fr-FR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   (PIONIER, </a:t>
            </a:r>
            <a:r>
              <a:rPr lang="fr-FR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ExTra</a:t>
            </a:r>
            <a:r>
              <a:rPr lang="fr-FR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, CONCERTO, </a:t>
            </a:r>
            <a:r>
              <a:rPr lang="fr-FR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HiRISE</a:t>
            </a:r>
            <a:r>
              <a:rPr lang="fr-FR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)</a:t>
            </a:r>
          </a:p>
          <a:p>
            <a:endParaRPr lang="fr-FR" sz="1200" dirty="0" smtClean="0"/>
          </a:p>
          <a:p>
            <a:r>
              <a:rPr lang="fr-FR" dirty="0" smtClean="0"/>
              <a:t>ESO as a </a:t>
            </a:r>
            <a:r>
              <a:rPr lang="fr-FR" dirty="0" err="1" smtClean="0"/>
              <a:t>community</a:t>
            </a:r>
            <a:endParaRPr lang="fr-FR" dirty="0" smtClean="0"/>
          </a:p>
          <a:p>
            <a:pPr marL="347133" indent="-342900">
              <a:buFontTx/>
              <a:buChar char="-"/>
            </a:pPr>
            <a:r>
              <a:rPr lang="fr-FR" sz="2200" b="0" dirty="0" err="1" smtClean="0">
                <a:solidFill>
                  <a:prstClr val="black"/>
                </a:solidFill>
                <a:latin typeface="Calibri Light" panose="020F0302020204030204"/>
              </a:rPr>
              <a:t>With</a:t>
            </a:r>
            <a:r>
              <a:rPr lang="fr-FR" sz="2200" b="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200" b="0" dirty="0" err="1" smtClean="0">
                <a:solidFill>
                  <a:prstClr val="black"/>
                </a:solidFill>
                <a:latin typeface="Calibri Light" panose="020F0302020204030204"/>
              </a:rPr>
              <a:t>common</a:t>
            </a:r>
            <a:r>
              <a:rPr lang="fr-FR" sz="2200" b="0" dirty="0" smtClean="0">
                <a:solidFill>
                  <a:prstClr val="black"/>
                </a:solidFill>
                <a:latin typeface="Calibri Light" panose="020F0302020204030204"/>
              </a:rPr>
              <a:t> roadmaps, </a:t>
            </a:r>
            <a:r>
              <a:rPr lang="fr-FR" sz="2200" b="0" dirty="0" err="1" smtClean="0">
                <a:solidFill>
                  <a:prstClr val="black"/>
                </a:solidFill>
                <a:latin typeface="Calibri Light" panose="020F0302020204030204"/>
              </a:rPr>
              <a:t>scientific</a:t>
            </a:r>
            <a:r>
              <a:rPr lang="fr-FR" sz="2200" b="0" dirty="0" smtClean="0">
                <a:solidFill>
                  <a:prstClr val="black"/>
                </a:solidFill>
                <a:latin typeface="Calibri Light" panose="020F0302020204030204"/>
              </a:rPr>
              <a:t> discussions</a:t>
            </a:r>
          </a:p>
          <a:p>
            <a:endParaRPr lang="fr-FR" sz="1200" b="0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fr-FR" dirty="0" smtClean="0"/>
              <a:t>ESO as a </a:t>
            </a:r>
            <a:r>
              <a:rPr lang="fr-FR" dirty="0" err="1" smtClean="0"/>
              <a:t>partner</a:t>
            </a:r>
            <a:r>
              <a:rPr lang="fr-FR" dirty="0" smtClean="0"/>
              <a:t> </a:t>
            </a:r>
          </a:p>
          <a:p>
            <a:pPr marL="347133" indent="-342900">
              <a:buFontTx/>
              <a:buChar char="-"/>
            </a:pPr>
            <a:r>
              <a:rPr lang="fr-FR" sz="2200" b="0" dirty="0" err="1" smtClean="0">
                <a:solidFill>
                  <a:prstClr val="black"/>
                </a:solidFill>
                <a:latin typeface="Calibri Light" panose="020F0302020204030204"/>
              </a:rPr>
              <a:t>Within</a:t>
            </a:r>
            <a:r>
              <a:rPr lang="fr-FR" sz="2200" b="0" dirty="0" smtClean="0">
                <a:solidFill>
                  <a:prstClr val="black"/>
                </a:solidFill>
                <a:latin typeface="Calibri Light" panose="020F0302020204030204"/>
              </a:rPr>
              <a:t> consortia, </a:t>
            </a:r>
            <a:r>
              <a:rPr lang="fr-FR" sz="2200" b="0" dirty="0" err="1" smtClean="0">
                <a:solidFill>
                  <a:prstClr val="black"/>
                </a:solidFill>
                <a:latin typeface="Calibri Light" panose="020F0302020204030204"/>
              </a:rPr>
              <a:t>FPx</a:t>
            </a:r>
            <a:r>
              <a:rPr lang="fr-FR" sz="2200" b="0" dirty="0" smtClean="0">
                <a:solidFill>
                  <a:prstClr val="black"/>
                </a:solidFill>
                <a:latin typeface="Calibri Light" panose="020F0302020204030204"/>
              </a:rPr>
              <a:t>/H2020/Horizon Europe/ORP </a:t>
            </a:r>
            <a:r>
              <a:rPr lang="fr-FR" sz="2200" b="0" dirty="0" err="1" smtClean="0">
                <a:solidFill>
                  <a:prstClr val="black"/>
                </a:solidFill>
                <a:latin typeface="Calibri Light" panose="020F0302020204030204"/>
              </a:rPr>
              <a:t>proposals</a:t>
            </a:r>
            <a:endParaRPr lang="fr-FR" sz="2200" b="0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2200" b="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360" y="1778489"/>
            <a:ext cx="2784208" cy="16038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445" y="106175"/>
            <a:ext cx="2783805" cy="159463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40" y="5029261"/>
            <a:ext cx="8300814" cy="167765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360" y="3592688"/>
            <a:ext cx="2754890" cy="169557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1063405" y="99035"/>
            <a:ext cx="1027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La Silla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175809" y="508821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</a:rPr>
              <a:t>Paranal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669210" y="3545553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</a:rPr>
              <a:t>Armazones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694461" y="1798864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Chajnantor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7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546" y="404286"/>
            <a:ext cx="9625069" cy="1113669"/>
          </a:xfrm>
        </p:spPr>
        <p:txBody>
          <a:bodyPr/>
          <a:lstStyle/>
          <a:p>
            <a:r>
              <a:rPr lang="fr-FR" dirty="0" smtClean="0"/>
              <a:t>FRENCH INSTRUMENTAL </a:t>
            </a:r>
            <a:r>
              <a:rPr lang="fr-FR" dirty="0" err="1" smtClean="0"/>
              <a:t>research</a:t>
            </a:r>
            <a:r>
              <a:rPr lang="fr-FR" dirty="0" smtClean="0"/>
              <a:t> </a:t>
            </a:r>
            <a:r>
              <a:rPr lang="fr-FR" dirty="0" err="1" smtClean="0"/>
              <a:t>within</a:t>
            </a:r>
            <a:r>
              <a:rPr lang="fr-FR" dirty="0" smtClean="0"/>
              <a:t> the </a:t>
            </a:r>
            <a:r>
              <a:rPr lang="fr-FR" dirty="0" err="1" smtClean="0"/>
              <a:t>eso</a:t>
            </a:r>
            <a:r>
              <a:rPr lang="fr-FR" dirty="0" smtClean="0"/>
              <a:t> </a:t>
            </a:r>
            <a:r>
              <a:rPr lang="fr-FR" dirty="0" err="1" smtClean="0"/>
              <a:t>frameworK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err="1" smtClean="0"/>
              <a:t>Well-identified</a:t>
            </a:r>
            <a:r>
              <a:rPr lang="fr-FR" dirty="0" smtClean="0"/>
              <a:t> and </a:t>
            </a:r>
            <a:r>
              <a:rPr lang="fr-FR" dirty="0" err="1" smtClean="0"/>
              <a:t>historic</a:t>
            </a:r>
            <a:r>
              <a:rPr lang="fr-FR" dirty="0" smtClean="0"/>
              <a:t> </a:t>
            </a:r>
            <a:r>
              <a:rPr lang="fr-FR" dirty="0" err="1" smtClean="0"/>
              <a:t>sectors</a:t>
            </a:r>
            <a:endParaRPr lang="fr-FR" dirty="0" smtClean="0"/>
          </a:p>
          <a:p>
            <a:pPr marL="289983" lvl="1" indent="-285750">
              <a:spcAft>
                <a:spcPts val="667"/>
              </a:spcAft>
              <a:buSzTx/>
              <a:buFontTx/>
              <a:buChar char="-"/>
            </a:pP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Adaptive </a:t>
            </a:r>
            <a:r>
              <a:rPr lang="fr-FR" sz="2200" dirty="0" err="1">
                <a:solidFill>
                  <a:prstClr val="black"/>
                </a:solidFill>
                <a:latin typeface="Calibri Light" panose="020F0302020204030204"/>
              </a:rPr>
              <a:t>optics</a:t>
            </a: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 and high </a:t>
            </a:r>
            <a:r>
              <a:rPr lang="fr-FR" sz="2200" dirty="0" err="1">
                <a:solidFill>
                  <a:prstClr val="black"/>
                </a:solidFill>
                <a:latin typeface="Calibri Light" panose="020F0302020204030204"/>
              </a:rPr>
              <a:t>contrast</a:t>
            </a: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200" dirty="0" err="1">
                <a:solidFill>
                  <a:prstClr val="black"/>
                </a:solidFill>
                <a:latin typeface="Calibri Light" panose="020F0302020204030204"/>
              </a:rPr>
              <a:t>imaging</a:t>
            </a:r>
            <a:endParaRPr lang="fr-FR" sz="2200" dirty="0">
              <a:solidFill>
                <a:prstClr val="black"/>
              </a:solidFill>
              <a:latin typeface="Calibri Light" panose="020F0302020204030204"/>
            </a:endParaRPr>
          </a:p>
          <a:p>
            <a:pPr marL="289983" lvl="1" indent="-285750">
              <a:spcAft>
                <a:spcPts val="667"/>
              </a:spcAft>
              <a:buSzTx/>
              <a:buFontTx/>
              <a:buChar char="-"/>
            </a:pP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Optical long-</a:t>
            </a:r>
            <a:r>
              <a:rPr lang="fr-FR" sz="2200" dirty="0" err="1">
                <a:solidFill>
                  <a:prstClr val="black"/>
                </a:solidFill>
                <a:latin typeface="Calibri Light" panose="020F0302020204030204"/>
              </a:rPr>
              <a:t>baseline</a:t>
            </a:r>
            <a:r>
              <a:rPr lang="fr-FR" sz="2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200" dirty="0" err="1">
                <a:solidFill>
                  <a:prstClr val="black"/>
                </a:solidFill>
                <a:latin typeface="Calibri Light" panose="020F0302020204030204"/>
              </a:rPr>
              <a:t>interferometry</a:t>
            </a:r>
            <a:endParaRPr lang="fr-FR" sz="2200" dirty="0">
              <a:solidFill>
                <a:prstClr val="black"/>
              </a:solidFill>
              <a:latin typeface="Calibri Light" panose="020F0302020204030204"/>
            </a:endParaRPr>
          </a:p>
          <a:p>
            <a:pPr marL="289983" lvl="1" indent="-285750">
              <a:spcAft>
                <a:spcPts val="667"/>
              </a:spcAft>
              <a:buSzTx/>
              <a:buFontTx/>
              <a:buChar char="-"/>
            </a:pP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Spectroscopy</a:t>
            </a: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  <a:p>
            <a:pPr marL="4233" lvl="1" indent="0">
              <a:spcAft>
                <a:spcPts val="667"/>
              </a:spcAft>
              <a:buSzTx/>
              <a:buNone/>
            </a:pPr>
            <a:r>
              <a:rPr lang="fr-FR" sz="2000" dirty="0" smtClean="0">
                <a:solidFill>
                  <a:prstClr val="black"/>
                </a:solidFill>
                <a:latin typeface="Calibri Light" panose="020F0302020204030204"/>
              </a:rPr>
              <a:t>     [</a:t>
            </a:r>
            <a:r>
              <a:rPr lang="fr-FR" sz="2000" dirty="0" err="1" smtClean="0">
                <a:solidFill>
                  <a:prstClr val="black"/>
                </a:solidFill>
                <a:latin typeface="Calibri Light" panose="020F0302020204030204"/>
              </a:rPr>
              <a:t>Integral</a:t>
            </a:r>
            <a:r>
              <a:rPr lang="fr-FR" sz="2000" dirty="0" smtClean="0">
                <a:solidFill>
                  <a:prstClr val="black"/>
                </a:solidFill>
                <a:latin typeface="Calibri Light" panose="020F0302020204030204"/>
              </a:rPr>
              <a:t> Field and Multi-Object </a:t>
            </a:r>
            <a:r>
              <a:rPr lang="fr-FR" sz="2000" dirty="0" err="1" smtClean="0">
                <a:solidFill>
                  <a:prstClr val="black"/>
                </a:solidFill>
                <a:latin typeface="Calibri Light" panose="020F0302020204030204"/>
              </a:rPr>
              <a:t>Spectrocopy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]</a:t>
            </a:r>
          </a:p>
          <a:p>
            <a:endParaRPr lang="fr-FR" dirty="0" smtClean="0"/>
          </a:p>
          <a:p>
            <a:r>
              <a:rPr lang="fr-FR" dirty="0" smtClean="0"/>
              <a:t>Transverse expertise</a:t>
            </a:r>
          </a:p>
          <a:p>
            <a:pPr marL="289983" lvl="1" indent="-285750">
              <a:spcAft>
                <a:spcPts val="667"/>
              </a:spcAft>
              <a:buSzTx/>
              <a:buFontTx/>
              <a:buChar char="-"/>
            </a:pP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Optical design and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manufacturing</a:t>
            </a:r>
            <a:endParaRPr lang="fr-FR" sz="2200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pPr marL="289983" lvl="1" indent="-285750">
              <a:spcAft>
                <a:spcPts val="667"/>
              </a:spcAft>
              <a:buSzTx/>
              <a:buFontTx/>
              <a:buChar char="-"/>
            </a:pP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Instrument control</a:t>
            </a:r>
            <a:endParaRPr lang="fr-FR" sz="2200" dirty="0">
              <a:solidFill>
                <a:prstClr val="black"/>
              </a:solidFill>
              <a:latin typeface="Calibri Light" panose="020F0302020204030204"/>
            </a:endParaRPr>
          </a:p>
          <a:p>
            <a:pPr marL="289983" lvl="1" indent="-285750">
              <a:spcAft>
                <a:spcPts val="667"/>
              </a:spcAft>
              <a:buSzTx/>
              <a:buFontTx/>
              <a:buChar char="-"/>
            </a:pP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Detectors</a:t>
            </a:r>
            <a:endParaRPr lang="fr-FR" sz="2200" dirty="0">
              <a:solidFill>
                <a:prstClr val="black"/>
              </a:solidFill>
              <a:latin typeface="Calibri Light" panose="020F0302020204030204"/>
            </a:endParaRPr>
          </a:p>
          <a:p>
            <a:pPr marL="289983" lvl="1" indent="-285750">
              <a:spcAft>
                <a:spcPts val="667"/>
              </a:spcAft>
              <a:buSzTx/>
              <a:buFontTx/>
              <a:buChar char="-"/>
            </a:pPr>
            <a:r>
              <a:rPr lang="fr-FR" sz="2200" dirty="0" smtClean="0">
                <a:solidFill>
                  <a:prstClr val="black"/>
                </a:solidFill>
                <a:latin typeface="Calibri Light" panose="020F0302020204030204"/>
              </a:rPr>
              <a:t>Signal </a:t>
            </a:r>
            <a:r>
              <a:rPr lang="fr-FR" sz="2200" dirty="0" err="1" smtClean="0">
                <a:solidFill>
                  <a:prstClr val="black"/>
                </a:solidFill>
                <a:latin typeface="Calibri Light" panose="020F0302020204030204"/>
              </a:rPr>
              <a:t>processing</a:t>
            </a:r>
            <a:endParaRPr lang="fr-FR" sz="2200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dirty="0"/>
          </a:p>
        </p:txBody>
      </p:sp>
      <p:sp>
        <p:nvSpPr>
          <p:cNvPr id="9" name="Hexagone 8"/>
          <p:cNvSpPr/>
          <p:nvPr/>
        </p:nvSpPr>
        <p:spPr>
          <a:xfrm>
            <a:off x="10002892" y="2269227"/>
            <a:ext cx="1836000" cy="1620000"/>
          </a:xfrm>
          <a:prstGeom prst="hexagon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Data</a:t>
            </a:r>
            <a:endParaRPr lang="fr-FR" sz="2000" dirty="0"/>
          </a:p>
        </p:txBody>
      </p:sp>
      <p:sp>
        <p:nvSpPr>
          <p:cNvPr id="10" name="Hexagone 9"/>
          <p:cNvSpPr/>
          <p:nvPr/>
        </p:nvSpPr>
        <p:spPr>
          <a:xfrm>
            <a:off x="6924296" y="2276872"/>
            <a:ext cx="1836000" cy="1620000"/>
          </a:xfrm>
          <a:prstGeom prst="hexagon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Concept</a:t>
            </a:r>
            <a:endParaRPr lang="fr-FR" sz="2000" dirty="0"/>
          </a:p>
        </p:txBody>
      </p:sp>
      <p:sp>
        <p:nvSpPr>
          <p:cNvPr id="11" name="Hexagone 10"/>
          <p:cNvSpPr/>
          <p:nvPr/>
        </p:nvSpPr>
        <p:spPr>
          <a:xfrm>
            <a:off x="8455384" y="3148871"/>
            <a:ext cx="1836000" cy="1620000"/>
          </a:xfrm>
          <a:prstGeom prst="hexagon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 smtClean="0">
                <a:solidFill>
                  <a:schemeClr val="bg2"/>
                </a:solidFill>
              </a:rPr>
              <a:t>On-</a:t>
            </a:r>
            <a:r>
              <a:rPr lang="fr-FR" sz="2200" dirty="0" err="1" smtClean="0">
                <a:solidFill>
                  <a:schemeClr val="bg2"/>
                </a:solidFill>
              </a:rPr>
              <a:t>sky</a:t>
            </a:r>
            <a:r>
              <a:rPr lang="fr-FR" sz="2200" dirty="0" smtClean="0">
                <a:solidFill>
                  <a:schemeClr val="bg2"/>
                </a:solidFill>
              </a:rPr>
              <a:t> </a:t>
            </a:r>
            <a:r>
              <a:rPr lang="fr-FR" sz="2000" dirty="0" smtClean="0">
                <a:solidFill>
                  <a:schemeClr val="bg2"/>
                </a:solidFill>
              </a:rPr>
              <a:t>validation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12" name="Hexagone 11"/>
          <p:cNvSpPr/>
          <p:nvPr/>
        </p:nvSpPr>
        <p:spPr>
          <a:xfrm>
            <a:off x="10020640" y="3969240"/>
            <a:ext cx="1836000" cy="1620000"/>
          </a:xfrm>
          <a:prstGeom prst="hexagon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 smtClean="0"/>
              <a:t>Science</a:t>
            </a:r>
            <a:endParaRPr lang="fr-FR" sz="2200" dirty="0"/>
          </a:p>
        </p:txBody>
      </p:sp>
      <p:sp>
        <p:nvSpPr>
          <p:cNvPr id="13" name="Hexagone 12"/>
          <p:cNvSpPr/>
          <p:nvPr/>
        </p:nvSpPr>
        <p:spPr>
          <a:xfrm>
            <a:off x="8472264" y="1412776"/>
            <a:ext cx="1836000" cy="162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R&amp;D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18553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Adaptive </a:t>
            </a:r>
            <a:r>
              <a:rPr lang="fr-FR" dirty="0" err="1" smtClean="0"/>
              <a:t>optics</a:t>
            </a:r>
            <a:r>
              <a:rPr lang="fr-FR" dirty="0" smtClean="0"/>
              <a:t> and high-</a:t>
            </a:r>
            <a:r>
              <a:rPr lang="fr-FR" dirty="0" err="1" smtClean="0"/>
              <a:t>contrast</a:t>
            </a:r>
            <a:r>
              <a:rPr lang="fr-FR" dirty="0" smtClean="0"/>
              <a:t> </a:t>
            </a:r>
            <a:r>
              <a:rPr lang="fr-FR" dirty="0" err="1" smtClean="0"/>
              <a:t>imaging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2122266" y="1660465"/>
            <a:ext cx="6805992" cy="3419216"/>
          </a:xfrm>
        </p:spPr>
        <p:txBody>
          <a:bodyPr/>
          <a:lstStyle/>
          <a:p>
            <a:endParaRPr lang="fr-FR" sz="24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MACAO (Tip-Tilt), COME-ON(+), ADONIS (PI), NAOS (PI), SPHERE (PI), MICADO, HARMONI (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-PI), MORFEO</a:t>
            </a:r>
          </a:p>
          <a:p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On-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sky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testbenches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(CANARY, PAPYRUS)</a:t>
            </a:r>
            <a:endParaRPr lang="fr-FR" sz="24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sz="12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Components: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Deformable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mirrors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fast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-noise detectors,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coronagraphic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masks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RTC</a:t>
            </a:r>
          </a:p>
          <a:p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    </a:t>
            </a:r>
            <a:r>
              <a:rPr lang="fr-FR" sz="2400" b="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 CILAS </a:t>
            </a:r>
            <a:r>
              <a:rPr lang="fr-FR" sz="2400" b="0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company</a:t>
            </a:r>
            <a:r>
              <a:rPr lang="fr-FR" sz="2400" b="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, </a:t>
            </a:r>
            <a:r>
              <a:rPr lang="fr-FR" sz="2400" b="0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AlpAO</a:t>
            </a:r>
            <a:r>
              <a:rPr lang="fr-FR" sz="2400" b="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and FLI start-ups</a:t>
            </a:r>
            <a:endParaRPr lang="fr-FR" sz="2400" b="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System: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wavefront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control,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dedicated</a:t>
            </a:r>
            <a:r>
              <a:rPr lang="fr-FR" sz="24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testbenches</a:t>
            </a:r>
            <a:endParaRPr lang="fr-FR" sz="24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Hexagone 7"/>
          <p:cNvSpPr/>
          <p:nvPr/>
        </p:nvSpPr>
        <p:spPr>
          <a:xfrm>
            <a:off x="1067411" y="5147903"/>
            <a:ext cx="756000" cy="683896"/>
          </a:xfrm>
          <a:prstGeom prst="hexagon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Data</a:t>
            </a:r>
            <a:endParaRPr lang="fr-FR" sz="1200" dirty="0"/>
          </a:p>
        </p:txBody>
      </p:sp>
      <p:sp>
        <p:nvSpPr>
          <p:cNvPr id="9" name="Hexagone 8"/>
          <p:cNvSpPr/>
          <p:nvPr/>
        </p:nvSpPr>
        <p:spPr>
          <a:xfrm>
            <a:off x="197734" y="1704640"/>
            <a:ext cx="756000" cy="684000"/>
          </a:xfrm>
          <a:prstGeom prst="hexagon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Concept</a:t>
            </a:r>
            <a:endParaRPr lang="fr-FR" sz="1200" dirty="0"/>
          </a:p>
        </p:txBody>
      </p:sp>
      <p:sp>
        <p:nvSpPr>
          <p:cNvPr id="10" name="Hexagone 9"/>
          <p:cNvSpPr/>
          <p:nvPr/>
        </p:nvSpPr>
        <p:spPr>
          <a:xfrm>
            <a:off x="1067411" y="1704640"/>
            <a:ext cx="756000" cy="684000"/>
          </a:xfrm>
          <a:prstGeom prst="hexagon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bg2"/>
                </a:solidFill>
              </a:rPr>
              <a:t>On-</a:t>
            </a:r>
            <a:r>
              <a:rPr lang="fr-FR" sz="1200" dirty="0" err="1" smtClean="0">
                <a:solidFill>
                  <a:schemeClr val="bg2"/>
                </a:solidFill>
              </a:rPr>
              <a:t>sky</a:t>
            </a:r>
            <a:endParaRPr lang="fr-FR" sz="1200" dirty="0">
              <a:solidFill>
                <a:schemeClr val="bg2"/>
              </a:solidFill>
            </a:endParaRPr>
          </a:p>
        </p:txBody>
      </p:sp>
      <p:sp>
        <p:nvSpPr>
          <p:cNvPr id="11" name="Hexagone 10"/>
          <p:cNvSpPr/>
          <p:nvPr/>
        </p:nvSpPr>
        <p:spPr>
          <a:xfrm>
            <a:off x="1067411" y="5949280"/>
            <a:ext cx="756000" cy="684000"/>
          </a:xfrm>
          <a:prstGeom prst="hexagon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Science</a:t>
            </a:r>
            <a:endParaRPr lang="fr-FR" sz="1200" dirty="0"/>
          </a:p>
        </p:txBody>
      </p:sp>
      <p:sp>
        <p:nvSpPr>
          <p:cNvPr id="12" name="Hexagone 11"/>
          <p:cNvSpPr/>
          <p:nvPr/>
        </p:nvSpPr>
        <p:spPr>
          <a:xfrm>
            <a:off x="1067411" y="4041144"/>
            <a:ext cx="756000" cy="684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R&amp;D</a:t>
            </a:r>
            <a:endParaRPr lang="fr-FR" sz="12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344" y="2204864"/>
            <a:ext cx="2347148" cy="23414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15547" y="1587615"/>
            <a:ext cx="1003751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Instrument concept, </a:t>
            </a:r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manufacturing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tests, and </a:t>
            </a:r>
            <a:r>
              <a:rPr lang="fr-FR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commissioning</a:t>
            </a:r>
            <a:endParaRPr lang="fr-FR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 smtClean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 smtClean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 smtClean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Data </a:t>
            </a:r>
            <a:r>
              <a:rPr lang="fr-F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reduction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 pipeline, 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advanced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post-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processing</a:t>
            </a:r>
            <a:endParaRPr lang="fr-F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sz="12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Exoplanets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protoplanetary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disks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solar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 system bodies, </a:t>
            </a:r>
            <a:r>
              <a:rPr lang="fr-F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Galactic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 Center, 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stars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Ophtalmology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advanced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microscopy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0122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NRS">
  <a:themeElements>
    <a:clrScheme name="CNRS">
      <a:dk1>
        <a:sysClr val="windowText" lastClr="000000"/>
      </a:dk1>
      <a:lt1>
        <a:srgbClr val="FFFFFF"/>
      </a:lt1>
      <a:dk2>
        <a:srgbClr val="5FBEDC"/>
      </a:dk2>
      <a:lt2>
        <a:srgbClr val="0C284B"/>
      </a:lt2>
      <a:accent1>
        <a:srgbClr val="0C284B"/>
      </a:accent1>
      <a:accent2>
        <a:srgbClr val="5FBEDC"/>
      </a:accent2>
      <a:accent3>
        <a:srgbClr val="4B6487"/>
      </a:accent3>
      <a:accent4>
        <a:srgbClr val="115596"/>
      </a:accent4>
      <a:accent5>
        <a:srgbClr val="0F69B4"/>
      </a:accent5>
      <a:accent6>
        <a:srgbClr val="3978BC"/>
      </a:accent6>
      <a:hlink>
        <a:srgbClr val="000000"/>
      </a:hlink>
      <a:folHlink>
        <a:srgbClr val="000000"/>
      </a:folHlink>
    </a:clrScheme>
    <a:fontScheme name="Arial Black -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NRS">
  <a:themeElements>
    <a:clrScheme name="CNRS">
      <a:dk1>
        <a:sysClr val="windowText" lastClr="000000"/>
      </a:dk1>
      <a:lt1>
        <a:srgbClr val="FFFFFF"/>
      </a:lt1>
      <a:dk2>
        <a:srgbClr val="5FBEDC"/>
      </a:dk2>
      <a:lt2>
        <a:srgbClr val="0C284B"/>
      </a:lt2>
      <a:accent1>
        <a:srgbClr val="0C284B"/>
      </a:accent1>
      <a:accent2>
        <a:srgbClr val="5FBEDC"/>
      </a:accent2>
      <a:accent3>
        <a:srgbClr val="4B6487"/>
      </a:accent3>
      <a:accent4>
        <a:srgbClr val="115596"/>
      </a:accent4>
      <a:accent5>
        <a:srgbClr val="0F69B4"/>
      </a:accent5>
      <a:accent6>
        <a:srgbClr val="3978BC"/>
      </a:accent6>
      <a:hlink>
        <a:srgbClr val="000000"/>
      </a:hlink>
      <a:folHlink>
        <a:srgbClr val="000000"/>
      </a:folHlink>
    </a:clrScheme>
    <a:fontScheme name="Arial Black -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0A40E86A24154B814CF0FF2318376D" ma:contentTypeVersion="0" ma:contentTypeDescription="Crée un document." ma:contentTypeScope="" ma:versionID="3a4f8a3550a119e5095746a8310ab81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82a518d25f68732d39b21da5ad4a9a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F4A081-A4F5-4BBE-8CCC-6FFEE9F645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45CCB5F-A3EA-4EB5-AE0B-DDE55BC7D17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4EE288D-B738-4E19-8CA9-5E90AFFEE6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CNRS</Template>
  <TotalTime>30514</TotalTime>
  <Words>1353</Words>
  <Application>Microsoft Office PowerPoint</Application>
  <PresentationFormat>Grand écran</PresentationFormat>
  <Paragraphs>393</Paragraphs>
  <Slides>21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Helvetica</vt:lpstr>
      <vt:lpstr>Helvetica Light</vt:lpstr>
      <vt:lpstr>Helvetica Neue</vt:lpstr>
      <vt:lpstr>Symbol</vt:lpstr>
      <vt:lpstr>Times New Roman</vt:lpstr>
      <vt:lpstr>Wingdings</vt:lpstr>
      <vt:lpstr>CNRS</vt:lpstr>
      <vt:lpstr>1_CNRS</vt:lpstr>
      <vt:lpstr>Présentation PowerPoint</vt:lpstr>
      <vt:lpstr> the specific context of astronomy and astrophysics </vt:lpstr>
      <vt:lpstr>Part of a Long-term strategy based on a national coordination … </vt:lpstr>
      <vt:lpstr>… And on strong Partnerships at all scales </vt:lpstr>
      <vt:lpstr>Funding </vt:lpstr>
      <vt:lpstr> The Research infrastructure (RI) « Instrum eso » </vt:lpstr>
      <vt:lpstr>ESO provides a development FRAMEWORK and triggers innovation </vt:lpstr>
      <vt:lpstr>FRENCH INSTRUMENTAL research within the eso frameworK </vt:lpstr>
      <vt:lpstr>Adaptive optics and high-contrast imaging </vt:lpstr>
      <vt:lpstr>The long-term CNRS-ONERA-ESO partnership </vt:lpstr>
      <vt:lpstr>Improving the contrast – HR 4796A  </vt:lpstr>
      <vt:lpstr>Optical long-baseline interferometry </vt:lpstr>
      <vt:lpstr>ASTROPHOTONICS to improve accuracy and precision </vt:lpstr>
      <vt:lpstr>Improving sensitivity and data richness – NGC1068 </vt:lpstr>
      <vt:lpstr>The french high-angular resolution community </vt:lpstr>
      <vt:lpstr>Spectroscopy </vt:lpstr>
      <vt:lpstr>MUSE DEEP FIELDS – beyond hubble </vt:lpstr>
      <vt:lpstr>DetectORS </vt:lpstr>
      <vt:lpstr> developments in the (sub)-millimeter </vt:lpstr>
      <vt:lpstr>Signal PROCESSING  </vt:lpstr>
      <vt:lpstr>Présentation PowerPoint</vt:lpstr>
    </vt:vector>
  </TitlesOfParts>
  <Manager>CNRS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Centre national de la recherche scientifique</dc:title>
  <dc:subject>CNRS</dc:subject>
  <dc:creator>Microsoft Office User</dc:creator>
  <cp:lastModifiedBy>Karine Perraut</cp:lastModifiedBy>
  <cp:revision>703</cp:revision>
  <dcterms:created xsi:type="dcterms:W3CDTF">2019-01-17T12:19:15Z</dcterms:created>
  <dcterms:modified xsi:type="dcterms:W3CDTF">2022-11-04T16:38:28Z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0x010100A70A40E86A24154B814CF0FF2318376D</vt:lpwstr>
  </property>
</Properties>
</file>