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  <p:sldMasterId id="2147483867" r:id="rId5"/>
  </p:sldMasterIdLst>
  <p:notesMasterIdLst>
    <p:notesMasterId r:id="rId26"/>
  </p:notesMasterIdLst>
  <p:sldIdLst>
    <p:sldId id="267" r:id="rId6"/>
    <p:sldId id="256" r:id="rId7"/>
    <p:sldId id="257" r:id="rId8"/>
    <p:sldId id="273" r:id="rId9"/>
    <p:sldId id="275" r:id="rId10"/>
    <p:sldId id="265" r:id="rId11"/>
    <p:sldId id="259" r:id="rId12"/>
    <p:sldId id="260" r:id="rId13"/>
    <p:sldId id="261" r:id="rId14"/>
    <p:sldId id="262" r:id="rId15"/>
    <p:sldId id="263" r:id="rId16"/>
    <p:sldId id="264" r:id="rId17"/>
    <p:sldId id="355" r:id="rId18"/>
    <p:sldId id="272" r:id="rId19"/>
    <p:sldId id="387" r:id="rId20"/>
    <p:sldId id="388" r:id="rId21"/>
    <p:sldId id="268" r:id="rId22"/>
    <p:sldId id="266" r:id="rId23"/>
    <p:sldId id="270" r:id="rId24"/>
    <p:sldId id="269" r:id="rId25"/>
  </p:sldIdLst>
  <p:sldSz cx="12192000" cy="6858000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PT CNRS" id="{B07F00DE-20E0-4C16-8823-FD2319A4A560}">
          <p14:sldIdLst>
            <p14:sldId id="267"/>
            <p14:sldId id="256"/>
            <p14:sldId id="257"/>
            <p14:sldId id="273"/>
            <p14:sldId id="275"/>
            <p14:sldId id="265"/>
            <p14:sldId id="259"/>
            <p14:sldId id="260"/>
            <p14:sldId id="261"/>
            <p14:sldId id="262"/>
            <p14:sldId id="263"/>
            <p14:sldId id="264"/>
            <p14:sldId id="355"/>
            <p14:sldId id="272"/>
            <p14:sldId id="387"/>
            <p14:sldId id="388"/>
            <p14:sldId id="268"/>
            <p14:sldId id="266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373" userDrawn="1">
          <p15:clr>
            <a:srgbClr val="A4A3A4"/>
          </p15:clr>
        </p15:guide>
        <p15:guide id="4" orient="horz" pos="920" userDrawn="1">
          <p15:clr>
            <a:srgbClr val="A4A3A4"/>
          </p15:clr>
        </p15:guide>
        <p15:guide id="5" orient="horz" pos="4216" userDrawn="1">
          <p15:clr>
            <a:srgbClr val="A4A3A4"/>
          </p15:clr>
        </p15:guide>
        <p15:guide id="6" orient="horz" pos="3853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1269" userDrawn="1">
          <p15:clr>
            <a:srgbClr val="A4A3A4"/>
          </p15:clr>
        </p15:guide>
        <p15:guide id="9" pos="6924" userDrawn="1">
          <p15:clr>
            <a:srgbClr val="A4A3A4"/>
          </p15:clr>
        </p15:guide>
        <p15:guide id="10" pos="7469" userDrawn="1">
          <p15:clr>
            <a:srgbClr val="A4A3A4"/>
          </p15:clr>
        </p15:guide>
        <p15:guide id="11" pos="7189" userDrawn="1">
          <p15:clr>
            <a:srgbClr val="A4A3A4"/>
          </p15:clr>
        </p15:guide>
        <p15:guide id="12" pos="1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A46"/>
    <a:srgbClr val="CC3384"/>
    <a:srgbClr val="D9569B"/>
    <a:srgbClr val="FF848C"/>
    <a:srgbClr val="F8F0D6"/>
    <a:srgbClr val="A22E53"/>
    <a:srgbClr val="929000"/>
    <a:srgbClr val="0099A8"/>
    <a:srgbClr val="FF2F92"/>
    <a:srgbClr val="497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1" autoAdjust="0"/>
    <p:restoredTop sz="96291" autoAdjust="0"/>
  </p:normalViewPr>
  <p:slideViewPr>
    <p:cSldViewPr showGuides="1">
      <p:cViewPr varScale="1">
        <p:scale>
          <a:sx n="78" d="100"/>
          <a:sy n="78" d="100"/>
        </p:scale>
        <p:origin x="168" y="688"/>
      </p:cViewPr>
      <p:guideLst>
        <p:guide orient="horz" pos="2160"/>
        <p:guide orient="horz" pos="255"/>
        <p:guide orient="horz" pos="1373"/>
        <p:guide orient="horz" pos="920"/>
        <p:guide orient="horz" pos="4216"/>
        <p:guide orient="horz" pos="3853"/>
        <p:guide pos="3840"/>
        <p:guide pos="1269"/>
        <p:guide pos="6924"/>
        <p:guide pos="7469"/>
        <p:guide pos="7189"/>
        <p:guide pos="1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02/11/2022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48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100 µas </a:t>
            </a:r>
            <a:r>
              <a:rPr lang="fr-FR" dirty="0" err="1"/>
              <a:t>precision</a:t>
            </a:r>
            <a:r>
              <a:rPr lang="fr-FR" dirty="0"/>
              <a:t>, R ~ 500</a:t>
            </a:r>
          </a:p>
          <a:p>
            <a:r>
              <a:rPr lang="fr-FR" dirty="0"/>
              <a:t>∼22 and 34 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70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80000" y="1757981"/>
            <a:ext cx="4728000" cy="5100020"/>
          </a:xfr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 algn="l"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</a:defRPr>
            </a:lvl1pPr>
            <a:lvl2pPr marL="4233" indent="0" algn="l">
              <a:spcBef>
                <a:spcPts val="1333"/>
              </a:spcBef>
              <a:buNone/>
              <a:defRPr sz="1267" b="1" cap="all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et description</a:t>
            </a:r>
          </a:p>
          <a:p>
            <a:pPr lvl="1"/>
            <a:r>
              <a:rPr lang="fr-FR" dirty="0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280000" y="0"/>
            <a:ext cx="9133067" cy="1591288"/>
          </a:xfrm>
        </p:spPr>
        <p:txBody>
          <a:bodyPr/>
          <a:lstStyle>
            <a:lvl1pPr>
              <a:lnSpc>
                <a:spcPct val="97000"/>
              </a:lnSpc>
              <a:defRPr sz="26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r"/>
            <a:r>
              <a:rPr lang="en-US"/>
              <a:t>60 years of ESO | Instrument Research (K. Perraut)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96375" y="6108132"/>
            <a:ext cx="4311727" cy="433917"/>
          </a:xfrm>
        </p:spPr>
        <p:txBody>
          <a:bodyPr anchor="b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CNRS - Nom du département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2249371"/>
            <a:ext cx="12190193" cy="4608629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0209" y="466001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5255" y="471153"/>
            <a:ext cx="1008000" cy="100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280000" y="1757981"/>
            <a:ext cx="4728000" cy="5100020"/>
          </a:xfr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 algn="l">
              <a:spcAft>
                <a:spcPts val="0"/>
              </a:spcAft>
              <a:buNone/>
              <a:defRPr sz="1800" b="0" cap="all" baseline="0">
                <a:solidFill>
                  <a:schemeClr val="bg1"/>
                </a:solidFill>
              </a:defRPr>
            </a:lvl1pPr>
            <a:lvl2pPr marL="4233" indent="0" algn="l">
              <a:spcBef>
                <a:spcPts val="1333"/>
              </a:spcBef>
              <a:buNone/>
              <a:defRPr sz="1267" b="1" cap="all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  <a:br>
              <a:rPr lang="fr-FR" dirty="0"/>
            </a:br>
            <a:r>
              <a:rPr lang="fr-FR" dirty="0"/>
              <a:t>et description</a:t>
            </a:r>
          </a:p>
          <a:p>
            <a:pPr lvl="1"/>
            <a:r>
              <a:rPr lang="fr-FR" dirty="0"/>
              <a:t>date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2280000" y="0"/>
            <a:ext cx="9133067" cy="1591288"/>
          </a:xfrm>
        </p:spPr>
        <p:txBody>
          <a:bodyPr/>
          <a:lstStyle>
            <a:lvl1pPr>
              <a:lnSpc>
                <a:spcPct val="97000"/>
              </a:lnSpc>
              <a:defRPr sz="2600" b="1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</p:spPr>
        <p:txBody>
          <a:bodyPr/>
          <a:lstStyle/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r"/>
            <a:r>
              <a:rPr lang="en-US">
                <a:solidFill>
                  <a:prstClr val="black">
                    <a:alpha val="0"/>
                  </a:prstClr>
                </a:solidFill>
              </a:rPr>
              <a:t>60 years of ESO | Instrument Research (K. Perraut)</a:t>
            </a:r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prstClr val="black">
                    <a:alpha val="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96375" y="6108132"/>
            <a:ext cx="4311727" cy="433917"/>
          </a:xfrm>
        </p:spPr>
        <p:txBody>
          <a:bodyPr anchor="b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CNRS - Nom du département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2249371"/>
            <a:ext cx="12190193" cy="4608629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744" y="6304429"/>
            <a:ext cx="384000" cy="384000"/>
          </a:xfrm>
          <a:prstGeom prst="rect">
            <a:avLst/>
          </a:prstGeom>
        </p:spPr>
      </p:pic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268"/>
            <a:ext cx="12190193" cy="612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9580" y="2110064"/>
            <a:ext cx="4728000" cy="4747937"/>
          </a:xfrm>
          <a:solidFill>
            <a:srgbClr val="3978BC">
              <a:alpha val="60000"/>
            </a:srgbClr>
          </a:solidFill>
        </p:spPr>
        <p:txBody>
          <a:bodyPr lIns="288000" tIns="180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573" b="0" cap="all" baseline="0">
                <a:solidFill>
                  <a:schemeClr val="bg1"/>
                </a:solidFill>
                <a:latin typeface="+mj-lt"/>
              </a:defRPr>
            </a:lvl1pPr>
            <a:lvl2pPr marL="4233" indent="0" algn="l">
              <a:spcBef>
                <a:spcPts val="400"/>
              </a:spcBef>
              <a:buNone/>
              <a:defRPr sz="2573" b="0" cap="none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C284B"/>
                </a:solidFill>
              </a:rPr>
              <a:pPr/>
              <a:t>‹N°›</a:t>
            </a:fld>
            <a:endParaRPr lang="fr-FR" dirty="0">
              <a:solidFill>
                <a:srgbClr val="0C284B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744" y="6304429"/>
            <a:ext cx="384000" cy="384000"/>
          </a:xfrm>
          <a:prstGeom prst="rect">
            <a:avLst/>
          </a:prstGeom>
        </p:spPr>
      </p:pic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268"/>
            <a:ext cx="12190193" cy="612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940836"/>
            <a:ext cx="4944000" cy="2400267"/>
          </a:xfrm>
          <a:solidFill>
            <a:srgbClr val="3978BC">
              <a:alpha val="60000"/>
            </a:srgbClr>
          </a:solidFill>
        </p:spPr>
        <p:txBody>
          <a:bodyPr lIns="486000" tIns="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573" b="0" cap="all" baseline="0">
                <a:solidFill>
                  <a:schemeClr val="bg1"/>
                </a:solidFill>
                <a:latin typeface="+mj-lt"/>
              </a:defRPr>
            </a:lvl1pPr>
            <a:lvl2pPr marL="4233" indent="0" algn="l">
              <a:spcBef>
                <a:spcPts val="400"/>
              </a:spcBef>
              <a:buNone/>
              <a:defRPr sz="2573" b="0" cap="none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C284B"/>
                </a:solidFill>
              </a:rPr>
              <a:pPr/>
              <a:t>‹N°›</a:t>
            </a:fld>
            <a:endParaRPr lang="fr-FR" dirty="0">
              <a:solidFill>
                <a:srgbClr val="0C284B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744" y="6304429"/>
            <a:ext cx="384000" cy="384000"/>
          </a:xfrm>
          <a:prstGeom prst="rect">
            <a:avLst/>
          </a:prstGeom>
        </p:spPr>
      </p:pic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268"/>
            <a:ext cx="12190193" cy="612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2110061"/>
            <a:ext cx="5208000" cy="4012800"/>
          </a:xfrm>
          <a:solidFill>
            <a:srgbClr val="3978BC">
              <a:alpha val="60000"/>
            </a:srgbClr>
          </a:solidFill>
        </p:spPr>
        <p:txBody>
          <a:bodyPr lIns="486000" tIns="180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573" b="0" cap="all" baseline="0">
                <a:solidFill>
                  <a:schemeClr val="bg1"/>
                </a:solidFill>
                <a:latin typeface="+mj-lt"/>
              </a:defRPr>
            </a:lvl1pPr>
            <a:lvl2pPr marL="4233" indent="0" algn="l">
              <a:spcBef>
                <a:spcPts val="400"/>
              </a:spcBef>
              <a:buNone/>
              <a:defRPr sz="2573" b="0" cap="none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C284B"/>
                </a:solidFill>
              </a:rPr>
              <a:pPr/>
              <a:t>‹N°›</a:t>
            </a:fld>
            <a:endParaRPr lang="fr-FR" dirty="0">
              <a:solidFill>
                <a:srgbClr val="0C284B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744" y="6304429"/>
            <a:ext cx="384000" cy="384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9580" y="1714320"/>
            <a:ext cx="5544000" cy="5143681"/>
          </a:xfrm>
          <a:solidFill>
            <a:schemeClr val="tx2">
              <a:alpha val="60000"/>
            </a:schemeClr>
          </a:solidFill>
        </p:spPr>
        <p:txBody>
          <a:bodyPr lIns="288000" tIns="4752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573" b="0" cap="all" baseline="0">
                <a:solidFill>
                  <a:schemeClr val="bg1"/>
                </a:solidFill>
                <a:latin typeface="+mj-lt"/>
              </a:defRPr>
            </a:lvl1pPr>
            <a:lvl2pPr marL="4233" indent="0" algn="l">
              <a:spcBef>
                <a:spcPts val="400"/>
              </a:spcBef>
              <a:buNone/>
              <a:defRPr sz="2573" b="0" cap="none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5519937" y="6119471"/>
            <a:ext cx="5893129" cy="40481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>
                <a:solidFill>
                  <a:prstClr val="black"/>
                </a:solidFill>
              </a:rPr>
              <a:t>60 years of ESO | Instrument Research (K. Perraut)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>
                <a:solidFill>
                  <a:srgbClr val="0C284B"/>
                </a:solidFill>
              </a:rPr>
              <a:t>P </a:t>
            </a:r>
            <a:fld id="{733122C9-A0B9-462F-8757-0847AD287B63}" type="slidenum">
              <a:rPr lang="fr-FR" smtClean="0">
                <a:solidFill>
                  <a:srgbClr val="0C284B"/>
                </a:solidFill>
              </a:rPr>
              <a:pPr/>
              <a:t>‹N°›</a:t>
            </a:fld>
            <a:endParaRPr lang="fr-FR" dirty="0">
              <a:solidFill>
                <a:srgbClr val="0C284B"/>
              </a:solidFill>
            </a:endParaRP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268"/>
            <a:ext cx="12190193" cy="612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5734" y="1"/>
            <a:ext cx="1200151" cy="1460500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69159" y="2035200"/>
            <a:ext cx="9643908" cy="4089600"/>
          </a:xfrm>
        </p:spPr>
        <p:txBody>
          <a:bodyPr/>
          <a:lstStyle>
            <a:lvl1pPr>
              <a:spcAft>
                <a:spcPts val="667"/>
              </a:spcAft>
              <a:defRPr/>
            </a:lvl1pPr>
            <a:lvl2pPr>
              <a:spcAft>
                <a:spcPts val="800"/>
              </a:spcAft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C284B"/>
                </a:solidFill>
              </a:rPr>
              <a:pPr/>
              <a:t>‹N°›</a:t>
            </a:fld>
            <a:endParaRPr lang="fr-FR" dirty="0">
              <a:solidFill>
                <a:srgbClr val="0C284B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9415" y="6119472"/>
            <a:ext cx="514659" cy="73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rgbClr val="FFFFFF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744" y="6304429"/>
            <a:ext cx="384000" cy="3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015547" y="404286"/>
            <a:ext cx="9397520" cy="1113669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5734" y="1"/>
            <a:ext cx="1200151" cy="1460500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69867" y="2035200"/>
            <a:ext cx="6480000" cy="40896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40234" y="1666792"/>
            <a:ext cx="3551767" cy="576808"/>
          </a:xfrm>
        </p:spPr>
        <p:txBody>
          <a:bodyPr lIns="72000" anchor="b" anchorCtr="0"/>
          <a:lstStyle>
            <a:lvl1pPr>
              <a:spcAft>
                <a:spcPts val="0"/>
              </a:spcAft>
              <a:defRPr sz="30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00 %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640234" y="2142023"/>
            <a:ext cx="3551767" cy="470999"/>
          </a:xfrm>
          <a:solidFill>
            <a:schemeClr val="accent1"/>
          </a:solidFill>
        </p:spPr>
        <p:txBody>
          <a:bodyPr lIns="72000" tIns="108000" rIns="0" bIns="108000" anchor="t" anchorCtr="0">
            <a:spAutoFit/>
          </a:bodyPr>
          <a:lstStyle>
            <a:lvl1pPr>
              <a:lnSpc>
                <a:spcPct val="112000"/>
              </a:lnSpc>
              <a:spcAft>
                <a:spcPts val="0"/>
              </a:spcAft>
              <a:defRPr sz="1467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>
                <a:solidFill>
                  <a:srgbClr val="0C284B"/>
                </a:solidFill>
              </a:rPr>
              <a:pPr/>
              <a:t>‹N°›</a:t>
            </a:fld>
            <a:endParaRPr lang="fr-FR" dirty="0">
              <a:solidFill>
                <a:srgbClr val="0C284B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39415" y="6119472"/>
            <a:ext cx="514659" cy="73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rgbClr val="FFFFFF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744" y="6304429"/>
            <a:ext cx="384000" cy="3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268"/>
            <a:ext cx="12190193" cy="612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9580" y="2110064"/>
            <a:ext cx="4728000" cy="4747937"/>
          </a:xfrm>
          <a:solidFill>
            <a:srgbClr val="3978BC">
              <a:alpha val="60000"/>
            </a:srgbClr>
          </a:solidFill>
        </p:spPr>
        <p:txBody>
          <a:bodyPr lIns="288000" tIns="1800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573" b="0" cap="all" baseline="0">
                <a:solidFill>
                  <a:schemeClr val="bg1"/>
                </a:solidFill>
                <a:latin typeface="+mj-lt"/>
              </a:defRPr>
            </a:lvl1pPr>
            <a:lvl2pPr marL="4233" indent="0" algn="l">
              <a:spcBef>
                <a:spcPts val="400"/>
              </a:spcBef>
              <a:buNone/>
              <a:defRPr sz="2573" b="0" cap="none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0511" y="6300196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268"/>
            <a:ext cx="12190193" cy="612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1940836"/>
            <a:ext cx="4944000" cy="2400267"/>
          </a:xfrm>
          <a:solidFill>
            <a:srgbClr val="3978BC">
              <a:alpha val="60000"/>
            </a:srgbClr>
          </a:solidFill>
        </p:spPr>
        <p:txBody>
          <a:bodyPr lIns="486000" tIns="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573" b="0" cap="all" baseline="0">
                <a:solidFill>
                  <a:schemeClr val="bg1"/>
                </a:solidFill>
                <a:latin typeface="+mj-lt"/>
              </a:defRPr>
            </a:lvl1pPr>
            <a:lvl2pPr marL="4233" indent="0" algn="l">
              <a:spcBef>
                <a:spcPts val="400"/>
              </a:spcBef>
              <a:buNone/>
              <a:defRPr sz="2573" b="0" cap="none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0511" y="6300196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268"/>
            <a:ext cx="12190193" cy="612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2110061"/>
            <a:ext cx="5208000" cy="4012800"/>
          </a:xfrm>
          <a:solidFill>
            <a:srgbClr val="3978BC">
              <a:alpha val="60000"/>
            </a:srgbClr>
          </a:solidFill>
        </p:spPr>
        <p:txBody>
          <a:bodyPr lIns="486000" tIns="180000" anchor="t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573" b="0" cap="all" baseline="0">
                <a:solidFill>
                  <a:schemeClr val="bg1"/>
                </a:solidFill>
                <a:latin typeface="+mj-lt"/>
              </a:defRPr>
            </a:lvl1pPr>
            <a:lvl2pPr marL="4233" indent="0" algn="l">
              <a:spcBef>
                <a:spcPts val="400"/>
              </a:spcBef>
              <a:buNone/>
              <a:defRPr sz="2573" b="0" cap="none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0511" y="6300196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9580" y="1714320"/>
            <a:ext cx="5544000" cy="5143681"/>
          </a:xfrm>
          <a:solidFill>
            <a:schemeClr val="tx2">
              <a:alpha val="60000"/>
            </a:schemeClr>
          </a:solidFill>
        </p:spPr>
        <p:txBody>
          <a:bodyPr lIns="288000" tIns="47520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573" b="0" cap="all" baseline="0">
                <a:solidFill>
                  <a:schemeClr val="bg1"/>
                </a:solidFill>
                <a:latin typeface="+mj-lt"/>
              </a:defRPr>
            </a:lvl1pPr>
            <a:lvl2pPr marL="4233" indent="0" algn="l">
              <a:spcBef>
                <a:spcPts val="400"/>
              </a:spcBef>
              <a:buNone/>
              <a:defRPr sz="2573" b="0" cap="none" baseline="0">
                <a:solidFill>
                  <a:schemeClr val="bg1"/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0</a:t>
            </a:r>
          </a:p>
          <a:p>
            <a:r>
              <a:rPr lang="fr-FR" dirty="0"/>
              <a:t>Titre de la page d’intercalaire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 bwMode="gray">
          <a:xfrm>
            <a:off x="5519937" y="6119471"/>
            <a:ext cx="5893129" cy="40481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60 years of ESO | Instrument Research (K. Perraut)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" y="1268"/>
            <a:ext cx="12190193" cy="6120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33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noProof="0" dirty="0"/>
              <a:t>Sélectionner l’icône pour insérer une image, 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Mettre à l’arrière plan)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0511" y="6300196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5734" y="1"/>
            <a:ext cx="1200151" cy="1460500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69159" y="2035200"/>
            <a:ext cx="9643908" cy="4089600"/>
          </a:xfrm>
        </p:spPr>
        <p:txBody>
          <a:bodyPr/>
          <a:lstStyle>
            <a:lvl1pPr>
              <a:spcAft>
                <a:spcPts val="667"/>
              </a:spcAft>
              <a:defRPr/>
            </a:lvl1pPr>
            <a:lvl2pPr>
              <a:spcAft>
                <a:spcPts val="800"/>
              </a:spcAft>
              <a:defRPr/>
            </a:lvl2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7328" y="6213310"/>
            <a:ext cx="576064" cy="498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4744" y="6304429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015547" y="404286"/>
            <a:ext cx="9397520" cy="1113669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75734" y="1"/>
            <a:ext cx="1200151" cy="1460500"/>
          </a:xfrm>
          <a:solidFill>
            <a:schemeClr val="accent1"/>
          </a:solidFill>
        </p:spPr>
        <p:txBody>
          <a:bodyPr lIns="0" rIns="0" bIns="43200" anchor="b" anchorCtr="0"/>
          <a:lstStyle>
            <a:lvl1pPr algn="ctr">
              <a:defRPr sz="4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769867" y="2035200"/>
            <a:ext cx="6480000" cy="40896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40234" y="1666792"/>
            <a:ext cx="3551767" cy="576808"/>
          </a:xfrm>
        </p:spPr>
        <p:txBody>
          <a:bodyPr lIns="72000" anchor="b" anchorCtr="0"/>
          <a:lstStyle>
            <a:lvl1pPr>
              <a:spcAft>
                <a:spcPts val="0"/>
              </a:spcAft>
              <a:defRPr sz="30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00 %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640234" y="2142023"/>
            <a:ext cx="3551767" cy="470999"/>
          </a:xfrm>
          <a:solidFill>
            <a:schemeClr val="accent1"/>
          </a:solidFill>
        </p:spPr>
        <p:txBody>
          <a:bodyPr lIns="72000" tIns="108000" rIns="0" bIns="108000" anchor="t" anchorCtr="0">
            <a:spAutoFit/>
          </a:bodyPr>
          <a:lstStyle>
            <a:lvl1pPr>
              <a:lnSpc>
                <a:spcPct val="112000"/>
              </a:lnSpc>
              <a:spcAft>
                <a:spcPts val="0"/>
              </a:spcAft>
              <a:defRPr sz="1467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60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28F92-6326-B7F4-1D46-4C815FEB4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AB0255-EDF5-A5EA-B45F-E78A3EA9B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C35527-5897-6E34-DF3D-37F62F6E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3C7-B11E-D542-8159-A8E78C2D7A60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4BF47E-4B0C-EAD1-A965-DB36CC1E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37F465-4C36-8A64-BC23-311412D6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B5B-8980-D44F-AEDA-42BCF64E4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22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B4009-BC1E-B0E8-F704-03D388B8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86FC3B-BCF1-27F3-6DDF-BAAA3E2F4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90BBF8-BBD3-23B3-5EEA-A770E1DB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23C7-B11E-D542-8159-A8E78C2D7A60}" type="datetimeFigureOut">
              <a:rPr lang="fr-FR" smtClean="0"/>
              <a:t>02/11/2022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12B84-E557-1A2F-1088-7476C881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581775-D9A7-AF57-5008-1C44C897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7B5B-8980-D44F-AEDA-42BCF64E4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4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015547" y="404286"/>
            <a:ext cx="9397520" cy="1113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769867" y="2036846"/>
            <a:ext cx="9643200" cy="4089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623605" y="6119471"/>
            <a:ext cx="336000" cy="4048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33" b="1" cap="all" baseline="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904000" y="6570000"/>
            <a:ext cx="288000" cy="2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0511" y="6300196"/>
            <a:ext cx="384000" cy="38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13" r:id="rId4"/>
    <p:sldLayoutId id="2147483814" r:id="rId5"/>
    <p:sldLayoutId id="2147483809" r:id="rId6"/>
    <p:sldLayoutId id="2147483810" r:id="rId7"/>
    <p:sldLayoutId id="2147483875" r:id="rId8"/>
    <p:sldLayoutId id="2147483876" r:id="rId9"/>
  </p:sldLayoutIdLst>
  <p:hf sldNum="0"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0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33" indent="0" algn="l" defTabSz="1219170" rtl="0" eaLnBrk="1" latinLnBrk="0" hangingPunct="1">
        <a:lnSpc>
          <a:spcPct val="93000"/>
        </a:lnSpc>
        <a:spcBef>
          <a:spcPts val="0"/>
        </a:spcBef>
        <a:spcAft>
          <a:spcPts val="2933"/>
        </a:spcAft>
        <a:buFont typeface="Arial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39178" indent="-237061" algn="l" defTabSz="121917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4945" indent="0" algn="l" defTabSz="121917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357708" indent="-122764" algn="l" defTabSz="121917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2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53475" indent="0" algn="l" defTabSz="121917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015547" y="404286"/>
            <a:ext cx="9397520" cy="1113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769867" y="2036846"/>
            <a:ext cx="9643200" cy="4089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>
                <a:solidFill>
                  <a:srgbClr val="FFFFFF">
                    <a:alpha val="0"/>
                  </a:srgbClr>
                </a:solidFill>
              </a:rPr>
              <a:t>Date</a:t>
            </a:r>
            <a:endParaRPr lang="fr-FR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623605" y="6119471"/>
            <a:ext cx="336000" cy="4048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33" b="1" cap="all" baseline="0">
                <a:solidFill>
                  <a:schemeClr val="bg2"/>
                </a:solidFill>
              </a:defRPr>
            </a:lvl1pPr>
          </a:lstStyle>
          <a:p>
            <a:fld id="{733122C9-A0B9-462F-8757-0847AD287B63}" type="slidenum">
              <a:rPr lang="fr-FR" smtClean="0">
                <a:solidFill>
                  <a:srgbClr val="0C284B"/>
                </a:solidFill>
              </a:rPr>
              <a:pPr/>
              <a:t>‹N°›</a:t>
            </a:fld>
            <a:endParaRPr lang="fr-FR" dirty="0">
              <a:solidFill>
                <a:srgbClr val="0C284B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904000" y="6570000"/>
            <a:ext cx="288000" cy="2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rgbClr val="FFFF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0511" y="6300196"/>
            <a:ext cx="384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</p:sldLayoutIdLst>
  <p:hf sldNum="0"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000" b="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33" indent="0" algn="l" defTabSz="1219170" rtl="0" eaLnBrk="1" latinLnBrk="0" hangingPunct="1">
        <a:lnSpc>
          <a:spcPct val="93000"/>
        </a:lnSpc>
        <a:spcBef>
          <a:spcPts val="0"/>
        </a:spcBef>
        <a:spcAft>
          <a:spcPts val="2933"/>
        </a:spcAft>
        <a:buFont typeface="Arial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39178" indent="-237061" algn="l" defTabSz="121917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4945" indent="0" algn="l" defTabSz="121917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357708" indent="-122764" algn="l" defTabSz="1219170" rtl="0" eaLnBrk="1" latinLnBrk="0" hangingPunct="1">
        <a:lnSpc>
          <a:spcPct val="93000"/>
        </a:lnSpc>
        <a:spcBef>
          <a:spcPts val="0"/>
        </a:spcBef>
        <a:buSzPct val="60000"/>
        <a:buFontTx/>
        <a:buBlip>
          <a:blip r:embed="rId10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53475" indent="0" algn="l" defTabSz="1219170" rtl="0" eaLnBrk="1" latinLnBrk="0" hangingPunct="1">
        <a:lnSpc>
          <a:spcPct val="93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gray">
          <a:xfrm>
            <a:off x="1" y="2249371"/>
            <a:ext cx="12190193" cy="4608629"/>
          </a:xfr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2280000" y="-315416"/>
            <a:ext cx="9480629" cy="1234629"/>
          </a:xfrm>
        </p:spPr>
        <p:txBody>
          <a:bodyPr/>
          <a:lstStyle/>
          <a:p>
            <a:r>
              <a:rPr lang="fr-FR" dirty="0"/>
              <a:t>ESO in french </a:t>
            </a:r>
            <a:r>
              <a:rPr lang="fr-FR" dirty="0" err="1"/>
              <a:t>astronomy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5" b="62321"/>
          <a:stretch/>
        </p:blipFill>
        <p:spPr>
          <a:xfrm>
            <a:off x="-1" y="2163483"/>
            <a:ext cx="12190193" cy="4694519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 bwMode="gray">
          <a:xfrm>
            <a:off x="2280000" y="1085906"/>
            <a:ext cx="4728000" cy="5772095"/>
          </a:xfrm>
          <a:solidFill>
            <a:srgbClr val="D9569B">
              <a:alpha val="50000"/>
            </a:srgbClr>
          </a:solidFill>
        </p:spPr>
        <p:txBody>
          <a:bodyPr/>
          <a:lstStyle/>
          <a:p>
            <a:pPr lvl="1"/>
            <a:endParaRPr lang="fr-FR" sz="1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Martin Giard (CNRS/INSU)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r-FR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ESO 60-years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2022, </a:t>
            </a:r>
            <a:r>
              <a:rPr lang="fr-FR" dirty="0" err="1"/>
              <a:t>November</a:t>
            </a:r>
            <a:r>
              <a:rPr lang="fr-FR" dirty="0"/>
              <a:t> 3rd</a:t>
            </a:r>
          </a:p>
          <a:p>
            <a:pPr>
              <a:lnSpc>
                <a:spcPct val="1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49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3E6A1-6396-D435-BAE7-0F007C7E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10" y="653302"/>
            <a:ext cx="5043026" cy="555139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3573024-D46D-43FF-B0CB-16F06711FBB4}"/>
              </a:ext>
            </a:extLst>
          </p:cNvPr>
          <p:cNvSpPr txBox="1"/>
          <p:nvPr/>
        </p:nvSpPr>
        <p:spPr>
          <a:xfrm>
            <a:off x="396235" y="425091"/>
            <a:ext cx="5043026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800" b="1" dirty="0"/>
          </a:p>
          <a:p>
            <a:pPr algn="ctr"/>
            <a:endParaRPr lang="fr-FR" sz="1800" b="1" u="sng" dirty="0">
              <a:solidFill>
                <a:srgbClr val="0070C0"/>
              </a:solidFill>
            </a:endParaRPr>
          </a:p>
          <a:p>
            <a:pPr algn="ctr"/>
            <a:r>
              <a:rPr lang="fr-FR" sz="1800" b="1" u="sng" dirty="0">
                <a:solidFill>
                  <a:srgbClr val="0070C0"/>
                </a:solidFill>
              </a:rPr>
              <a:t>METIS </a:t>
            </a:r>
            <a:r>
              <a:rPr lang="fr-FR" sz="1800" b="1" dirty="0">
                <a:solidFill>
                  <a:srgbClr val="0070C0"/>
                </a:solidFill>
              </a:rPr>
              <a:t>: </a:t>
            </a:r>
            <a:r>
              <a:rPr lang="fr-FR" sz="1800" dirty="0" err="1">
                <a:solidFill>
                  <a:srgbClr val="0070C0"/>
                </a:solidFill>
              </a:rPr>
              <a:t>Infrared</a:t>
            </a:r>
            <a:r>
              <a:rPr lang="fr-FR" sz="1800" dirty="0">
                <a:solidFill>
                  <a:srgbClr val="0070C0"/>
                </a:solidFill>
              </a:rPr>
              <a:t> imager &amp; </a:t>
            </a:r>
            <a:r>
              <a:rPr lang="fr-FR" sz="1800" dirty="0" err="1">
                <a:solidFill>
                  <a:srgbClr val="0070C0"/>
                </a:solidFill>
              </a:rPr>
              <a:t>spectrometer</a:t>
            </a:r>
            <a:endParaRPr lang="fr-FR" sz="1800" dirty="0">
              <a:solidFill>
                <a:srgbClr val="0070C0"/>
              </a:solidFill>
            </a:endParaRPr>
          </a:p>
          <a:p>
            <a:pPr algn="ctr"/>
            <a:endParaRPr lang="fr-FR" sz="1800" dirty="0">
              <a:solidFill>
                <a:srgbClr val="0070C0"/>
              </a:solidFill>
            </a:endParaRPr>
          </a:p>
          <a:p>
            <a:pPr algn="ctr"/>
            <a:r>
              <a:rPr lang="fr-FR" sz="1800" dirty="0" err="1">
                <a:solidFill>
                  <a:srgbClr val="0070C0"/>
                </a:solidFill>
              </a:rPr>
              <a:t>Responsible</a:t>
            </a:r>
            <a:r>
              <a:rPr lang="fr-FR" sz="1800" dirty="0">
                <a:solidFill>
                  <a:srgbClr val="0070C0"/>
                </a:solidFill>
              </a:rPr>
              <a:t> for </a:t>
            </a:r>
            <a:r>
              <a:rPr lang="fr-FR" sz="1800" dirty="0" err="1">
                <a:solidFill>
                  <a:srgbClr val="0070C0"/>
                </a:solidFill>
              </a:rPr>
              <a:t>cryogenic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 err="1">
                <a:solidFill>
                  <a:srgbClr val="0070C0"/>
                </a:solidFill>
              </a:rPr>
              <a:t>mechanism</a:t>
            </a:r>
            <a:r>
              <a:rPr lang="fr-FR" sz="1800" dirty="0">
                <a:solidFill>
                  <a:srgbClr val="0070C0"/>
                </a:solidFill>
              </a:rPr>
              <a:t> and  </a:t>
            </a:r>
            <a:r>
              <a:rPr lang="fr-FR" sz="1800" dirty="0" err="1">
                <a:solidFill>
                  <a:srgbClr val="0070C0"/>
                </a:solidFill>
              </a:rPr>
              <a:t>derotator</a:t>
            </a:r>
            <a:r>
              <a:rPr lang="fr-FR" sz="1800" dirty="0">
                <a:solidFill>
                  <a:srgbClr val="0070C0"/>
                </a:solidFill>
              </a:rPr>
              <a:t>, AGPM </a:t>
            </a:r>
            <a:r>
              <a:rPr lang="fr-FR" sz="1800" dirty="0" err="1">
                <a:solidFill>
                  <a:srgbClr val="0070C0"/>
                </a:solidFill>
              </a:rPr>
              <a:t>masks</a:t>
            </a:r>
            <a:r>
              <a:rPr lang="fr-FR" sz="1800" dirty="0">
                <a:solidFill>
                  <a:srgbClr val="0070C0"/>
                </a:solidFill>
              </a:rPr>
              <a:t>, Band N test </a:t>
            </a:r>
            <a:r>
              <a:rPr lang="fr-FR" sz="1800" dirty="0" err="1">
                <a:solidFill>
                  <a:srgbClr val="0070C0"/>
                </a:solidFill>
              </a:rPr>
              <a:t>bench</a:t>
            </a:r>
            <a:r>
              <a:rPr lang="fr-FR" sz="1800" dirty="0">
                <a:solidFill>
                  <a:srgbClr val="0070C0"/>
                </a:solidFill>
              </a:rPr>
              <a:t>, </a:t>
            </a:r>
            <a:endParaRPr lang="fr-FR" sz="1800" dirty="0"/>
          </a:p>
          <a:p>
            <a:pPr algn="ctr"/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351105-55FC-05EC-AF84-0CF340BD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36" y="1916764"/>
            <a:ext cx="335058" cy="3344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B8FA6F-9F01-EEE0-E9A0-25ABD1B93FAF}"/>
              </a:ext>
            </a:extLst>
          </p:cNvPr>
          <p:cNvSpPr txBox="1"/>
          <p:nvPr/>
        </p:nvSpPr>
        <p:spPr>
          <a:xfrm>
            <a:off x="5749079" y="1965091"/>
            <a:ext cx="967214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CEA-AIM</a:t>
            </a:r>
          </a:p>
        </p:txBody>
      </p:sp>
    </p:spTree>
    <p:extLst>
      <p:ext uri="{BB962C8B-B14F-4D97-AF65-F5344CB8AC3E}">
        <p14:creationId xmlns:p14="http://schemas.microsoft.com/office/powerpoint/2010/main" val="11417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3E6A1-6396-D435-BAE7-0F007C7E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10" y="653302"/>
            <a:ext cx="5043026" cy="55513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0E7EAE-676E-34E0-E227-EF7B468E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4911947"/>
            <a:ext cx="335058" cy="3344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3B1DA5-D6E7-E845-2CDD-79CB6BBD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4453" y="4661344"/>
            <a:ext cx="335058" cy="33442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075BAE3-0869-92F3-0608-208238F607B7}"/>
              </a:ext>
            </a:extLst>
          </p:cNvPr>
          <p:cNvSpPr txBox="1"/>
          <p:nvPr/>
        </p:nvSpPr>
        <p:spPr>
          <a:xfrm>
            <a:off x="5940715" y="4665823"/>
            <a:ext cx="612794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IRAP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3573024-D46D-43FF-B0CB-16F06711FBB4}"/>
              </a:ext>
            </a:extLst>
          </p:cNvPr>
          <p:cNvSpPr txBox="1"/>
          <p:nvPr/>
        </p:nvSpPr>
        <p:spPr>
          <a:xfrm>
            <a:off x="396235" y="425091"/>
            <a:ext cx="4259197" cy="39703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800" b="1" dirty="0"/>
          </a:p>
          <a:p>
            <a:pPr algn="ctr"/>
            <a:endParaRPr lang="fr-FR" sz="1800" b="1" u="sng" dirty="0">
              <a:solidFill>
                <a:srgbClr val="0070C0"/>
              </a:solidFill>
            </a:endParaRPr>
          </a:p>
          <a:p>
            <a:pPr algn="ctr"/>
            <a:r>
              <a:rPr lang="fr-FR" sz="1800" b="1" dirty="0">
                <a:solidFill>
                  <a:srgbClr val="0070C0"/>
                </a:solidFill>
              </a:rPr>
              <a:t>MOSAIC : </a:t>
            </a:r>
            <a:r>
              <a:rPr lang="fr-FR" sz="1800" dirty="0">
                <a:solidFill>
                  <a:srgbClr val="0070C0"/>
                </a:solidFill>
              </a:rPr>
              <a:t>Multi IFU </a:t>
            </a:r>
            <a:r>
              <a:rPr lang="fr-FR" sz="1800" dirty="0" err="1">
                <a:solidFill>
                  <a:srgbClr val="0070C0"/>
                </a:solidFill>
              </a:rPr>
              <a:t>spectrometer</a:t>
            </a:r>
            <a:endParaRPr lang="fr-FR" sz="1800" dirty="0">
              <a:solidFill>
                <a:srgbClr val="0070C0"/>
              </a:solidFill>
            </a:endParaRPr>
          </a:p>
          <a:p>
            <a:pPr algn="ctr"/>
            <a:endParaRPr lang="fr-FR" sz="1800" dirty="0">
              <a:solidFill>
                <a:srgbClr val="0070C0"/>
              </a:solidFill>
            </a:endParaRPr>
          </a:p>
          <a:p>
            <a:pPr algn="ctr"/>
            <a:r>
              <a:rPr lang="fr-FR" sz="1800" b="1" dirty="0">
                <a:solidFill>
                  <a:srgbClr val="0070C0"/>
                </a:solidFill>
              </a:rPr>
              <a:t>Fr PI at LAM</a:t>
            </a: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r>
              <a:rPr lang="fr-FR" sz="1800" dirty="0" err="1">
                <a:solidFill>
                  <a:srgbClr val="0070C0"/>
                </a:solidFill>
              </a:rPr>
              <a:t>Responsible</a:t>
            </a:r>
            <a:r>
              <a:rPr lang="fr-FR" sz="1800" dirty="0">
                <a:solidFill>
                  <a:srgbClr val="0070C0"/>
                </a:solidFill>
              </a:rPr>
              <a:t> for Project </a:t>
            </a:r>
            <a:r>
              <a:rPr lang="fr-FR" sz="1800" dirty="0" err="1">
                <a:solidFill>
                  <a:srgbClr val="0070C0"/>
                </a:solidFill>
              </a:rPr>
              <a:t>managment</a:t>
            </a:r>
            <a:r>
              <a:rPr lang="fr-FR" sz="1800" dirty="0">
                <a:solidFill>
                  <a:srgbClr val="0070C0"/>
                </a:solidFill>
              </a:rPr>
              <a:t>, NIR-</a:t>
            </a:r>
            <a:r>
              <a:rPr lang="fr-FR" sz="1800" dirty="0" err="1">
                <a:solidFill>
                  <a:srgbClr val="0070C0"/>
                </a:solidFill>
              </a:rPr>
              <a:t>Spectrograph</a:t>
            </a:r>
            <a:r>
              <a:rPr lang="fr-FR" sz="1800" dirty="0">
                <a:solidFill>
                  <a:srgbClr val="0070C0"/>
                </a:solidFill>
              </a:rPr>
              <a:t>, AITV, IFU </a:t>
            </a:r>
            <a:r>
              <a:rPr lang="fr-FR" sz="1800" dirty="0" err="1">
                <a:solidFill>
                  <a:srgbClr val="0070C0"/>
                </a:solidFill>
              </a:rPr>
              <a:t>fiber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 err="1">
                <a:solidFill>
                  <a:srgbClr val="0070C0"/>
                </a:solidFill>
              </a:rPr>
              <a:t>link</a:t>
            </a:r>
            <a:r>
              <a:rPr lang="fr-FR" sz="1800" dirty="0">
                <a:solidFill>
                  <a:srgbClr val="0070C0"/>
                </a:solidFill>
              </a:rPr>
              <a:t>, instrument software</a:t>
            </a: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740F7F-662D-C52D-D389-E63922B35B6F}"/>
              </a:ext>
            </a:extLst>
          </p:cNvPr>
          <p:cNvSpPr txBox="1"/>
          <p:nvPr/>
        </p:nvSpPr>
        <p:spPr>
          <a:xfrm>
            <a:off x="7418617" y="5251271"/>
            <a:ext cx="1262246" cy="523220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LAM</a:t>
            </a:r>
            <a:r>
              <a:rPr lang="fr-FR" sz="1400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ONERA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66F5B4-DCD5-A3F0-1A8F-7AC10EC26754}"/>
              </a:ext>
            </a:extLst>
          </p:cNvPr>
          <p:cNvSpPr txBox="1"/>
          <p:nvPr/>
        </p:nvSpPr>
        <p:spPr>
          <a:xfrm>
            <a:off x="5087888" y="1363810"/>
            <a:ext cx="1777937" cy="523220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Obs. de Paris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GEPI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E976B0-BD45-033B-3A8A-3DF2EF85FF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03905" y="1604117"/>
            <a:ext cx="335058" cy="3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3E6A1-6396-D435-BAE7-0F007C7E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10" y="653302"/>
            <a:ext cx="5043026" cy="55513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0E7EAE-676E-34E0-E227-EF7B468E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4911947"/>
            <a:ext cx="335058" cy="33442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3573024-D46D-43FF-B0CB-16F06711FBB4}"/>
              </a:ext>
            </a:extLst>
          </p:cNvPr>
          <p:cNvSpPr txBox="1"/>
          <p:nvPr/>
        </p:nvSpPr>
        <p:spPr>
          <a:xfrm>
            <a:off x="396235" y="425091"/>
            <a:ext cx="4259197" cy="258532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800" b="1" u="sng" dirty="0">
              <a:solidFill>
                <a:srgbClr val="0070C0"/>
              </a:solidFill>
            </a:endParaRPr>
          </a:p>
          <a:p>
            <a:pPr algn="ctr"/>
            <a:r>
              <a:rPr lang="fr-FR" sz="1800" b="1" u="sng" dirty="0">
                <a:solidFill>
                  <a:srgbClr val="0070C0"/>
                </a:solidFill>
              </a:rPr>
              <a:t>ANDES : </a:t>
            </a:r>
            <a:r>
              <a:rPr lang="fr-FR" sz="1800" u="sng" dirty="0">
                <a:solidFill>
                  <a:srgbClr val="0070C0"/>
                </a:solidFill>
              </a:rPr>
              <a:t>h</a:t>
            </a:r>
            <a:r>
              <a:rPr lang="fr-FR" sz="1800" dirty="0">
                <a:solidFill>
                  <a:srgbClr val="0070C0"/>
                </a:solidFill>
              </a:rPr>
              <a:t>igh </a:t>
            </a:r>
            <a:r>
              <a:rPr lang="fr-FR" sz="1800" dirty="0" err="1">
                <a:solidFill>
                  <a:srgbClr val="0070C0"/>
                </a:solidFill>
              </a:rPr>
              <a:t>resolution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 err="1">
                <a:solidFill>
                  <a:srgbClr val="0070C0"/>
                </a:solidFill>
              </a:rPr>
              <a:t>spectrograph</a:t>
            </a:r>
            <a:endParaRPr lang="fr-FR" sz="1800" dirty="0">
              <a:solidFill>
                <a:srgbClr val="0070C0"/>
              </a:solidFill>
            </a:endParaRPr>
          </a:p>
          <a:p>
            <a:pPr algn="ctr"/>
            <a:endParaRPr lang="fr-FR" sz="1800" dirty="0">
              <a:solidFill>
                <a:srgbClr val="0070C0"/>
              </a:solidFill>
            </a:endParaRPr>
          </a:p>
          <a:p>
            <a:pPr algn="ctr"/>
            <a:r>
              <a:rPr lang="fr-FR" sz="1800" dirty="0">
                <a:solidFill>
                  <a:srgbClr val="0070C0"/>
                </a:solidFill>
              </a:rPr>
              <a:t>Contributions to : Calibration </a:t>
            </a:r>
            <a:r>
              <a:rPr lang="fr-FR" sz="1800" dirty="0" err="1">
                <a:solidFill>
                  <a:srgbClr val="0070C0"/>
                </a:solidFill>
              </a:rPr>
              <a:t>units</a:t>
            </a:r>
            <a:r>
              <a:rPr lang="fr-FR" sz="1800" dirty="0">
                <a:solidFill>
                  <a:srgbClr val="0070C0"/>
                </a:solidFill>
              </a:rPr>
              <a:t>, </a:t>
            </a:r>
            <a:r>
              <a:rPr lang="fr-FR" sz="1800" dirty="0" err="1">
                <a:solidFill>
                  <a:srgbClr val="0070C0"/>
                </a:solidFill>
              </a:rPr>
              <a:t>fiber</a:t>
            </a:r>
            <a:r>
              <a:rPr lang="fr-FR" sz="1800" dirty="0">
                <a:solidFill>
                  <a:srgbClr val="0070C0"/>
                </a:solidFill>
              </a:rPr>
              <a:t> design, K band</a:t>
            </a: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740F7F-662D-C52D-D389-E63922B35B6F}"/>
              </a:ext>
            </a:extLst>
          </p:cNvPr>
          <p:cNvSpPr txBox="1"/>
          <p:nvPr/>
        </p:nvSpPr>
        <p:spPr>
          <a:xfrm>
            <a:off x="7539232" y="5246371"/>
            <a:ext cx="961977" cy="523220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LAM</a:t>
            </a:r>
            <a:r>
              <a:rPr lang="fr-FR" sz="1400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ONERA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E60C2F-DE8C-D13A-E091-B39C5DD36E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805" y="3793712"/>
            <a:ext cx="335058" cy="3344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71CB271-DC06-AD16-C22E-094DD1AF1950}"/>
              </a:ext>
            </a:extLst>
          </p:cNvPr>
          <p:cNvSpPr txBox="1"/>
          <p:nvPr/>
        </p:nvSpPr>
        <p:spPr>
          <a:xfrm>
            <a:off x="8594641" y="3504093"/>
            <a:ext cx="627217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IPAG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8FC878-D8DD-48D3-6C2E-DF8D8C276E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705" y="4600384"/>
            <a:ext cx="335058" cy="3344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3C86B7-7096-1DE8-B02F-B4EA3B05E951}"/>
              </a:ext>
            </a:extLst>
          </p:cNvPr>
          <p:cNvSpPr txBox="1"/>
          <p:nvPr/>
        </p:nvSpPr>
        <p:spPr>
          <a:xfrm>
            <a:off x="9456961" y="4505986"/>
            <a:ext cx="1324096" cy="523220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O.C.A.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LAGRANGE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617697C-D0A2-66F3-BC21-B9A0797771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4453" y="4661344"/>
            <a:ext cx="335058" cy="33442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C16B900-CEE0-CA67-3E6B-9AFA6ADC9049}"/>
              </a:ext>
            </a:extLst>
          </p:cNvPr>
          <p:cNvSpPr txBox="1"/>
          <p:nvPr/>
        </p:nvSpPr>
        <p:spPr>
          <a:xfrm>
            <a:off x="5940715" y="4665823"/>
            <a:ext cx="612794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IRAP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FFDB74-11A3-D687-03F9-91C31C74D8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1905" y="4711722"/>
            <a:ext cx="335058" cy="33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2DCC8F6-D2B8-881E-52F4-5D0FC0E2A9B9}"/>
              </a:ext>
            </a:extLst>
          </p:cNvPr>
          <p:cNvSpPr txBox="1"/>
          <p:nvPr/>
        </p:nvSpPr>
        <p:spPr>
          <a:xfrm>
            <a:off x="6952450" y="4938594"/>
            <a:ext cx="690762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LUPM</a:t>
            </a:r>
          </a:p>
        </p:txBody>
      </p:sp>
    </p:spTree>
    <p:extLst>
      <p:ext uri="{BB962C8B-B14F-4D97-AF65-F5344CB8AC3E}">
        <p14:creationId xmlns:p14="http://schemas.microsoft.com/office/powerpoint/2010/main" val="325641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3E6A1-6396-D435-BAE7-0F007C7E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10" y="653302"/>
            <a:ext cx="5043026" cy="555139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AD0D871-DBFE-764B-BD2A-6FC75559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2417" y="1496882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3E50F8-DA0A-E9EB-8B1C-1860EED9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082" y="3372707"/>
            <a:ext cx="335058" cy="3344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49F83B-5731-896F-34D8-82ED5958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3793712"/>
            <a:ext cx="335058" cy="3344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0E7EAE-676E-34E0-E227-EF7B468E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4911947"/>
            <a:ext cx="335058" cy="3344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F47825-3674-95BF-16DF-B9BC39FDE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705" y="4600384"/>
            <a:ext cx="335058" cy="3344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3B1DA5-D6E7-E845-2CDD-79CB6BBD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53" y="4661344"/>
            <a:ext cx="335058" cy="3344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CC6257-6076-CD36-6F48-29F658944A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8782" y="1232994"/>
            <a:ext cx="335058" cy="33442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0946B1A-41C7-6533-ECB1-C898BE59BB3F}"/>
              </a:ext>
            </a:extLst>
          </p:cNvPr>
          <p:cNvSpPr txBox="1"/>
          <p:nvPr/>
        </p:nvSpPr>
        <p:spPr>
          <a:xfrm>
            <a:off x="5646175" y="1363810"/>
            <a:ext cx="1219650" cy="461665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Obs. de Paris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</a:rPr>
              <a:t>GEPI, LESIA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3FE3321-A789-9EA2-9BCF-0C97B6B366FB}"/>
              </a:ext>
            </a:extLst>
          </p:cNvPr>
          <p:cNvSpPr txBox="1"/>
          <p:nvPr/>
        </p:nvSpPr>
        <p:spPr>
          <a:xfrm>
            <a:off x="8594641" y="3656057"/>
            <a:ext cx="62721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IPAG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63E142-27D8-4FAD-9FC4-F4B67D2DB866}"/>
              </a:ext>
            </a:extLst>
          </p:cNvPr>
          <p:cNvSpPr txBox="1"/>
          <p:nvPr/>
        </p:nvSpPr>
        <p:spPr>
          <a:xfrm>
            <a:off x="7396865" y="3382090"/>
            <a:ext cx="62721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CRAL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A609A0-E947-8E50-409E-5F9E6D2D05E4}"/>
              </a:ext>
            </a:extLst>
          </p:cNvPr>
          <p:cNvSpPr txBox="1"/>
          <p:nvPr/>
        </p:nvSpPr>
        <p:spPr>
          <a:xfrm>
            <a:off x="8885497" y="5034800"/>
            <a:ext cx="1080572" cy="461665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O.C.A.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</a:rPr>
              <a:t>LAGRANGE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696D16E-60EF-2BBB-9F06-41D9569AC71C}"/>
              </a:ext>
            </a:extLst>
          </p:cNvPr>
          <p:cNvSpPr txBox="1"/>
          <p:nvPr/>
        </p:nvSpPr>
        <p:spPr>
          <a:xfrm>
            <a:off x="7753058" y="5246371"/>
            <a:ext cx="748151" cy="461665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LAM,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</a:rPr>
              <a:t>ONERA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28B192D-3DEB-EE82-6357-2BBC9B4AD816}"/>
              </a:ext>
            </a:extLst>
          </p:cNvPr>
          <p:cNvSpPr txBox="1"/>
          <p:nvPr/>
        </p:nvSpPr>
        <p:spPr>
          <a:xfrm>
            <a:off x="5267898" y="3974247"/>
            <a:ext cx="51779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LAB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075BAE3-0869-92F3-0608-208238F607B7}"/>
              </a:ext>
            </a:extLst>
          </p:cNvPr>
          <p:cNvSpPr txBox="1"/>
          <p:nvPr/>
        </p:nvSpPr>
        <p:spPr>
          <a:xfrm>
            <a:off x="5940715" y="4665823"/>
            <a:ext cx="612794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IRAP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3573024-D46D-43FF-B0CB-16F06711FBB4}"/>
              </a:ext>
            </a:extLst>
          </p:cNvPr>
          <p:cNvSpPr txBox="1"/>
          <p:nvPr/>
        </p:nvSpPr>
        <p:spPr>
          <a:xfrm>
            <a:off x="750107" y="433580"/>
            <a:ext cx="3674374" cy="50167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French Institutes </a:t>
            </a:r>
            <a:r>
              <a:rPr lang="fr-FR" sz="1600" b="1" dirty="0" err="1"/>
              <a:t>involved</a:t>
            </a:r>
            <a:r>
              <a:rPr lang="fr-FR" sz="1600" b="1" dirty="0"/>
              <a:t> in </a:t>
            </a:r>
            <a:r>
              <a:rPr lang="fr-FR" sz="1600" b="1" dirty="0" err="1"/>
              <a:t>developments</a:t>
            </a:r>
            <a:r>
              <a:rPr lang="fr-FR" sz="1600" b="1" dirty="0"/>
              <a:t> for ESO</a:t>
            </a:r>
          </a:p>
          <a:p>
            <a:endParaRPr lang="fr-FR" sz="1600" u="sng" dirty="0"/>
          </a:p>
          <a:p>
            <a:r>
              <a:rPr lang="fr-FR" sz="1600" u="sng" dirty="0"/>
              <a:t>ALMA instrumentation and </a:t>
            </a:r>
            <a:r>
              <a:rPr lang="fr-FR" sz="1600" u="sng" dirty="0" err="1"/>
              <a:t>ARCs</a:t>
            </a:r>
            <a:r>
              <a:rPr lang="fr-FR" sz="1600" u="sng" dirty="0"/>
              <a:t>:</a:t>
            </a:r>
          </a:p>
          <a:p>
            <a:r>
              <a:rPr lang="fr-FR" sz="1600" dirty="0"/>
              <a:t>LAB, Obs. de Paris, IPAG-IRAM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u="sng" dirty="0">
                <a:solidFill>
                  <a:srgbClr val="0070C0"/>
                </a:solidFill>
              </a:rPr>
              <a:t>APEX, VISTA, VLT, VLTI, ELT:</a:t>
            </a:r>
          </a:p>
          <a:p>
            <a:r>
              <a:rPr lang="fr-FR" sz="1600" dirty="0">
                <a:solidFill>
                  <a:srgbClr val="0070C0"/>
                </a:solidFill>
              </a:rPr>
              <a:t>CEA-AIM, CRAL, GEPI, IPAG, IRAP, LAGRANGE, LAM, LESIA, LUPM, ONERA, UTINAM</a:t>
            </a:r>
          </a:p>
          <a:p>
            <a:endParaRPr lang="fr-FR" sz="1600" dirty="0"/>
          </a:p>
          <a:p>
            <a:r>
              <a:rPr lang="fr-FR" sz="1600" u="sng" dirty="0">
                <a:solidFill>
                  <a:srgbClr val="00B050"/>
                </a:solidFill>
              </a:rPr>
              <a:t>Tools for data portal (Aladin):</a:t>
            </a:r>
          </a:p>
          <a:p>
            <a:r>
              <a:rPr lang="fr-FR" sz="1600" dirty="0">
                <a:solidFill>
                  <a:srgbClr val="00B050"/>
                </a:solidFill>
              </a:rPr>
              <a:t>CDS Obs. de Strasbourg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u="sng" dirty="0" err="1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fr-FR" sz="1600" u="sng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1600" u="sng" dirty="0" err="1">
                <a:solidFill>
                  <a:schemeClr val="bg1">
                    <a:lumMod val="50000"/>
                  </a:schemeClr>
                </a:solidFill>
              </a:rPr>
              <a:t>publishing</a:t>
            </a:r>
            <a:r>
              <a:rPr lang="fr-FR" sz="1600" u="sng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ALL INSTITUTES</a:t>
            </a:r>
          </a:p>
          <a:p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D39FE61-24AB-C97F-194C-21938D2524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1055" y="2367644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9AFCD23-1D9E-3496-D1FC-BF5F7DBF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2894" y="1960125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476985F-67C6-F253-4BEB-941DA8742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34" y="2612808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BF2939-A0D6-C4CF-B0A0-1A89A25A1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05" y="4711722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CCA598A-81E6-6BE0-8FAA-A2D3F647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8629849" y="3953805"/>
            <a:ext cx="335058" cy="33442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DF1BF0D-A986-CFDD-DCB1-84340606168E}"/>
              </a:ext>
            </a:extLst>
          </p:cNvPr>
          <p:cNvSpPr txBox="1"/>
          <p:nvPr/>
        </p:nvSpPr>
        <p:spPr>
          <a:xfrm>
            <a:off x="8976320" y="4016097"/>
            <a:ext cx="62721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IRAM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7860ACF1-A2D8-476C-81C4-80A5487B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110602" y="1719818"/>
            <a:ext cx="335058" cy="334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3FD07C-0733-57CF-C955-B81B3FBD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07" y="1604117"/>
            <a:ext cx="335058" cy="334424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CDD2DA8-6FC5-A0BB-8027-33990BA266EE}"/>
              </a:ext>
            </a:extLst>
          </p:cNvPr>
          <p:cNvSpPr txBox="1"/>
          <p:nvPr/>
        </p:nvSpPr>
        <p:spPr>
          <a:xfrm>
            <a:off x="7464152" y="1870518"/>
            <a:ext cx="72352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LERMA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8D530B06-6F98-2727-0688-5D38BD9FB2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5879430" y="3960923"/>
            <a:ext cx="335058" cy="33442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4DB1820-B4D0-75E4-22B6-3B3D4C2F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6" y="2367644"/>
            <a:ext cx="335058" cy="33442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36C29F2-A031-1E8D-061A-0C5BF5AAC9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454" y="5191138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0435BF6-5C1A-B00E-B6DC-581E00F9BFD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12461" y="4114812"/>
            <a:ext cx="335058" cy="33442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CE53925-BEBC-4D73-DA6E-C94D2E02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9" y="4472440"/>
            <a:ext cx="335058" cy="33442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B1C53030-93D4-6FF2-7E64-37AFA8A6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36" y="1916764"/>
            <a:ext cx="335058" cy="334424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864DA632-78A3-89C9-7B10-EFFC6C115AC5}"/>
              </a:ext>
            </a:extLst>
          </p:cNvPr>
          <p:cNvSpPr txBox="1"/>
          <p:nvPr/>
        </p:nvSpPr>
        <p:spPr>
          <a:xfrm>
            <a:off x="8860219" y="2667377"/>
            <a:ext cx="989283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UTINAM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A607352-D7DE-E5B8-13E0-395E3D54BE55}"/>
              </a:ext>
            </a:extLst>
          </p:cNvPr>
          <p:cNvSpPr txBox="1"/>
          <p:nvPr/>
        </p:nvSpPr>
        <p:spPr>
          <a:xfrm>
            <a:off x="6952450" y="4938594"/>
            <a:ext cx="690762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LUPM</a:t>
            </a:r>
          </a:p>
        </p:txBody>
      </p:sp>
      <p:sp>
        <p:nvSpPr>
          <p:cNvPr id="55" name="Forme libre 54">
            <a:extLst>
              <a:ext uri="{FF2B5EF4-FFF2-40B4-BE49-F238E27FC236}">
                <a16:creationId xmlns:a16="http://schemas.microsoft.com/office/drawing/2014/main" id="{73441B57-1520-B9A5-DFF4-77A240C1B6D9}"/>
              </a:ext>
            </a:extLst>
          </p:cNvPr>
          <p:cNvSpPr/>
          <p:nvPr/>
        </p:nvSpPr>
        <p:spPr>
          <a:xfrm>
            <a:off x="6088566" y="1895707"/>
            <a:ext cx="2709746" cy="2241395"/>
          </a:xfrm>
          <a:custGeom>
            <a:avLst/>
            <a:gdLst>
              <a:gd name="connsiteX0" fmla="*/ 0 w 2709746"/>
              <a:gd name="connsiteY0" fmla="*/ 2163337 h 2241395"/>
              <a:gd name="connsiteX1" fmla="*/ 1182029 w 2709746"/>
              <a:gd name="connsiteY1" fmla="*/ 0 h 2241395"/>
              <a:gd name="connsiteX2" fmla="*/ 2709746 w 2709746"/>
              <a:gd name="connsiteY2" fmla="*/ 2241395 h 2241395"/>
              <a:gd name="connsiteX3" fmla="*/ 0 w 2709746"/>
              <a:gd name="connsiteY3" fmla="*/ 2163337 h 2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746" h="2241395">
                <a:moveTo>
                  <a:pt x="0" y="2163337"/>
                </a:moveTo>
                <a:lnTo>
                  <a:pt x="1182029" y="0"/>
                </a:lnTo>
                <a:lnTo>
                  <a:pt x="2709746" y="2241395"/>
                </a:lnTo>
                <a:lnTo>
                  <a:pt x="0" y="216333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DC9525-DD46-26BC-F134-BC5D2464D2C8}"/>
              </a:ext>
            </a:extLst>
          </p:cNvPr>
          <p:cNvSpPr txBox="1"/>
          <p:nvPr/>
        </p:nvSpPr>
        <p:spPr>
          <a:xfrm>
            <a:off x="9899327" y="2585264"/>
            <a:ext cx="2155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/>
              <a:t>French </a:t>
            </a:r>
            <a:r>
              <a:rPr lang="fr-FR" sz="1400" b="1" u="sng" dirty="0" err="1"/>
              <a:t>academic</a:t>
            </a:r>
            <a:r>
              <a:rPr lang="fr-FR" sz="1400" b="1" u="sng" dirty="0"/>
              <a:t> </a:t>
            </a:r>
            <a:r>
              <a:rPr lang="fr-FR" sz="1400" b="1" u="sng" dirty="0" err="1"/>
              <a:t>partners</a:t>
            </a:r>
            <a:r>
              <a:rPr lang="fr-FR" sz="1400" b="1" u="sng" dirty="0"/>
              <a:t>:</a:t>
            </a:r>
          </a:p>
          <a:p>
            <a:endParaRPr lang="fr-FR" sz="1400" dirty="0"/>
          </a:p>
          <a:p>
            <a:r>
              <a:rPr lang="fr-FR" sz="1400" dirty="0"/>
              <a:t>CNRS, CEA, ONERA,</a:t>
            </a:r>
          </a:p>
          <a:p>
            <a:r>
              <a:rPr lang="fr-FR" sz="1400" dirty="0"/>
              <a:t>Obs. de Paris – PSL,</a:t>
            </a:r>
          </a:p>
          <a:p>
            <a:r>
              <a:rPr lang="fr-FR" sz="1400" dirty="0"/>
              <a:t>Sorbonne Univ.,</a:t>
            </a:r>
          </a:p>
          <a:p>
            <a:r>
              <a:rPr lang="fr-FR" sz="1400" dirty="0"/>
              <a:t>Univ. Paris Cité,</a:t>
            </a:r>
          </a:p>
          <a:p>
            <a:r>
              <a:rPr lang="fr-FR" sz="1400" dirty="0"/>
              <a:t>Obs. de la Cote d’Azur,</a:t>
            </a:r>
          </a:p>
          <a:p>
            <a:r>
              <a:rPr lang="fr-FR" sz="1400" dirty="0"/>
              <a:t>Univ. de la Cote d’Azur,</a:t>
            </a:r>
          </a:p>
          <a:p>
            <a:r>
              <a:rPr lang="fr-FR" sz="1400" dirty="0"/>
              <a:t>Univ. Grenoble Alpes,</a:t>
            </a:r>
          </a:p>
          <a:p>
            <a:r>
              <a:rPr lang="fr-FR" sz="1400" dirty="0"/>
              <a:t>Aix Marseille Univ.,</a:t>
            </a:r>
          </a:p>
          <a:p>
            <a:r>
              <a:rPr lang="fr-FR" sz="1400" dirty="0"/>
              <a:t>Univ. de Lyon, </a:t>
            </a:r>
          </a:p>
          <a:p>
            <a:r>
              <a:rPr lang="fr-FR" sz="1400" dirty="0"/>
              <a:t>Univ. De Strasbourg,</a:t>
            </a:r>
          </a:p>
          <a:p>
            <a:r>
              <a:rPr lang="fr-FR" sz="1400" dirty="0"/>
              <a:t>Univ. de Bordeaux, Univ. de Montpellier, </a:t>
            </a:r>
          </a:p>
          <a:p>
            <a:r>
              <a:rPr lang="fr-FR" sz="1400" dirty="0"/>
              <a:t>Univ. Fed. de Toulouse,</a:t>
            </a:r>
          </a:p>
          <a:p>
            <a:r>
              <a:rPr lang="fr-FR" sz="1400" dirty="0"/>
              <a:t>Univ. de Besançon </a:t>
            </a:r>
          </a:p>
          <a:p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3E2339-2F33-8F46-F6E6-4155493FA9A1}"/>
              </a:ext>
            </a:extLst>
          </p:cNvPr>
          <p:cNvSpPr txBox="1"/>
          <p:nvPr/>
        </p:nvSpPr>
        <p:spPr>
          <a:xfrm>
            <a:off x="8340282" y="1398926"/>
            <a:ext cx="1654575" cy="461665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29A46"/>
                </a:solidFill>
              </a:rPr>
              <a:t>Obs. de Strasbourg</a:t>
            </a:r>
          </a:p>
          <a:p>
            <a:pPr algn="ctr"/>
            <a:r>
              <a:rPr lang="fr-FR" sz="1200" dirty="0">
                <a:solidFill>
                  <a:srgbClr val="029A46"/>
                </a:solidFill>
              </a:rPr>
              <a:t>CDS</a:t>
            </a:r>
          </a:p>
        </p:txBody>
      </p:sp>
      <p:sp>
        <p:nvSpPr>
          <p:cNvPr id="57" name="Hexagone 56">
            <a:extLst>
              <a:ext uri="{FF2B5EF4-FFF2-40B4-BE49-F238E27FC236}">
                <a16:creationId xmlns:a16="http://schemas.microsoft.com/office/drawing/2014/main" id="{2D2D4B01-1A73-68D4-5086-C9B0DDDDA9F6}"/>
              </a:ext>
            </a:extLst>
          </p:cNvPr>
          <p:cNvSpPr/>
          <p:nvPr/>
        </p:nvSpPr>
        <p:spPr>
          <a:xfrm rot="1600001">
            <a:off x="5480938" y="1514947"/>
            <a:ext cx="4373066" cy="4042061"/>
          </a:xfrm>
          <a:prstGeom prst="hexag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EC98DF-2D0B-1F6C-C95F-4EA9A69D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19" y="3450812"/>
            <a:ext cx="342900" cy="342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5CD2B89-7DDF-11F4-4E50-71D03D36F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30" y="4819711"/>
            <a:ext cx="342900" cy="34290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6A02EAE0-11C0-DB45-E04E-4D7DE1726E63}"/>
              </a:ext>
            </a:extLst>
          </p:cNvPr>
          <p:cNvSpPr txBox="1"/>
          <p:nvPr/>
        </p:nvSpPr>
        <p:spPr>
          <a:xfrm>
            <a:off x="6577555" y="1081649"/>
            <a:ext cx="1303562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CNRS-INSU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BFABBF-3A1E-5682-17A4-FB8FF635CCF4}"/>
              </a:ext>
            </a:extLst>
          </p:cNvPr>
          <p:cNvSpPr txBox="1"/>
          <p:nvPr/>
        </p:nvSpPr>
        <p:spPr>
          <a:xfrm>
            <a:off x="5715676" y="1949096"/>
            <a:ext cx="967214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70C0"/>
                </a:solidFill>
              </a:rPr>
              <a:t>CEA-AIM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C51911-87AC-8B8B-A0DE-0DE160A95F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1D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7046112" y="1357524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73C2E8-AFEA-95F5-218D-FD9EEFE82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097" y="185430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23D79-204B-3FEF-AF04-4FA0C459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9515" cy="5570725"/>
          </a:xfrm>
        </p:spPr>
        <p:txBody>
          <a:bodyPr anchor="t">
            <a:normAutofit/>
          </a:bodyPr>
          <a:lstStyle/>
          <a:p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Quality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,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reproducibility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and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seriousness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are the ESO signature … </a:t>
            </a:r>
            <a:b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… and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sometimes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no-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detection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much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better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anything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else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!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=&gt;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Srianand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Chand, Petitjean, and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Aracil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2004, PRL 92, 12</a:t>
            </a: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«  Limits on the Time Variation of the </a:t>
            </a:r>
            <a:r>
              <a:rPr kumimoji="0" lang="fr-F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Electromagnetic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Fine-Structure Constant … »</a:t>
            </a: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Pune – Paris collaboration: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- 30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nights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of UVES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during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2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years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- 32 quasar absorption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systems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lang="fr-FR" sz="2400" dirty="0">
                <a:latin typeface="+mn-lt"/>
              </a:rPr>
            </a:br>
            <a:br>
              <a:rPr lang="fr-FR" sz="2400" dirty="0">
                <a:latin typeface="+mn-lt"/>
              </a:rPr>
            </a:br>
            <a:endParaRPr lang="fr-FR" sz="2400" baseline="30000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780686-A933-854B-A732-0F1C2198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3118564"/>
            <a:ext cx="4280421" cy="37394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062A6A0-5202-014D-FBB3-1972681F9B77}"/>
              </a:ext>
            </a:extLst>
          </p:cNvPr>
          <p:cNvSpPr txBox="1"/>
          <p:nvPr/>
        </p:nvSpPr>
        <p:spPr>
          <a:xfrm>
            <a:off x="1072647" y="4797152"/>
            <a:ext cx="5040560" cy="143730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0.4 ≤ z ≤ 2.3 </a:t>
            </a:r>
            <a:br>
              <a:rPr lang="fr-FR" sz="2800" dirty="0"/>
            </a:br>
            <a:br>
              <a:rPr lang="fr-FR" sz="2800" dirty="0"/>
            </a:br>
            <a:r>
              <a:rPr lang="fr-FR" sz="2800" dirty="0"/>
              <a:t>∆</a:t>
            </a:r>
            <a:r>
              <a:rPr lang="el-GR" sz="2800" dirty="0"/>
              <a:t>α/α = (−0.06 ± 0.06) × 10</a:t>
            </a:r>
            <a:r>
              <a:rPr lang="el-GR" sz="2800" baseline="30000" dirty="0"/>
              <a:t>−5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2366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929" y="4273833"/>
            <a:ext cx="3105830" cy="241564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302" y="4214511"/>
            <a:ext cx="2847975" cy="24669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9436" y="125636"/>
            <a:ext cx="10153128" cy="1113669"/>
          </a:xfrm>
        </p:spPr>
        <p:txBody>
          <a:bodyPr anchor="ctr"/>
          <a:lstStyle/>
          <a:p>
            <a:pPr algn="ctr"/>
            <a:r>
              <a:rPr lang="fr-FR" dirty="0"/>
              <a:t>SPHERE + MUSE + GRAVITY + alma =&gt; </a:t>
            </a:r>
            <a:r>
              <a:rPr lang="fr-FR" dirty="0" err="1"/>
              <a:t>planets</a:t>
            </a:r>
            <a:r>
              <a:rPr lang="fr-FR" dirty="0"/>
              <a:t> formation in PDS 70 </a:t>
            </a:r>
            <a:br>
              <a:rPr lang="fr-FR" dirty="0"/>
            </a:br>
            <a:r>
              <a:rPr lang="fr-FR" dirty="0"/>
              <a:t>(</a:t>
            </a:r>
            <a:r>
              <a:rPr lang="fr-FR" dirty="0" err="1"/>
              <a:t>when</a:t>
            </a:r>
            <a:r>
              <a:rPr lang="fr-FR" dirty="0"/>
              <a:t> french </a:t>
            </a:r>
            <a:r>
              <a:rPr lang="fr-FR" dirty="0" err="1"/>
              <a:t>astronomy</a:t>
            </a:r>
            <a:r>
              <a:rPr lang="fr-FR" dirty="0"/>
              <a:t> </a:t>
            </a:r>
            <a:r>
              <a:rPr lang="fr-FR" dirty="0" err="1"/>
              <a:t>meets</a:t>
            </a:r>
            <a:r>
              <a:rPr lang="fr-FR" dirty="0"/>
              <a:t> ESO)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033" y="1576216"/>
            <a:ext cx="2729498" cy="259941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94B08B-7FC6-0447-A8C5-3374CBB25C8A}"/>
              </a:ext>
            </a:extLst>
          </p:cNvPr>
          <p:cNvCxnSpPr/>
          <p:nvPr/>
        </p:nvCxnSpPr>
        <p:spPr>
          <a:xfrm>
            <a:off x="5193602" y="2957694"/>
            <a:ext cx="2815124" cy="2090709"/>
          </a:xfrm>
          <a:prstGeom prst="straightConnector1">
            <a:avLst/>
          </a:prstGeom>
          <a:ln w="57150">
            <a:solidFill>
              <a:srgbClr val="DF1D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56" y="5517969"/>
            <a:ext cx="1802059" cy="57163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A8ECD3C8-2A18-9A4A-8176-F6E845D1CE06}"/>
              </a:ext>
            </a:extLst>
          </p:cNvPr>
          <p:cNvSpPr txBox="1"/>
          <p:nvPr/>
        </p:nvSpPr>
        <p:spPr>
          <a:xfrm>
            <a:off x="8763365" y="6138499"/>
            <a:ext cx="3183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[</a:t>
            </a:r>
            <a:r>
              <a:rPr lang="en-FR" sz="1400" dirty="0"/>
              <a:t>GRAVITY collaboration</a:t>
            </a:r>
            <a:r>
              <a:rPr lang="fr-FR" sz="1400" dirty="0"/>
              <a:t>: Wang+</a:t>
            </a:r>
            <a:r>
              <a:rPr lang="en-FR" sz="1400" dirty="0"/>
              <a:t>2021</a:t>
            </a:r>
            <a:r>
              <a:rPr lang="fr-FR" sz="1400" dirty="0"/>
              <a:t>]</a:t>
            </a:r>
            <a:endParaRPr lang="en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3308684" y="3891540"/>
            <a:ext cx="2861847" cy="30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1">
            <a:extLst>
              <a:ext uri="{FF2B5EF4-FFF2-40B4-BE49-F238E27FC236}">
                <a16:creationId xmlns:a16="http://schemas.microsoft.com/office/drawing/2014/main" id="{6ACFB8A7-65DE-A441-8763-26B9AAEDF53A}"/>
              </a:ext>
            </a:extLst>
          </p:cNvPr>
          <p:cNvCxnSpPr/>
          <p:nvPr/>
        </p:nvCxnSpPr>
        <p:spPr>
          <a:xfrm>
            <a:off x="4780306" y="3237050"/>
            <a:ext cx="2359019" cy="22981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990" y="1611654"/>
            <a:ext cx="2357548" cy="2291282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A8ECD3C8-2A18-9A4A-8176-F6E845D1CE06}"/>
              </a:ext>
            </a:extLst>
          </p:cNvPr>
          <p:cNvSpPr txBox="1"/>
          <p:nvPr/>
        </p:nvSpPr>
        <p:spPr>
          <a:xfrm>
            <a:off x="8907392" y="1612496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[</a:t>
            </a:r>
            <a:r>
              <a:rPr lang="fr-FR" sz="1400" dirty="0" err="1"/>
              <a:t>Benisty</a:t>
            </a:r>
            <a:r>
              <a:rPr lang="fr-FR" sz="1400" dirty="0"/>
              <a:t>+</a:t>
            </a:r>
            <a:r>
              <a:rPr lang="en-FR" sz="1400" dirty="0"/>
              <a:t>2021</a:t>
            </a:r>
            <a:r>
              <a:rPr lang="fr-FR" sz="1400" dirty="0"/>
              <a:t>]</a:t>
            </a:r>
            <a:endParaRPr lang="en-FR" sz="1400" dirty="0"/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A8ECD3C8-2A18-9A4A-8176-F6E845D1CE06}"/>
              </a:ext>
            </a:extLst>
          </p:cNvPr>
          <p:cNvSpPr txBox="1"/>
          <p:nvPr/>
        </p:nvSpPr>
        <p:spPr>
          <a:xfrm>
            <a:off x="1991628" y="1612318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[</a:t>
            </a:r>
            <a:r>
              <a:rPr lang="fr-FR" sz="1400" dirty="0" err="1"/>
              <a:t>Keppler</a:t>
            </a:r>
            <a:r>
              <a:rPr lang="fr-FR" sz="1400" dirty="0"/>
              <a:t>+</a:t>
            </a:r>
            <a:r>
              <a:rPr lang="en-FR" sz="1400" dirty="0"/>
              <a:t>20</a:t>
            </a:r>
            <a:r>
              <a:rPr lang="fr-FR" sz="1400" dirty="0"/>
              <a:t>18]</a:t>
            </a:r>
          </a:p>
          <a:p>
            <a:r>
              <a:rPr lang="fr-FR" sz="1400" dirty="0"/>
              <a:t>[Mueller+2018]</a:t>
            </a:r>
            <a:endParaRPr lang="en-FR" sz="1400" dirty="0"/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A8ECD3C8-2A18-9A4A-8176-F6E845D1CE06}"/>
              </a:ext>
            </a:extLst>
          </p:cNvPr>
          <p:cNvSpPr txBox="1"/>
          <p:nvPr/>
        </p:nvSpPr>
        <p:spPr>
          <a:xfrm>
            <a:off x="2033338" y="3481543"/>
            <a:ext cx="1319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[</a:t>
            </a:r>
            <a:r>
              <a:rPr lang="fr-FR" sz="1400" dirty="0" err="1"/>
              <a:t>Haffert</a:t>
            </a:r>
            <a:r>
              <a:rPr lang="fr-FR" sz="1400" dirty="0"/>
              <a:t>+</a:t>
            </a:r>
            <a:r>
              <a:rPr lang="en-FR" sz="1400" dirty="0"/>
              <a:t>20</a:t>
            </a:r>
            <a:r>
              <a:rPr lang="fr-FR" sz="1400" dirty="0"/>
              <a:t>10]</a:t>
            </a:r>
            <a:endParaRPr lang="en-FR" sz="14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220" y="1674417"/>
            <a:ext cx="698301" cy="3705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04520" y="3095819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MUSE H</a:t>
            </a:r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Calibri Light" panose="020F0302020204030204" pitchFamily="34" charset="0"/>
              </a:rPr>
              <a:t>a</a:t>
            </a:r>
            <a:endParaRPr lang="fr-FR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cs typeface="Calibri Light" panose="020F03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70053" y="1208112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SPHERE K-band</a:t>
            </a:r>
            <a:endParaRPr lang="fr-FR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48526" y="1193929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ALMA 850 µm</a:t>
            </a:r>
            <a:endParaRPr lang="fr-FR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02" y="3857660"/>
            <a:ext cx="8835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GRAVITY K-band      Spectrum    (R~500)                               Astrometry</a:t>
            </a:r>
            <a:endParaRPr lang="fr-FR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Arrow Connector 11">
            <a:extLst>
              <a:ext uri="{FF2B5EF4-FFF2-40B4-BE49-F238E27FC236}">
                <a16:creationId xmlns:a16="http://schemas.microsoft.com/office/drawing/2014/main" id="{6ACFB8A7-65DE-A441-8763-26B9AAEDF53A}"/>
              </a:ext>
            </a:extLst>
          </p:cNvPr>
          <p:cNvCxnSpPr/>
          <p:nvPr/>
        </p:nvCxnSpPr>
        <p:spPr>
          <a:xfrm flipH="1">
            <a:off x="3242830" y="3240077"/>
            <a:ext cx="1319774" cy="14130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537997" y="6488668"/>
            <a:ext cx="1806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Wavelength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(µm)</a:t>
            </a:r>
          </a:p>
        </p:txBody>
      </p:sp>
    </p:spTree>
    <p:extLst>
      <p:ext uri="{BB962C8B-B14F-4D97-AF65-F5344CB8AC3E}">
        <p14:creationId xmlns:p14="http://schemas.microsoft.com/office/powerpoint/2010/main" val="354705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49FAF-1A15-B90F-0178-52A63056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240" y="548680"/>
            <a:ext cx="9397520" cy="1113669"/>
          </a:xfrm>
        </p:spPr>
        <p:txBody>
          <a:bodyPr anchor="ctr"/>
          <a:lstStyle/>
          <a:p>
            <a:pPr algn="ctr"/>
            <a:r>
              <a:rPr lang="fr-FR" sz="2400" dirty="0" err="1"/>
              <a:t>when</a:t>
            </a:r>
            <a:r>
              <a:rPr lang="fr-FR" sz="2400" dirty="0"/>
              <a:t> the </a:t>
            </a:r>
            <a:r>
              <a:rPr lang="fr-FR" sz="2400" dirty="0" err="1"/>
              <a:t>astronet</a:t>
            </a:r>
            <a:r>
              <a:rPr lang="fr-FR" sz="2400" dirty="0"/>
              <a:t> roadmap </a:t>
            </a:r>
            <a:br>
              <a:rPr lang="fr-FR" sz="2400" dirty="0"/>
            </a:br>
            <a:r>
              <a:rPr lang="fr-FR" sz="2400" dirty="0" err="1"/>
              <a:t>meets</a:t>
            </a:r>
            <a:r>
              <a:rPr lang="fr-FR" sz="2400" dirty="0"/>
              <a:t> ESO perspectives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F37C2C-AAEA-980F-A93F-AAD0FED0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84" y="1662349"/>
            <a:ext cx="8184232" cy="45857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DA399C-6BA8-A806-B19F-849D4509C017}"/>
              </a:ext>
            </a:extLst>
          </p:cNvPr>
          <p:cNvSpPr txBox="1"/>
          <p:nvPr/>
        </p:nvSpPr>
        <p:spPr>
          <a:xfrm>
            <a:off x="2495600" y="4293096"/>
            <a:ext cx="50446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Editorial </a:t>
            </a:r>
            <a:r>
              <a:rPr lang="fr-FR" sz="1400" b="1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board</a:t>
            </a:r>
            <a:r>
              <a:rPr lang="fr-FR" sz="1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fr-FR" sz="1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Saintonge </a:t>
            </a:r>
            <a:r>
              <a:rPr lang="fr-FR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(UCL, chair) </a:t>
            </a:r>
          </a:p>
          <a:p>
            <a:pPr marL="342900" indent="-342900">
              <a:buAutoNum type="alphaUcPeriod"/>
            </a:pPr>
            <a:r>
              <a:rPr lang="fr-FR" sz="1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R. Stark </a:t>
            </a:r>
            <a:r>
              <a:rPr lang="fr-FR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(Leiden) </a:t>
            </a:r>
          </a:p>
          <a:p>
            <a:pPr marL="342900" indent="-342900">
              <a:buAutoNum type="alphaUcPeriod"/>
            </a:pPr>
            <a:r>
              <a:rPr lang="fr-FR" sz="1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C. Catala </a:t>
            </a:r>
            <a:r>
              <a:rPr lang="fr-FR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(Obs. Paris) </a:t>
            </a:r>
          </a:p>
          <a:p>
            <a:pPr marL="342900" indent="-342900">
              <a:buAutoNum type="alphaUcPeriod"/>
            </a:pPr>
            <a:r>
              <a:rPr lang="fr-FR" sz="14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A. Andersen </a:t>
            </a:r>
            <a:r>
              <a:rPr lang="fr-FR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(Niels Bohr </a:t>
            </a:r>
            <a:r>
              <a:rPr lang="fr-FR" sz="14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Inst</a:t>
            </a:r>
            <a:r>
              <a:rPr lang="fr-FR" sz="1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.) </a:t>
            </a:r>
          </a:p>
        </p:txBody>
      </p:sp>
    </p:spTree>
    <p:extLst>
      <p:ext uri="{BB962C8B-B14F-4D97-AF65-F5344CB8AC3E}">
        <p14:creationId xmlns:p14="http://schemas.microsoft.com/office/powerpoint/2010/main" val="3336007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8D570-D565-7E41-DA10-6F62794B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C7385-75D9-FD24-965C-2E3E3C58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9ADC1C-7042-98B1-0CB8-1F140F2B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0"/>
            <a:ext cx="12239492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DACD955-9750-7D68-7B8C-A40CE831DFB2}"/>
              </a:ext>
            </a:extLst>
          </p:cNvPr>
          <p:cNvSpPr txBox="1"/>
          <p:nvPr/>
        </p:nvSpPr>
        <p:spPr>
          <a:xfrm>
            <a:off x="6291177" y="1027906"/>
            <a:ext cx="4759113" cy="3493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2563" indent="-168275"/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•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What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are the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necessary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conditions for life to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emerge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thrive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? Are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we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alone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? </a:t>
            </a:r>
          </a:p>
          <a:p>
            <a:pPr marL="182563" indent="-168275"/>
            <a:endParaRPr lang="fr-FR" sz="1700" dirty="0">
              <a:solidFill>
                <a:srgbClr val="00B050"/>
              </a:solidFill>
              <a:latin typeface="Helvetica Neue" panose="02000503000000020004" pitchFamily="2" charset="0"/>
            </a:endParaRPr>
          </a:p>
          <a:p>
            <a:pPr marL="182563" indent="-168275"/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• How do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planets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planetary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systems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form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evolve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? </a:t>
            </a:r>
          </a:p>
          <a:p>
            <a:pPr marL="182563" indent="-168275"/>
            <a:endParaRPr lang="fr-FR" sz="1700" dirty="0">
              <a:solidFill>
                <a:srgbClr val="00B050"/>
              </a:solidFill>
              <a:latin typeface="Helvetica Neue" panose="02000503000000020004" pitchFamily="2" charset="0"/>
            </a:endParaRPr>
          </a:p>
          <a:p>
            <a:pPr marL="182563" indent="-168275"/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•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What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the impact of the Sun on the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heliosphere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and on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planetary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environments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? </a:t>
            </a:r>
          </a:p>
          <a:p>
            <a:pPr marL="182563" indent="-168275"/>
            <a:endParaRPr lang="fr-FR" sz="1700" dirty="0">
              <a:solidFill>
                <a:srgbClr val="00B050"/>
              </a:solidFill>
              <a:latin typeface="Helvetica Neue" panose="02000503000000020004" pitchFamily="2" charset="0"/>
            </a:endParaRPr>
          </a:p>
          <a:p>
            <a:pPr marL="182563" indent="-168275"/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•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What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are/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were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the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characteristics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habitability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of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various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sites in the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solar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system (Mars,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Jupiter’s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icy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moons</a:t>
            </a:r>
            <a:r>
              <a:rPr lang="fr-FR" sz="1700" dirty="0">
                <a:solidFill>
                  <a:srgbClr val="00B050"/>
                </a:solidFill>
                <a:effectLst/>
                <a:latin typeface="Helvetica Neue" panose="02000503000000020004" pitchFamily="2" charset="0"/>
              </a:rPr>
              <a:t>, …) </a:t>
            </a:r>
          </a:p>
          <a:p>
            <a:pPr marL="182563" indent="-168275"/>
            <a:endParaRPr lang="fr-FR" sz="1700" dirty="0">
              <a:solidFill>
                <a:srgbClr val="00B050"/>
              </a:solidFill>
              <a:latin typeface="Helvetica Neue" panose="02000503000000020004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5E59BD-7C03-BB98-EAAA-21F93B4A382B}"/>
              </a:ext>
            </a:extLst>
          </p:cNvPr>
          <p:cNvSpPr txBox="1"/>
          <p:nvPr/>
        </p:nvSpPr>
        <p:spPr>
          <a:xfrm>
            <a:off x="1050565" y="1027906"/>
            <a:ext cx="4809639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6525" indent="-122238"/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•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What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the nature of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dark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matter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dark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energy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? </a:t>
            </a:r>
          </a:p>
          <a:p>
            <a:pPr marL="136525" indent="-122238"/>
            <a:endParaRPr lang="fr-FR" sz="1700" dirty="0">
              <a:solidFill>
                <a:srgbClr val="0070C0"/>
              </a:solidFill>
              <a:latin typeface="Helvetica Neue" panose="02000503000000020004" pitchFamily="2" charset="0"/>
            </a:endParaRPr>
          </a:p>
          <a:p>
            <a:pPr marL="136525" indent="-122238"/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• Are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there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deviations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from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the standard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theories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models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(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general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relativity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cosmological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model, standard model of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particle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physics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)? </a:t>
            </a:r>
          </a:p>
          <a:p>
            <a:pPr marL="136525" indent="-122238"/>
            <a:endParaRPr lang="fr-FR" sz="1700" dirty="0">
              <a:solidFill>
                <a:srgbClr val="0070C0"/>
              </a:solidFill>
              <a:latin typeface="Helvetica Neue" panose="02000503000000020004" pitchFamily="2" charset="0"/>
            </a:endParaRPr>
          </a:p>
          <a:p>
            <a:pPr marL="136525" indent="-122238"/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•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What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are the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properties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of the first stars, galaxies and black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holes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in the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Universe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? </a:t>
            </a:r>
          </a:p>
          <a:p>
            <a:pPr marL="136525" indent="-122238"/>
            <a:endParaRPr lang="fr-FR" sz="1700" dirty="0">
              <a:solidFill>
                <a:srgbClr val="0070C0"/>
              </a:solidFill>
              <a:latin typeface="Helvetica Neue" panose="02000503000000020004" pitchFamily="2" charset="0"/>
            </a:endParaRPr>
          </a:p>
          <a:p>
            <a:pPr marL="136525" indent="-122238"/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• How do galaxies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form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evolve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, and how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does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the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Milky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Way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fit in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this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context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? </a:t>
            </a:r>
          </a:p>
          <a:p>
            <a:pPr marL="136525" indent="-122238"/>
            <a:endParaRPr lang="fr-FR" sz="1700" dirty="0">
              <a:solidFill>
                <a:srgbClr val="0070C0"/>
              </a:solidFill>
              <a:latin typeface="Helvetica Neue" panose="02000503000000020004" pitchFamily="2" charset="0"/>
            </a:endParaRPr>
          </a:p>
          <a:p>
            <a:pPr marL="136525" indent="-122238"/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•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What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are the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progenitors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of type Ia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supernovae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? </a:t>
            </a:r>
          </a:p>
          <a:p>
            <a:pPr marL="136525" indent="-122238"/>
            <a:endParaRPr lang="fr-FR" sz="1700" dirty="0">
              <a:solidFill>
                <a:srgbClr val="0070C0"/>
              </a:solidFill>
              <a:latin typeface="Helvetica Neue" panose="02000503000000020004" pitchFamily="2" charset="0"/>
            </a:endParaRPr>
          </a:p>
          <a:p>
            <a:pPr marL="136525" indent="-122238"/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•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What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physical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processes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control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stellar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evolution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at all stages,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from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formation to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death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, and how?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887C1F-4940-1FEF-0298-C6C3188994A8}"/>
              </a:ext>
            </a:extLst>
          </p:cNvPr>
          <p:cNvSpPr txBox="1"/>
          <p:nvPr/>
        </p:nvSpPr>
        <p:spPr>
          <a:xfrm>
            <a:off x="6331798" y="4684801"/>
            <a:ext cx="4759113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6525" indent="-122238"/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•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What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is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the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origin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of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cosmic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rays of all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energies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? </a:t>
            </a:r>
          </a:p>
          <a:p>
            <a:pPr marL="136525" indent="-122238"/>
            <a:endParaRPr lang="fr-FR" sz="1700" dirty="0">
              <a:solidFill>
                <a:srgbClr val="0070C0"/>
              </a:solidFill>
              <a:latin typeface="Helvetica Neue" panose="02000503000000020004" pitchFamily="2" charset="0"/>
            </a:endParaRPr>
          </a:p>
          <a:p>
            <a:pPr marL="136525" indent="-122238"/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• How can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extreme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astrophysical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objects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and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processes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probe new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fundamental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fr-FR" sz="1700" dirty="0" err="1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physics</a:t>
            </a:r>
            <a:r>
              <a:rPr lang="fr-FR" sz="1700" dirty="0">
                <a:solidFill>
                  <a:srgbClr val="0070C0"/>
                </a:solidFill>
                <a:effectLst/>
                <a:latin typeface="Helvetica Neue" panose="02000503000000020004" pitchFamily="2" charset="0"/>
              </a:rPr>
              <a:t>? </a:t>
            </a:r>
          </a:p>
          <a:p>
            <a:endParaRPr lang="fr-FR" sz="1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7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01F11-C6F3-3E2D-EAF9-00EE78F1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Eso perspectives (in </a:t>
            </a:r>
            <a:r>
              <a:rPr lang="fr-FR" sz="2400" b="1" dirty="0" err="1">
                <a:solidFill>
                  <a:srgbClr val="FF0000"/>
                </a:solidFill>
              </a:rPr>
              <a:t>red</a:t>
            </a:r>
            <a:r>
              <a:rPr lang="fr-FR" sz="2400" b="1" dirty="0">
                <a:solidFill>
                  <a:srgbClr val="FF0000"/>
                </a:solidFill>
              </a:rPr>
              <a:t>)</a:t>
            </a:r>
            <a:br>
              <a:rPr lang="fr-FR" sz="2400" b="1" dirty="0"/>
            </a:br>
            <a:r>
              <a:rPr lang="fr-FR" sz="2400" b="1" dirty="0" err="1"/>
              <a:t>within</a:t>
            </a:r>
            <a:r>
              <a:rPr lang="fr-FR" sz="2400" b="1" dirty="0"/>
              <a:t> the </a:t>
            </a:r>
            <a:r>
              <a:rPr lang="fr-FR" sz="2400" b="1" dirty="0" err="1"/>
              <a:t>astronet</a:t>
            </a:r>
            <a:r>
              <a:rPr lang="fr-FR" sz="2400" b="1" dirty="0"/>
              <a:t> roadmap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2317C-B728-2AD8-DFC6-393153CA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45" y="1844824"/>
            <a:ext cx="10574867" cy="4786892"/>
          </a:xfrm>
        </p:spPr>
        <p:txBody>
          <a:bodyPr>
            <a:normAutofit fontScale="2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Short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ESO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unity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safer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crisis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astronomy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Þ"/>
              <a:tabLst/>
              <a:defRPr/>
            </a:pP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of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Astronet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objectives go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ESO 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Upgrade ALMA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VLT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BlueMUSE</a:t>
            </a: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and high-</a:t>
            </a:r>
            <a:r>
              <a:rPr kumimoji="0" lang="fr-FR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contrast</a:t>
            </a: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, high </a:t>
            </a:r>
            <a:r>
              <a:rPr kumimoji="0" lang="fr-FR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angular</a:t>
            </a: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resolution</a:t>
            </a:r>
            <a:r>
              <a:rPr kumimoji="0" lang="fr-FR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instrumentation 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E-ELT first light first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2</a:t>
            </a:r>
            <a:r>
              <a:rPr kumimoji="0" lang="fr-FR" sz="80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instruments second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</a:t>
            </a: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Longer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objectives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challenging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materialize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likely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impossible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ESO,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probably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world-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fr-FR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Solar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Telescope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wide-field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high multiplex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spectroscopic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facility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behind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8-10m class </a:t>
            </a:r>
            <a:r>
              <a:rPr kumimoji="0" lang="fr-F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telescope</a:t>
            </a:r>
            <a:r>
              <a:rPr kumimoji="0" lang="fr-F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654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01F11-C6F3-3E2D-EAF9-00EE78F1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b="1" dirty="0"/>
              <a:t>For </a:t>
            </a:r>
            <a:r>
              <a:rPr lang="fr-FR" sz="2400" b="1" dirty="0" err="1"/>
              <a:t>another</a:t>
            </a:r>
            <a:r>
              <a:rPr lang="fr-FR" sz="2400" b="1" dirty="0"/>
              <a:t> 60 </a:t>
            </a:r>
            <a:r>
              <a:rPr lang="fr-FR" sz="2400" b="1" dirty="0" err="1"/>
              <a:t>years</a:t>
            </a:r>
            <a:r>
              <a:rPr lang="fr-FR" sz="2400" b="1" dirty="0"/>
              <a:t> </a:t>
            </a:r>
            <a:br>
              <a:rPr lang="fr-FR" sz="2400" b="1" dirty="0"/>
            </a:br>
            <a:r>
              <a:rPr lang="fr-FR" sz="2400" b="1" dirty="0"/>
              <a:t>of </a:t>
            </a:r>
            <a:r>
              <a:rPr lang="fr-FR" sz="2400" b="1" dirty="0" err="1"/>
              <a:t>succesfull</a:t>
            </a:r>
            <a:r>
              <a:rPr lang="fr-FR" sz="2400" b="1" dirty="0"/>
              <a:t> </a:t>
            </a:r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astronomy</a:t>
            </a:r>
            <a:r>
              <a:rPr lang="fr-FR" sz="2400" b="1" dirty="0"/>
              <a:t> …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2317C-B728-2AD8-DFC6-393153CA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44824"/>
            <a:ext cx="10515600" cy="43513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Again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following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Astronet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roadmap 2022: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have to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part of the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ecology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transition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footprint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instruments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 in the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de-carbonation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observatories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footprint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itchFamily="2" charset="2"/>
              <a:buChar char="Þ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have to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and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people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Diversity and inclusion are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all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organisations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local populations for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their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 people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17996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F6377-8539-DCDB-02EC-434B44FAA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F21360-D0B1-11F9-AF43-CD37831B2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E7F123-5051-51C2-A61D-7793263D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CF4702-0590-6CFE-1322-BF82EF394B6F}"/>
              </a:ext>
            </a:extLst>
          </p:cNvPr>
          <p:cNvSpPr txBox="1"/>
          <p:nvPr/>
        </p:nvSpPr>
        <p:spPr>
          <a:xfrm>
            <a:off x="6888088" y="404664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ESO in french </a:t>
            </a:r>
            <a:r>
              <a:rPr lang="fr-FR" sz="2800" dirty="0" err="1">
                <a:solidFill>
                  <a:schemeClr val="bg1"/>
                </a:solidFill>
              </a:rPr>
              <a:t>astronomy</a:t>
            </a:r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Martin Giard, </a:t>
            </a:r>
          </a:p>
          <a:p>
            <a:r>
              <a:rPr lang="fr-FR" sz="2000" dirty="0" err="1">
                <a:solidFill>
                  <a:schemeClr val="bg1"/>
                </a:solidFill>
              </a:rPr>
              <a:t>Deputy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director</a:t>
            </a:r>
            <a:r>
              <a:rPr lang="fr-FR" sz="2000" dirty="0">
                <a:solidFill>
                  <a:schemeClr val="bg1"/>
                </a:solidFill>
              </a:rPr>
              <a:t> Head of </a:t>
            </a:r>
            <a:r>
              <a:rPr lang="fr-FR" sz="2000" dirty="0" err="1">
                <a:solidFill>
                  <a:schemeClr val="bg1"/>
                </a:solidFill>
              </a:rPr>
              <a:t>Astronomy</a:t>
            </a:r>
            <a:r>
              <a:rPr lang="fr-FR" sz="2000" dirty="0">
                <a:solidFill>
                  <a:schemeClr val="bg1"/>
                </a:solidFill>
              </a:rPr>
              <a:t> and </a:t>
            </a:r>
            <a:r>
              <a:rPr lang="fr-FR" sz="2000" dirty="0" err="1">
                <a:solidFill>
                  <a:schemeClr val="bg1"/>
                </a:solidFill>
              </a:rPr>
              <a:t>Astrophysics</a:t>
            </a:r>
            <a:r>
              <a:rPr lang="fr-FR" sz="2000" dirty="0">
                <a:solidFill>
                  <a:schemeClr val="bg1"/>
                </a:solidFill>
              </a:rPr>
              <a:t> Division at CNRS</a:t>
            </a:r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Karine </a:t>
            </a:r>
            <a:r>
              <a:rPr lang="fr-FR" sz="2800" dirty="0" err="1">
                <a:solidFill>
                  <a:schemeClr val="bg1"/>
                </a:solidFill>
              </a:rPr>
              <a:t>Perraut</a:t>
            </a:r>
            <a:r>
              <a:rPr lang="fr-FR" sz="2800" dirty="0">
                <a:solidFill>
                  <a:schemeClr val="bg1"/>
                </a:solidFill>
              </a:rPr>
              <a:t>,</a:t>
            </a:r>
          </a:p>
          <a:p>
            <a:r>
              <a:rPr lang="fr-FR" sz="2000" dirty="0">
                <a:solidFill>
                  <a:schemeClr val="bg1"/>
                </a:solidFill>
              </a:rPr>
              <a:t>CNRS Scientific </a:t>
            </a:r>
            <a:r>
              <a:rPr lang="fr-FR" sz="2000" dirty="0" err="1">
                <a:solidFill>
                  <a:schemeClr val="bg1"/>
                </a:solidFill>
              </a:rPr>
              <a:t>Delegate</a:t>
            </a:r>
            <a:r>
              <a:rPr lang="fr-FR" sz="2000" dirty="0">
                <a:solidFill>
                  <a:schemeClr val="bg1"/>
                </a:solidFill>
              </a:rPr>
              <a:t> for ESO </a:t>
            </a:r>
            <a:r>
              <a:rPr lang="fr-FR" sz="2000" dirty="0" err="1">
                <a:solidFill>
                  <a:schemeClr val="bg1"/>
                </a:solidFill>
              </a:rPr>
              <a:t>affairs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73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F9B21-B036-AE03-0426-5D79C320E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i="1" dirty="0">
                <a:solidFill>
                  <a:schemeClr val="tx1"/>
                </a:solidFill>
              </a:rPr>
              <a:t>HAPPY BIRTHDAY ESO !</a:t>
            </a:r>
          </a:p>
          <a:p>
            <a:pPr marL="0" indent="0" algn="ctr">
              <a:buNone/>
            </a:pPr>
            <a:endParaRPr lang="fr-FR" sz="4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4800" i="1" dirty="0">
                <a:solidFill>
                  <a:schemeClr val="tx1"/>
                </a:solidFill>
              </a:rPr>
              <a:t>MAKE EUROPEAN ASTRONOMY SHINE FOR 60 MORE YEARS</a:t>
            </a:r>
          </a:p>
        </p:txBody>
      </p:sp>
    </p:spTree>
    <p:extLst>
      <p:ext uri="{BB962C8B-B14F-4D97-AF65-F5344CB8AC3E}">
        <p14:creationId xmlns:p14="http://schemas.microsoft.com/office/powerpoint/2010/main" val="3179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google.fr/url?source=imglanding&amp;ct=img&amp;q=http://alkmo.a.l.pic.centerblog.net/298220e9.jpg&amp;sa=X&amp;ei=3fRxVbvtGsWyUcKFgJAB&amp;ved=0CAkQ8wc4Gw&amp;usg=AFQjCNFKMoHC1vmhcbACRliqSfn0K10vEQ">
            <a:extLst>
              <a:ext uri="{FF2B5EF4-FFF2-40B4-BE49-F238E27FC236}">
                <a16:creationId xmlns:a16="http://schemas.microsoft.com/office/drawing/2014/main" id="{B2E4641F-80BC-B107-277A-2B3DD80E3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4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8" descr="Résultat de recherche d'images pour &quot;hess namibia&quot;">
            <a:extLst>
              <a:ext uri="{FF2B5EF4-FFF2-40B4-BE49-F238E27FC236}">
                <a16:creationId xmlns:a16="http://schemas.microsoft.com/office/drawing/2014/main" id="{4F0C41F6-E8A2-4139-5DBA-F3047FD58F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3858" y="0"/>
            <a:ext cx="281039" cy="3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AutoShape 20" descr="Résultat de recherche d'images pour &quot;hess namibia&quot;">
            <a:extLst>
              <a:ext uri="{FF2B5EF4-FFF2-40B4-BE49-F238E27FC236}">
                <a16:creationId xmlns:a16="http://schemas.microsoft.com/office/drawing/2014/main" id="{A1C2FCB6-364F-FA7C-DB1F-3C6B0E01D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64378" y="153476"/>
            <a:ext cx="281039" cy="3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E025C5B-CD79-4A59-C7ED-731C94672F6E}"/>
              </a:ext>
            </a:extLst>
          </p:cNvPr>
          <p:cNvSpPr txBox="1"/>
          <p:nvPr/>
        </p:nvSpPr>
        <p:spPr>
          <a:xfrm>
            <a:off x="691634" y="302881"/>
            <a:ext cx="110209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Contribution to ESO </a:t>
            </a:r>
            <a:r>
              <a:rPr lang="fr-FR" sz="2400" dirty="0" err="1">
                <a:solidFill>
                  <a:schemeClr val="bg1"/>
                </a:solidFill>
              </a:rPr>
              <a:t>observatories</a:t>
            </a:r>
            <a:r>
              <a:rPr lang="fr-FR" sz="2400" dirty="0">
                <a:solidFill>
                  <a:schemeClr val="bg1"/>
                </a:solidFill>
              </a:rPr>
              <a:t> and </a:t>
            </a:r>
            <a:r>
              <a:rPr lang="fr-FR" sz="2400" dirty="0" err="1">
                <a:solidFill>
                  <a:schemeClr val="bg1"/>
                </a:solidFill>
              </a:rPr>
              <a:t>their</a:t>
            </a:r>
            <a:r>
              <a:rPr lang="fr-FR" sz="2400" dirty="0">
                <a:solidFill>
                  <a:schemeClr val="bg1"/>
                </a:solidFill>
              </a:rPr>
              <a:t> instruments:</a:t>
            </a:r>
          </a:p>
          <a:p>
            <a:r>
              <a:rPr lang="fr-FR" sz="2400" dirty="0">
                <a:solidFill>
                  <a:schemeClr val="bg1"/>
                </a:solidFill>
              </a:rPr>
              <a:t> 	=&gt; 2/3 rd of french </a:t>
            </a:r>
            <a:r>
              <a:rPr lang="fr-FR" sz="2400" dirty="0" err="1">
                <a:solidFill>
                  <a:schemeClr val="bg1"/>
                </a:solidFill>
              </a:rPr>
              <a:t>yearly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spendings</a:t>
            </a:r>
            <a:r>
              <a:rPr lang="fr-FR" sz="2400" dirty="0">
                <a:solidFill>
                  <a:schemeClr val="bg1"/>
                </a:solidFill>
              </a:rPr>
              <a:t> for </a:t>
            </a:r>
            <a:r>
              <a:rPr lang="fr-FR" sz="2400" dirty="0" err="1">
                <a:solidFill>
                  <a:schemeClr val="bg1"/>
                </a:solidFill>
              </a:rPr>
              <a:t>astronomical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tools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	about 35 M€/</a:t>
            </a:r>
            <a:r>
              <a:rPr lang="fr-FR" sz="2400" dirty="0" err="1">
                <a:solidFill>
                  <a:schemeClr val="bg1"/>
                </a:solidFill>
              </a:rPr>
              <a:t>year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consolidated</a:t>
            </a:r>
            <a:r>
              <a:rPr lang="fr-FR" sz="2400" dirty="0">
                <a:solidFill>
                  <a:schemeClr val="bg1"/>
                </a:solidFill>
              </a:rPr>
              <a:t> contribution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err="1">
                <a:solidFill>
                  <a:schemeClr val="bg1"/>
                </a:solidFill>
              </a:rPr>
              <a:t>Today</a:t>
            </a:r>
            <a:r>
              <a:rPr lang="fr-FR" sz="2400" dirty="0">
                <a:solidFill>
                  <a:schemeClr val="bg1"/>
                </a:solidFill>
              </a:rPr>
              <a:t>, </a:t>
            </a:r>
            <a:r>
              <a:rPr lang="fr-FR" sz="2400" dirty="0" err="1">
                <a:solidFill>
                  <a:schemeClr val="bg1"/>
                </a:solidFill>
              </a:rPr>
              <a:t>following</a:t>
            </a:r>
            <a:r>
              <a:rPr lang="fr-FR" sz="2400" dirty="0">
                <a:solidFill>
                  <a:schemeClr val="bg1"/>
                </a:solidFill>
              </a:rPr>
              <a:t> a long tradition of </a:t>
            </a:r>
            <a:r>
              <a:rPr lang="fr-FR" sz="2400" dirty="0" err="1">
                <a:solidFill>
                  <a:schemeClr val="bg1"/>
                </a:solidFill>
              </a:rPr>
              <a:t>developping</a:t>
            </a:r>
            <a:r>
              <a:rPr lang="fr-FR" sz="2400" dirty="0">
                <a:solidFill>
                  <a:schemeClr val="bg1"/>
                </a:solidFill>
              </a:rPr>
              <a:t> instruments for ESO </a:t>
            </a:r>
            <a:r>
              <a:rPr lang="fr-FR" sz="2400" dirty="0" err="1">
                <a:solidFill>
                  <a:schemeClr val="bg1"/>
                </a:solidFill>
              </a:rPr>
              <a:t>telescopes</a:t>
            </a:r>
            <a:r>
              <a:rPr lang="fr-FR" sz="2400" dirty="0">
                <a:solidFill>
                  <a:schemeClr val="bg1"/>
                </a:solidFill>
              </a:rPr>
              <a:t> (SPHERE &amp; MUSE for </a:t>
            </a:r>
            <a:r>
              <a:rPr lang="fr-FR" sz="2400" dirty="0" err="1">
                <a:solidFill>
                  <a:schemeClr val="bg1"/>
                </a:solidFill>
              </a:rPr>
              <a:t>VLTs</a:t>
            </a:r>
            <a:r>
              <a:rPr lang="fr-FR" sz="2400" dirty="0">
                <a:solidFill>
                  <a:schemeClr val="bg1"/>
                </a:solidFill>
              </a:rPr>
              <a:t>, MATISSE &amp; GRAVITY for VLTI), and ALMA (samplers and </a:t>
            </a:r>
            <a:r>
              <a:rPr lang="fr-FR" sz="2400" dirty="0" err="1">
                <a:solidFill>
                  <a:schemeClr val="bg1"/>
                </a:solidFill>
              </a:rPr>
              <a:t>ARCs</a:t>
            </a:r>
            <a:r>
              <a:rPr lang="fr-FR" sz="2400" dirty="0">
                <a:solidFill>
                  <a:schemeClr val="bg1"/>
                </a:solidFill>
              </a:rPr>
              <a:t>), France </a:t>
            </a:r>
            <a:r>
              <a:rPr lang="fr-FR" sz="2400" dirty="0" err="1">
                <a:solidFill>
                  <a:schemeClr val="bg1"/>
                </a:solidFill>
              </a:rPr>
              <a:t>is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again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heavily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committed</a:t>
            </a:r>
            <a:r>
              <a:rPr lang="fr-FR" sz="2400" dirty="0">
                <a:solidFill>
                  <a:schemeClr val="bg1"/>
                </a:solidFill>
              </a:rPr>
              <a:t> to </a:t>
            </a:r>
            <a:r>
              <a:rPr lang="fr-FR" sz="2400" dirty="0" err="1">
                <a:solidFill>
                  <a:schemeClr val="bg1"/>
                </a:solidFill>
              </a:rPr>
              <a:t>build</a:t>
            </a:r>
            <a:r>
              <a:rPr lang="fr-FR" sz="2400" dirty="0">
                <a:solidFill>
                  <a:schemeClr val="bg1"/>
                </a:solidFill>
              </a:rPr>
              <a:t> instruments for ESO </a:t>
            </a:r>
            <a:r>
              <a:rPr lang="fr-FR" sz="2400" dirty="0" err="1">
                <a:solidFill>
                  <a:schemeClr val="bg1"/>
                </a:solidFill>
              </a:rPr>
              <a:t>telescopes</a:t>
            </a:r>
            <a:r>
              <a:rPr lang="fr-FR" sz="2400" dirty="0">
                <a:solidFill>
                  <a:schemeClr val="bg1"/>
                </a:solidFill>
              </a:rPr>
              <a:t>: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914400" lvl="1" indent="-457200">
              <a:buFont typeface="Symbol" pitchFamily="2" charset="2"/>
              <a:buChar char="Þ"/>
            </a:pPr>
            <a:r>
              <a:rPr lang="fr-FR" sz="2400" dirty="0">
                <a:solidFill>
                  <a:schemeClr val="bg1"/>
                </a:solidFill>
              </a:rPr>
              <a:t>VISTA: 4MOST, APEX: CONCERTO</a:t>
            </a:r>
          </a:p>
          <a:p>
            <a:pPr marL="914400" lvl="1" indent="-457200">
              <a:buFont typeface="Symbol" pitchFamily="2" charset="2"/>
              <a:buChar char="Þ"/>
            </a:pPr>
            <a:endParaRPr lang="fr-FR" sz="2400" dirty="0">
              <a:solidFill>
                <a:schemeClr val="bg1"/>
              </a:solidFill>
            </a:endParaRPr>
          </a:p>
          <a:p>
            <a:pPr marL="914400" lvl="1" indent="-457200">
              <a:buFont typeface="Symbol" pitchFamily="2" charset="2"/>
              <a:buChar char="Þ"/>
            </a:pPr>
            <a:r>
              <a:rPr lang="fr-FR" sz="2400" dirty="0">
                <a:solidFill>
                  <a:schemeClr val="bg1"/>
                </a:solidFill>
              </a:rPr>
              <a:t>ELT 1st </a:t>
            </a:r>
            <a:r>
              <a:rPr lang="fr-FR" sz="2400" dirty="0" err="1">
                <a:solidFill>
                  <a:schemeClr val="bg1"/>
                </a:solidFill>
              </a:rPr>
              <a:t>generation</a:t>
            </a:r>
            <a:r>
              <a:rPr lang="fr-FR" sz="2400" dirty="0">
                <a:solidFill>
                  <a:schemeClr val="bg1"/>
                </a:solidFill>
              </a:rPr>
              <a:t>: HARMONI (</a:t>
            </a:r>
            <a:r>
              <a:rPr lang="fr-FR" sz="2400" dirty="0" err="1">
                <a:solidFill>
                  <a:schemeClr val="bg1"/>
                </a:solidFill>
              </a:rPr>
              <a:t>Deputy</a:t>
            </a:r>
            <a:r>
              <a:rPr lang="fr-FR" sz="2400" dirty="0">
                <a:solidFill>
                  <a:schemeClr val="bg1"/>
                </a:solidFill>
              </a:rPr>
              <a:t> PI), MICADO, MORFEO, METIS</a:t>
            </a:r>
          </a:p>
          <a:p>
            <a:pPr marL="914400" lvl="1" indent="-457200">
              <a:buFont typeface="Symbol" pitchFamily="2" charset="2"/>
              <a:buChar char="Þ"/>
            </a:pPr>
            <a:endParaRPr lang="fr-FR" sz="2400" dirty="0">
              <a:solidFill>
                <a:schemeClr val="bg1"/>
              </a:solidFill>
            </a:endParaRPr>
          </a:p>
          <a:p>
            <a:pPr marL="914400" lvl="1" indent="-457200">
              <a:buFont typeface="Symbol" pitchFamily="2" charset="2"/>
              <a:buChar char="Þ"/>
            </a:pPr>
            <a:r>
              <a:rPr lang="fr-FR" sz="2400" dirty="0">
                <a:solidFill>
                  <a:schemeClr val="bg1"/>
                </a:solidFill>
              </a:rPr>
              <a:t>VLT &amp; VLTI: MOONS, BLUEMUSE, GRAVITY+, SPHERE+</a:t>
            </a:r>
          </a:p>
          <a:p>
            <a:pPr marL="457200" indent="-457200">
              <a:buFont typeface="Symbol" pitchFamily="2" charset="2"/>
              <a:buChar char="Þ"/>
            </a:pPr>
            <a:endParaRPr lang="fr-FR" sz="2400" dirty="0">
              <a:solidFill>
                <a:schemeClr val="bg1"/>
              </a:solidFill>
            </a:endParaRPr>
          </a:p>
          <a:p>
            <a:pPr marL="914400" lvl="1" indent="-457200">
              <a:buFont typeface="Symbol" pitchFamily="2" charset="2"/>
              <a:buChar char="Þ"/>
            </a:pPr>
            <a:r>
              <a:rPr lang="fr-FR" sz="2400" dirty="0">
                <a:solidFill>
                  <a:schemeClr val="bg1"/>
                </a:solidFill>
              </a:rPr>
              <a:t>ELT 2</a:t>
            </a:r>
            <a:r>
              <a:rPr lang="fr-FR" sz="2400" baseline="30000" dirty="0">
                <a:solidFill>
                  <a:schemeClr val="bg1"/>
                </a:solidFill>
              </a:rPr>
              <a:t>nd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generation</a:t>
            </a:r>
            <a:r>
              <a:rPr lang="fr-FR" sz="2400" dirty="0">
                <a:solidFill>
                  <a:schemeClr val="bg1"/>
                </a:solidFill>
              </a:rPr>
              <a:t>: MOSAIC (PI), ANDES</a:t>
            </a:r>
          </a:p>
        </p:txBody>
      </p:sp>
    </p:spTree>
    <p:extLst>
      <p:ext uri="{BB962C8B-B14F-4D97-AF65-F5344CB8AC3E}">
        <p14:creationId xmlns:p14="http://schemas.microsoft.com/office/powerpoint/2010/main" val="290312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google.fr/url?source=imglanding&amp;ct=img&amp;q=http://alkmo.a.l.pic.centerblog.net/298220e9.jpg&amp;sa=X&amp;ei=3fRxVbvtGsWyUcKFgJAB&amp;ved=0CAkQ8wc4Gw&amp;usg=AFQjCNFKMoHC1vmhcbACRliqSfn0K10vEQ">
            <a:extLst>
              <a:ext uri="{FF2B5EF4-FFF2-40B4-BE49-F238E27FC236}">
                <a16:creationId xmlns:a16="http://schemas.microsoft.com/office/drawing/2014/main" id="{B2E4641F-80BC-B107-277A-2B3DD80E3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4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8" descr="Résultat de recherche d'images pour &quot;hess namibia&quot;">
            <a:extLst>
              <a:ext uri="{FF2B5EF4-FFF2-40B4-BE49-F238E27FC236}">
                <a16:creationId xmlns:a16="http://schemas.microsoft.com/office/drawing/2014/main" id="{4F0C41F6-E8A2-4139-5DBA-F3047FD58F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3858" y="0"/>
            <a:ext cx="281039" cy="3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3" name="AutoShape 20" descr="Résultat de recherche d'images pour &quot;hess namibia&quot;">
            <a:extLst>
              <a:ext uri="{FF2B5EF4-FFF2-40B4-BE49-F238E27FC236}">
                <a16:creationId xmlns:a16="http://schemas.microsoft.com/office/drawing/2014/main" id="{A1C2FCB6-364F-FA7C-DB1F-3C6B0E01D4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64378" y="153476"/>
            <a:ext cx="281039" cy="3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E025C5B-CD79-4A59-C7ED-731C94672F6E}"/>
              </a:ext>
            </a:extLst>
          </p:cNvPr>
          <p:cNvSpPr txBox="1"/>
          <p:nvPr/>
        </p:nvSpPr>
        <p:spPr>
          <a:xfrm>
            <a:off x="707132" y="401577"/>
            <a:ext cx="107771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Our contributions to ESO instruments </a:t>
            </a:r>
            <a:r>
              <a:rPr lang="fr-FR" sz="2400" dirty="0" err="1">
                <a:solidFill>
                  <a:schemeClr val="bg1"/>
                </a:solidFill>
              </a:rPr>
              <a:t>rely</a:t>
            </a:r>
            <a:r>
              <a:rPr lang="fr-FR" sz="2400" dirty="0">
                <a:solidFill>
                  <a:schemeClr val="bg1"/>
                </a:solidFill>
              </a:rPr>
              <a:t> on </a:t>
            </a:r>
            <a:r>
              <a:rPr lang="fr-FR" sz="2400" dirty="0" err="1">
                <a:solidFill>
                  <a:schemeClr val="bg1"/>
                </a:solidFill>
              </a:rPr>
              <a:t>cutting-edge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astronomical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systems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developped</a:t>
            </a:r>
            <a:r>
              <a:rPr lang="fr-FR" sz="2400" dirty="0">
                <a:solidFill>
                  <a:schemeClr val="bg1"/>
                </a:solidFill>
              </a:rPr>
              <a:t> in </a:t>
            </a:r>
            <a:r>
              <a:rPr lang="fr-FR" sz="2400" dirty="0" err="1">
                <a:solidFill>
                  <a:schemeClr val="bg1"/>
                </a:solidFill>
              </a:rPr>
              <a:t>our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laboratories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with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industrial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partners</a:t>
            </a:r>
            <a:r>
              <a:rPr lang="fr-FR" sz="2400" dirty="0">
                <a:solidFill>
                  <a:schemeClr val="bg1"/>
                </a:solidFill>
              </a:rPr>
              <a:t>: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914400" lvl="1" indent="-457200">
              <a:buFont typeface="Symbol" pitchFamily="2" charset="2"/>
              <a:buChar char="Þ"/>
            </a:pPr>
            <a:r>
              <a:rPr lang="fr-FR" sz="2400" dirty="0">
                <a:solidFill>
                  <a:schemeClr val="bg1"/>
                </a:solidFill>
              </a:rPr>
              <a:t>Instrumentation for </a:t>
            </a:r>
            <a:r>
              <a:rPr lang="fr-FR" sz="2400" dirty="0" err="1">
                <a:solidFill>
                  <a:schemeClr val="bg1"/>
                </a:solidFill>
              </a:rPr>
              <a:t>millimeter</a:t>
            </a:r>
            <a:r>
              <a:rPr lang="fr-FR" sz="2400" dirty="0">
                <a:solidFill>
                  <a:schemeClr val="bg1"/>
                </a:solidFill>
              </a:rPr>
              <a:t> radio-</a:t>
            </a:r>
            <a:r>
              <a:rPr lang="fr-FR" sz="2400" dirty="0" err="1">
                <a:solidFill>
                  <a:schemeClr val="bg1"/>
                </a:solidFill>
              </a:rPr>
              <a:t>astronomy</a:t>
            </a:r>
            <a:endParaRPr lang="fr-FR" sz="2400" dirty="0">
              <a:solidFill>
                <a:schemeClr val="bg1"/>
              </a:solidFill>
            </a:endParaRP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Bordeaux-Paris-Grenoble</a:t>
            </a:r>
          </a:p>
          <a:p>
            <a:pPr marL="914400" lvl="1" indent="-457200">
              <a:buFont typeface="Symbol" pitchFamily="2" charset="2"/>
              <a:buChar char="Þ"/>
            </a:pPr>
            <a:endParaRPr lang="fr-FR" sz="2400" dirty="0">
              <a:solidFill>
                <a:schemeClr val="bg1"/>
              </a:solidFill>
            </a:endParaRPr>
          </a:p>
          <a:p>
            <a:pPr marL="914400" lvl="1" indent="-457200">
              <a:buFont typeface="Symbol" pitchFamily="2" charset="2"/>
              <a:buChar char="Þ"/>
            </a:pPr>
            <a:r>
              <a:rPr lang="fr-FR" sz="2400" dirty="0">
                <a:solidFill>
                  <a:schemeClr val="bg1"/>
                </a:solidFill>
              </a:rPr>
              <a:t>Adaptive </a:t>
            </a:r>
            <a:r>
              <a:rPr lang="fr-FR" sz="2400" dirty="0" err="1">
                <a:solidFill>
                  <a:schemeClr val="bg1"/>
                </a:solidFill>
              </a:rPr>
              <a:t>Optics</a:t>
            </a:r>
            <a:r>
              <a:rPr lang="fr-FR" sz="2400" dirty="0">
                <a:solidFill>
                  <a:schemeClr val="bg1"/>
                </a:solidFill>
              </a:rPr>
              <a:t> and High-</a:t>
            </a:r>
            <a:r>
              <a:rPr lang="fr-FR" sz="2400" dirty="0" err="1">
                <a:solidFill>
                  <a:schemeClr val="bg1"/>
                </a:solidFill>
              </a:rPr>
              <a:t>Contrast</a:t>
            </a:r>
            <a:r>
              <a:rPr lang="fr-FR" sz="2400" dirty="0">
                <a:solidFill>
                  <a:schemeClr val="bg1"/>
                </a:solidFill>
              </a:rPr>
              <a:t> Imaging </a:t>
            </a: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Paris-Grenoble-Marseille-Lyon</a:t>
            </a:r>
          </a:p>
          <a:p>
            <a:pPr lvl="1"/>
            <a:endParaRPr lang="fr-FR" sz="2400" dirty="0">
              <a:solidFill>
                <a:schemeClr val="bg1"/>
              </a:solidFill>
            </a:endParaRPr>
          </a:p>
          <a:p>
            <a:pPr marL="914400" lvl="1" indent="-457200">
              <a:buFont typeface="Symbol" pitchFamily="2" charset="2"/>
              <a:buChar char="Þ"/>
            </a:pPr>
            <a:r>
              <a:rPr lang="fr-FR" sz="2400" dirty="0">
                <a:solidFill>
                  <a:schemeClr val="bg1"/>
                </a:solidFill>
              </a:rPr>
              <a:t>Optical long </a:t>
            </a:r>
            <a:r>
              <a:rPr lang="fr-FR" sz="2400" dirty="0" err="1">
                <a:solidFill>
                  <a:schemeClr val="bg1"/>
                </a:solidFill>
              </a:rPr>
              <a:t>baseline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interferometry</a:t>
            </a:r>
            <a:endParaRPr lang="fr-FR" sz="2400" dirty="0">
              <a:solidFill>
                <a:schemeClr val="bg1"/>
              </a:solidFill>
            </a:endParaRP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Paris-Nice-Grenoble-Lyon</a:t>
            </a:r>
          </a:p>
          <a:p>
            <a:pPr lvl="1"/>
            <a:endParaRPr lang="fr-FR" sz="2400" dirty="0">
              <a:solidFill>
                <a:schemeClr val="bg1"/>
              </a:solidFill>
            </a:endParaRPr>
          </a:p>
          <a:p>
            <a:pPr marL="914400" lvl="1" indent="-457200">
              <a:buFont typeface="Symbol" pitchFamily="2" charset="2"/>
              <a:buChar char="Þ"/>
            </a:pPr>
            <a:r>
              <a:rPr lang="fr-FR" sz="2400" dirty="0">
                <a:solidFill>
                  <a:schemeClr val="bg1"/>
                </a:solidFill>
              </a:rPr>
              <a:t>Optical &amp; NIR </a:t>
            </a:r>
            <a:r>
              <a:rPr lang="fr-FR" sz="2400" dirty="0" err="1">
                <a:solidFill>
                  <a:schemeClr val="bg1"/>
                </a:solidFill>
              </a:rPr>
              <a:t>spectroscopy</a:t>
            </a:r>
            <a:endParaRPr lang="fr-FR" sz="2400" dirty="0">
              <a:solidFill>
                <a:schemeClr val="bg1"/>
              </a:solidFill>
            </a:endParaRP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Lyon-Paris-Marseille-Toulouse</a:t>
            </a:r>
          </a:p>
          <a:p>
            <a:pPr marL="914400" lvl="1" indent="-457200">
              <a:buFont typeface="Symbol" pitchFamily="2" charset="2"/>
              <a:buChar char="Þ"/>
            </a:pP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183D743-AA4C-22C3-F7F6-4AD1E5E252BE}"/>
              </a:ext>
            </a:extLst>
          </p:cNvPr>
          <p:cNvSpPr txBox="1"/>
          <p:nvPr/>
        </p:nvSpPr>
        <p:spPr>
          <a:xfrm>
            <a:off x="3425542" y="5973800"/>
            <a:ext cx="841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FF00"/>
                </a:solidFill>
              </a:rPr>
              <a:t>=&gt; </a:t>
            </a:r>
            <a:r>
              <a:rPr lang="fr-FR" sz="2400" dirty="0" err="1">
                <a:solidFill>
                  <a:srgbClr val="FFFF00"/>
                </a:solidFill>
              </a:rPr>
              <a:t>See</a:t>
            </a:r>
            <a:r>
              <a:rPr lang="fr-FR" sz="2400" dirty="0">
                <a:solidFill>
                  <a:srgbClr val="FFFF00"/>
                </a:solidFill>
              </a:rPr>
              <a:t> the </a:t>
            </a:r>
            <a:r>
              <a:rPr lang="fr-FR" sz="2400" dirty="0" err="1">
                <a:solidFill>
                  <a:srgbClr val="FFFF00"/>
                </a:solidFill>
              </a:rPr>
              <a:t>presentation</a:t>
            </a:r>
            <a:r>
              <a:rPr lang="fr-FR" sz="2400" dirty="0">
                <a:solidFill>
                  <a:srgbClr val="FFFF00"/>
                </a:solidFill>
              </a:rPr>
              <a:t> by Karine </a:t>
            </a:r>
            <a:r>
              <a:rPr lang="fr-FR" sz="2400" dirty="0" err="1">
                <a:solidFill>
                  <a:srgbClr val="FFFF00"/>
                </a:solidFill>
              </a:rPr>
              <a:t>Perraut</a:t>
            </a:r>
            <a:r>
              <a:rPr lang="fr-FR" sz="2400" dirty="0">
                <a:solidFill>
                  <a:srgbClr val="FFFF00"/>
                </a:solidFill>
              </a:rPr>
              <a:t> and </a:t>
            </a:r>
            <a:r>
              <a:rPr lang="fr-FR" sz="2400" dirty="0" err="1">
                <a:solidFill>
                  <a:srgbClr val="FFFF00"/>
                </a:solidFill>
              </a:rPr>
              <a:t>colleagues</a:t>
            </a:r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3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3E6A1-6396-D435-BAE7-0F007C7E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10" y="653302"/>
            <a:ext cx="5043026" cy="555139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AD0D871-DBFE-764B-BD2A-6FC75559D3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2417" y="1496882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3E50F8-DA0A-E9EB-8B1C-1860EED9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082" y="3372707"/>
            <a:ext cx="335058" cy="3344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49F83B-5731-896F-34D8-82ED5958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3793712"/>
            <a:ext cx="335058" cy="3344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0E7EAE-676E-34E0-E227-EF7B468E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4911947"/>
            <a:ext cx="335058" cy="3344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F47825-3674-95BF-16DF-B9BC39FDE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705" y="4600384"/>
            <a:ext cx="335058" cy="3344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3B1DA5-D6E7-E845-2CDD-79CB6BBD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53" y="4661344"/>
            <a:ext cx="335058" cy="3344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CC6257-6076-CD36-6F48-29F658944A3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08782" y="1232994"/>
            <a:ext cx="335058" cy="33442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0946B1A-41C7-6533-ECB1-C898BE59BB3F}"/>
              </a:ext>
            </a:extLst>
          </p:cNvPr>
          <p:cNvSpPr txBox="1"/>
          <p:nvPr/>
        </p:nvSpPr>
        <p:spPr>
          <a:xfrm>
            <a:off x="5646175" y="1363810"/>
            <a:ext cx="1219650" cy="461665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Obs. de Paris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</a:rPr>
              <a:t>GEPI, LESIA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3FE3321-A789-9EA2-9BCF-0C97B6B366FB}"/>
              </a:ext>
            </a:extLst>
          </p:cNvPr>
          <p:cNvSpPr txBox="1"/>
          <p:nvPr/>
        </p:nvSpPr>
        <p:spPr>
          <a:xfrm>
            <a:off x="8594641" y="3656057"/>
            <a:ext cx="62721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IPAG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63E142-27D8-4FAD-9FC4-F4B67D2DB866}"/>
              </a:ext>
            </a:extLst>
          </p:cNvPr>
          <p:cNvSpPr txBox="1"/>
          <p:nvPr/>
        </p:nvSpPr>
        <p:spPr>
          <a:xfrm>
            <a:off x="7396865" y="3382090"/>
            <a:ext cx="62721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CRAL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A609A0-E947-8E50-409E-5F9E6D2D05E4}"/>
              </a:ext>
            </a:extLst>
          </p:cNvPr>
          <p:cNvSpPr txBox="1"/>
          <p:nvPr/>
        </p:nvSpPr>
        <p:spPr>
          <a:xfrm>
            <a:off x="8885497" y="5034800"/>
            <a:ext cx="1080572" cy="461665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O.C.A.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</a:rPr>
              <a:t>LAGRANGE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696D16E-60EF-2BBB-9F06-41D9569AC71C}"/>
              </a:ext>
            </a:extLst>
          </p:cNvPr>
          <p:cNvSpPr txBox="1"/>
          <p:nvPr/>
        </p:nvSpPr>
        <p:spPr>
          <a:xfrm>
            <a:off x="7753058" y="5246371"/>
            <a:ext cx="748151" cy="461665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LAM,</a:t>
            </a:r>
          </a:p>
          <a:p>
            <a:pPr algn="ctr"/>
            <a:r>
              <a:rPr lang="fr-FR" sz="1200" dirty="0">
                <a:solidFill>
                  <a:srgbClr val="0070C0"/>
                </a:solidFill>
              </a:rPr>
              <a:t>ONERA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28B192D-3DEB-EE82-6357-2BBC9B4AD816}"/>
              </a:ext>
            </a:extLst>
          </p:cNvPr>
          <p:cNvSpPr txBox="1"/>
          <p:nvPr/>
        </p:nvSpPr>
        <p:spPr>
          <a:xfrm>
            <a:off x="5267898" y="3974247"/>
            <a:ext cx="51779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LAB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075BAE3-0869-92F3-0608-208238F607B7}"/>
              </a:ext>
            </a:extLst>
          </p:cNvPr>
          <p:cNvSpPr txBox="1"/>
          <p:nvPr/>
        </p:nvSpPr>
        <p:spPr>
          <a:xfrm>
            <a:off x="5940715" y="4665823"/>
            <a:ext cx="612794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IRAP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3573024-D46D-43FF-B0CB-16F06711FBB4}"/>
              </a:ext>
            </a:extLst>
          </p:cNvPr>
          <p:cNvSpPr txBox="1"/>
          <p:nvPr/>
        </p:nvSpPr>
        <p:spPr>
          <a:xfrm>
            <a:off x="750107" y="433580"/>
            <a:ext cx="3674374" cy="50167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French Institutes </a:t>
            </a:r>
            <a:r>
              <a:rPr lang="fr-FR" sz="1600" b="1" dirty="0" err="1"/>
              <a:t>involved</a:t>
            </a:r>
            <a:r>
              <a:rPr lang="fr-FR" sz="1600" b="1" dirty="0"/>
              <a:t> in </a:t>
            </a:r>
            <a:r>
              <a:rPr lang="fr-FR" sz="1600" b="1" dirty="0" err="1"/>
              <a:t>developments</a:t>
            </a:r>
            <a:r>
              <a:rPr lang="fr-FR" sz="1600" b="1" dirty="0"/>
              <a:t> for ESO</a:t>
            </a:r>
          </a:p>
          <a:p>
            <a:endParaRPr lang="fr-FR" sz="1600" u="sng" dirty="0"/>
          </a:p>
          <a:p>
            <a:r>
              <a:rPr lang="fr-FR" sz="1600" u="sng" dirty="0"/>
              <a:t>ALMA instrumentation and </a:t>
            </a:r>
            <a:r>
              <a:rPr lang="fr-FR" sz="1600" u="sng" dirty="0" err="1"/>
              <a:t>ARCs</a:t>
            </a:r>
            <a:r>
              <a:rPr lang="fr-FR" sz="1600" u="sng" dirty="0"/>
              <a:t>:</a:t>
            </a:r>
          </a:p>
          <a:p>
            <a:r>
              <a:rPr lang="fr-FR" sz="1600" dirty="0"/>
              <a:t>LAB, Obs. de Paris, IPAG-IRAM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u="sng" dirty="0">
                <a:solidFill>
                  <a:srgbClr val="0070C0"/>
                </a:solidFill>
              </a:rPr>
              <a:t>APEX, VISTA, VLT, VLTI, ELT:</a:t>
            </a:r>
          </a:p>
          <a:p>
            <a:r>
              <a:rPr lang="fr-FR" sz="1600" dirty="0">
                <a:solidFill>
                  <a:srgbClr val="0070C0"/>
                </a:solidFill>
              </a:rPr>
              <a:t>CEA-AIM, CRAL, GEPI, IPAG, IRAP, LAGRANGE, LAM, LESIA, LUPM, ONERA, UTINAM</a:t>
            </a:r>
          </a:p>
          <a:p>
            <a:endParaRPr lang="fr-FR" sz="1600" dirty="0"/>
          </a:p>
          <a:p>
            <a:r>
              <a:rPr lang="fr-FR" sz="1600" u="sng" dirty="0">
                <a:solidFill>
                  <a:srgbClr val="00B050"/>
                </a:solidFill>
              </a:rPr>
              <a:t>Tools for data portal (Aladin):</a:t>
            </a:r>
          </a:p>
          <a:p>
            <a:r>
              <a:rPr lang="fr-FR" sz="1600" dirty="0">
                <a:solidFill>
                  <a:srgbClr val="00B050"/>
                </a:solidFill>
              </a:rPr>
              <a:t>CDS Obs. de Strasbourg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u="sng" dirty="0" err="1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fr-FR" sz="1600" u="sng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600" u="sng" dirty="0" err="1">
                <a:solidFill>
                  <a:schemeClr val="bg1">
                    <a:lumMod val="50000"/>
                  </a:schemeClr>
                </a:solidFill>
              </a:rPr>
              <a:t>archiving</a:t>
            </a:r>
            <a:r>
              <a:rPr lang="fr-FR" sz="1600" u="sng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1600" u="sng" dirty="0" err="1">
                <a:solidFill>
                  <a:schemeClr val="bg1">
                    <a:lumMod val="50000"/>
                  </a:schemeClr>
                </a:solidFill>
              </a:rPr>
              <a:t>publishing</a:t>
            </a:r>
            <a:r>
              <a:rPr lang="fr-FR" sz="1600" u="sng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ALL INSTITUTES</a:t>
            </a:r>
          </a:p>
          <a:p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D39FE61-24AB-C97F-194C-21938D2524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1055" y="2367644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9AFCD23-1D9E-3496-D1FC-BF5F7DBF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2894" y="1960125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476985F-67C6-F253-4BEB-941DA8742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34" y="2612808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BF2939-A0D6-C4CF-B0A0-1A89A25A1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05" y="4711722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CCA598A-81E6-6BE0-8FAA-A2D3F647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8629849" y="3953805"/>
            <a:ext cx="335058" cy="33442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DF1BF0D-A986-CFDD-DCB1-84340606168E}"/>
              </a:ext>
            </a:extLst>
          </p:cNvPr>
          <p:cNvSpPr txBox="1"/>
          <p:nvPr/>
        </p:nvSpPr>
        <p:spPr>
          <a:xfrm>
            <a:off x="8976320" y="4016097"/>
            <a:ext cx="62721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IRAM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7860ACF1-A2D8-476C-81C4-80A5487B24D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110602" y="1719818"/>
            <a:ext cx="335058" cy="334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3FD07C-0733-57CF-C955-B81B3FBD7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07" y="1604117"/>
            <a:ext cx="335058" cy="334424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CDD2DA8-6FC5-A0BB-8027-33990BA266EE}"/>
              </a:ext>
            </a:extLst>
          </p:cNvPr>
          <p:cNvSpPr txBox="1"/>
          <p:nvPr/>
        </p:nvSpPr>
        <p:spPr>
          <a:xfrm>
            <a:off x="7464152" y="1870518"/>
            <a:ext cx="723527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LERMA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8D530B06-6F98-2727-0688-5D38BD9FB2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5879430" y="3960923"/>
            <a:ext cx="335058" cy="33442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4DB1820-B4D0-75E4-22B6-3B3D4C2F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6" y="2367644"/>
            <a:ext cx="335058" cy="33442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36C29F2-A031-1E8D-061A-0C5BF5AAC9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454" y="5191138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C0435BF6-5C1A-B00E-B6DC-581E00F9BFD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12461" y="4114812"/>
            <a:ext cx="335058" cy="33442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CE53925-BEBC-4D73-DA6E-C94D2E02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9" y="4472440"/>
            <a:ext cx="335058" cy="33442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B1C53030-93D4-6FF2-7E64-37AFA8A6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36" y="1916764"/>
            <a:ext cx="335058" cy="334424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864DA632-78A3-89C9-7B10-EFFC6C115AC5}"/>
              </a:ext>
            </a:extLst>
          </p:cNvPr>
          <p:cNvSpPr txBox="1"/>
          <p:nvPr/>
        </p:nvSpPr>
        <p:spPr>
          <a:xfrm>
            <a:off x="8860219" y="2667377"/>
            <a:ext cx="989283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UTINAM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A607352-D7DE-E5B8-13E0-395E3D54BE55}"/>
              </a:ext>
            </a:extLst>
          </p:cNvPr>
          <p:cNvSpPr txBox="1"/>
          <p:nvPr/>
        </p:nvSpPr>
        <p:spPr>
          <a:xfrm>
            <a:off x="6952450" y="4938594"/>
            <a:ext cx="690762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LUPM</a:t>
            </a:r>
          </a:p>
        </p:txBody>
      </p:sp>
      <p:sp>
        <p:nvSpPr>
          <p:cNvPr id="55" name="Forme libre 54">
            <a:extLst>
              <a:ext uri="{FF2B5EF4-FFF2-40B4-BE49-F238E27FC236}">
                <a16:creationId xmlns:a16="http://schemas.microsoft.com/office/drawing/2014/main" id="{73441B57-1520-B9A5-DFF4-77A240C1B6D9}"/>
              </a:ext>
            </a:extLst>
          </p:cNvPr>
          <p:cNvSpPr/>
          <p:nvPr/>
        </p:nvSpPr>
        <p:spPr>
          <a:xfrm>
            <a:off x="6088566" y="1895707"/>
            <a:ext cx="2709746" cy="2241395"/>
          </a:xfrm>
          <a:custGeom>
            <a:avLst/>
            <a:gdLst>
              <a:gd name="connsiteX0" fmla="*/ 0 w 2709746"/>
              <a:gd name="connsiteY0" fmla="*/ 2163337 h 2241395"/>
              <a:gd name="connsiteX1" fmla="*/ 1182029 w 2709746"/>
              <a:gd name="connsiteY1" fmla="*/ 0 h 2241395"/>
              <a:gd name="connsiteX2" fmla="*/ 2709746 w 2709746"/>
              <a:gd name="connsiteY2" fmla="*/ 2241395 h 2241395"/>
              <a:gd name="connsiteX3" fmla="*/ 0 w 2709746"/>
              <a:gd name="connsiteY3" fmla="*/ 2163337 h 224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9746" h="2241395">
                <a:moveTo>
                  <a:pt x="0" y="2163337"/>
                </a:moveTo>
                <a:lnTo>
                  <a:pt x="1182029" y="0"/>
                </a:lnTo>
                <a:lnTo>
                  <a:pt x="2709746" y="2241395"/>
                </a:lnTo>
                <a:lnTo>
                  <a:pt x="0" y="216333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DC9525-DD46-26BC-F134-BC5D2464D2C8}"/>
              </a:ext>
            </a:extLst>
          </p:cNvPr>
          <p:cNvSpPr txBox="1"/>
          <p:nvPr/>
        </p:nvSpPr>
        <p:spPr>
          <a:xfrm>
            <a:off x="9899327" y="2585264"/>
            <a:ext cx="21553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/>
              <a:t>French </a:t>
            </a:r>
            <a:r>
              <a:rPr lang="fr-FR" sz="1400" b="1" u="sng" dirty="0" err="1"/>
              <a:t>academic</a:t>
            </a:r>
            <a:r>
              <a:rPr lang="fr-FR" sz="1400" b="1" u="sng" dirty="0"/>
              <a:t> </a:t>
            </a:r>
            <a:r>
              <a:rPr lang="fr-FR" sz="1400" b="1" u="sng" dirty="0" err="1"/>
              <a:t>partners</a:t>
            </a:r>
            <a:r>
              <a:rPr lang="fr-FR" sz="1400" b="1" u="sng" dirty="0"/>
              <a:t>:</a:t>
            </a:r>
          </a:p>
          <a:p>
            <a:endParaRPr lang="fr-FR" sz="1400" dirty="0"/>
          </a:p>
          <a:p>
            <a:r>
              <a:rPr lang="fr-FR" sz="1400" dirty="0"/>
              <a:t>CNRS, CEA, ONERA,</a:t>
            </a:r>
          </a:p>
          <a:p>
            <a:r>
              <a:rPr lang="fr-FR" sz="1400" dirty="0"/>
              <a:t>Obs. de Paris – PSL,</a:t>
            </a:r>
          </a:p>
          <a:p>
            <a:r>
              <a:rPr lang="fr-FR" sz="1400" dirty="0"/>
              <a:t>Sorbonne Univ.,</a:t>
            </a:r>
          </a:p>
          <a:p>
            <a:r>
              <a:rPr lang="fr-FR" sz="1400" dirty="0"/>
              <a:t>Univ. Paris Cité,</a:t>
            </a:r>
          </a:p>
          <a:p>
            <a:r>
              <a:rPr lang="fr-FR" sz="1400" dirty="0"/>
              <a:t>Obs. de la Cote d’Azur,</a:t>
            </a:r>
          </a:p>
          <a:p>
            <a:r>
              <a:rPr lang="fr-FR" sz="1400" dirty="0"/>
              <a:t>Univ. de la Cote d’Azur,</a:t>
            </a:r>
          </a:p>
          <a:p>
            <a:r>
              <a:rPr lang="fr-FR" sz="1400" dirty="0"/>
              <a:t>Univ. Grenoble Alpes,</a:t>
            </a:r>
          </a:p>
          <a:p>
            <a:r>
              <a:rPr lang="fr-FR" sz="1400" dirty="0"/>
              <a:t>Aix Marseille Univ.,</a:t>
            </a:r>
          </a:p>
          <a:p>
            <a:r>
              <a:rPr lang="fr-FR" sz="1400" dirty="0"/>
              <a:t>Univ. de Lyon, </a:t>
            </a:r>
          </a:p>
          <a:p>
            <a:r>
              <a:rPr lang="fr-FR" sz="1400" dirty="0"/>
              <a:t>Univ. De Strasbourg,</a:t>
            </a:r>
          </a:p>
          <a:p>
            <a:r>
              <a:rPr lang="fr-FR" sz="1400" dirty="0"/>
              <a:t>Univ. de Bordeaux, Univ. de Montpellier, </a:t>
            </a:r>
          </a:p>
          <a:p>
            <a:r>
              <a:rPr lang="fr-FR" sz="1400" dirty="0"/>
              <a:t>Univ. Fed. de Toulouse,</a:t>
            </a:r>
          </a:p>
          <a:p>
            <a:r>
              <a:rPr lang="fr-FR" sz="1400" dirty="0"/>
              <a:t>Univ. de Besançon </a:t>
            </a:r>
          </a:p>
          <a:p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3E2339-2F33-8F46-F6E6-4155493FA9A1}"/>
              </a:ext>
            </a:extLst>
          </p:cNvPr>
          <p:cNvSpPr txBox="1"/>
          <p:nvPr/>
        </p:nvSpPr>
        <p:spPr>
          <a:xfrm>
            <a:off x="8340282" y="1398926"/>
            <a:ext cx="1654575" cy="461665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29A46"/>
                </a:solidFill>
              </a:rPr>
              <a:t>Obs. de Strasbourg</a:t>
            </a:r>
          </a:p>
          <a:p>
            <a:pPr algn="ctr"/>
            <a:r>
              <a:rPr lang="fr-FR" sz="1200" dirty="0">
                <a:solidFill>
                  <a:srgbClr val="029A46"/>
                </a:solidFill>
              </a:rPr>
              <a:t>CDS</a:t>
            </a:r>
          </a:p>
        </p:txBody>
      </p:sp>
      <p:sp>
        <p:nvSpPr>
          <p:cNvPr id="57" name="Hexagone 56">
            <a:extLst>
              <a:ext uri="{FF2B5EF4-FFF2-40B4-BE49-F238E27FC236}">
                <a16:creationId xmlns:a16="http://schemas.microsoft.com/office/drawing/2014/main" id="{2D2D4B01-1A73-68D4-5086-C9B0DDDDA9F6}"/>
              </a:ext>
            </a:extLst>
          </p:cNvPr>
          <p:cNvSpPr/>
          <p:nvPr/>
        </p:nvSpPr>
        <p:spPr>
          <a:xfrm rot="1600001">
            <a:off x="5480938" y="1514947"/>
            <a:ext cx="4373066" cy="4042061"/>
          </a:xfrm>
          <a:prstGeom prst="hexag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EC98DF-2D0B-1F6C-C95F-4EA9A69D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19" y="3450812"/>
            <a:ext cx="342900" cy="342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5CD2B89-7DDF-11F4-4E50-71D03D36F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30" y="4819711"/>
            <a:ext cx="342900" cy="34290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6A02EAE0-11C0-DB45-E04E-4D7DE1726E63}"/>
              </a:ext>
            </a:extLst>
          </p:cNvPr>
          <p:cNvSpPr txBox="1"/>
          <p:nvPr/>
        </p:nvSpPr>
        <p:spPr>
          <a:xfrm>
            <a:off x="6577555" y="1081649"/>
            <a:ext cx="1303562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CNRS-INSU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CBFABBF-3A1E-5682-17A4-FB8FF635CCF4}"/>
              </a:ext>
            </a:extLst>
          </p:cNvPr>
          <p:cNvSpPr txBox="1"/>
          <p:nvPr/>
        </p:nvSpPr>
        <p:spPr>
          <a:xfrm>
            <a:off x="5715676" y="1949096"/>
            <a:ext cx="967214" cy="276999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solidFill>
                  <a:srgbClr val="0070C0"/>
                </a:solidFill>
              </a:rPr>
              <a:t>CEA-AIM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C51911-87AC-8B8B-A0DE-0DE160A95F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1D">
                <a:tint val="45000"/>
                <a:satMod val="400000"/>
              </a:srgbClr>
            </a:duotone>
            <a:lum bright="40000" contrast="40000"/>
          </a:blip>
          <a:stretch>
            <a:fillRect/>
          </a:stretch>
        </p:blipFill>
        <p:spPr>
          <a:xfrm>
            <a:off x="7046112" y="1357524"/>
            <a:ext cx="335058" cy="33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73C2E8-AFEA-95F5-218D-FD9EEFE82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097" y="185430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1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768CA-304F-F0A1-B54C-C02E1C69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F69B0-CF7D-297C-38EB-6542F848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CF7118-D048-3C70-E733-0EAC3B02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28"/>
            <a:ext cx="1223949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FAD298-78F9-0659-644D-AD6319CFA0D0}"/>
              </a:ext>
            </a:extLst>
          </p:cNvPr>
          <p:cNvSpPr txBox="1"/>
          <p:nvPr/>
        </p:nvSpPr>
        <p:spPr>
          <a:xfrm>
            <a:off x="10756161" y="4839543"/>
            <a:ext cx="13165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ANDES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A3C4BE-069F-E623-AAC9-96EC471EE627}"/>
              </a:ext>
            </a:extLst>
          </p:cNvPr>
          <p:cNvSpPr txBox="1"/>
          <p:nvPr/>
        </p:nvSpPr>
        <p:spPr>
          <a:xfrm>
            <a:off x="0" y="1784429"/>
            <a:ext cx="170613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600" b="1" dirty="0"/>
              <a:t>MORFEO 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08231B-5C58-D628-7701-F79C89E5A2C9}"/>
              </a:ext>
            </a:extLst>
          </p:cNvPr>
          <p:cNvSpPr txBox="1"/>
          <p:nvPr/>
        </p:nvSpPr>
        <p:spPr>
          <a:xfrm>
            <a:off x="6719440" y="121028"/>
            <a:ext cx="53480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u="sng" dirty="0" err="1">
                <a:solidFill>
                  <a:schemeClr val="bg1"/>
                </a:solidFill>
              </a:rPr>
              <a:t>Fall</a:t>
            </a:r>
            <a:r>
              <a:rPr lang="fr-FR" sz="2200" b="1" u="sng" dirty="0">
                <a:solidFill>
                  <a:schemeClr val="bg1"/>
                </a:solidFill>
              </a:rPr>
              <a:t> 2009: </a:t>
            </a:r>
          </a:p>
          <a:p>
            <a:r>
              <a:rPr lang="fr-FR" sz="2200" dirty="0">
                <a:solidFill>
                  <a:schemeClr val="bg1"/>
                </a:solidFill>
              </a:rPr>
              <a:t>Building the E-ELT and </a:t>
            </a:r>
            <a:r>
              <a:rPr lang="fr-FR" sz="2200" dirty="0" err="1">
                <a:solidFill>
                  <a:schemeClr val="bg1"/>
                </a:solidFill>
              </a:rPr>
              <a:t>its</a:t>
            </a:r>
            <a:r>
              <a:rPr lang="fr-FR" sz="2200" dirty="0">
                <a:solidFill>
                  <a:schemeClr val="bg1"/>
                </a:solidFill>
              </a:rPr>
              <a:t> instruments has been </a:t>
            </a:r>
            <a:r>
              <a:rPr lang="fr-FR" sz="2200" dirty="0" err="1">
                <a:solidFill>
                  <a:schemeClr val="bg1"/>
                </a:solidFill>
              </a:rPr>
              <a:t>decided</a:t>
            </a:r>
            <a:r>
              <a:rPr lang="fr-FR" sz="2200" dirty="0">
                <a:solidFill>
                  <a:schemeClr val="bg1"/>
                </a:solidFill>
              </a:rPr>
              <a:t> to </a:t>
            </a:r>
            <a:r>
              <a:rPr lang="fr-FR" sz="2200" dirty="0" err="1">
                <a:solidFill>
                  <a:schemeClr val="bg1"/>
                </a:solidFill>
              </a:rPr>
              <a:t>be</a:t>
            </a:r>
            <a:r>
              <a:rPr lang="fr-FR" sz="2200" dirty="0">
                <a:solidFill>
                  <a:schemeClr val="bg1"/>
                </a:solidFill>
              </a:rPr>
              <a:t> one of the top </a:t>
            </a:r>
            <a:r>
              <a:rPr lang="fr-FR" sz="2200" dirty="0" err="1">
                <a:solidFill>
                  <a:schemeClr val="bg1"/>
                </a:solidFill>
              </a:rPr>
              <a:t>priorities</a:t>
            </a:r>
            <a:r>
              <a:rPr lang="fr-FR" sz="2200" dirty="0">
                <a:solidFill>
                  <a:schemeClr val="bg1"/>
                </a:solidFill>
              </a:rPr>
              <a:t> of the french </a:t>
            </a:r>
            <a:r>
              <a:rPr lang="fr-FR" sz="2200" dirty="0" err="1">
                <a:solidFill>
                  <a:schemeClr val="bg1"/>
                </a:solidFill>
              </a:rPr>
              <a:t>astronomy</a:t>
            </a:r>
            <a:r>
              <a:rPr lang="fr-FR" sz="2200" dirty="0">
                <a:solidFill>
                  <a:schemeClr val="bg1"/>
                </a:solidFill>
              </a:rPr>
              <a:t> </a:t>
            </a:r>
            <a:r>
              <a:rPr lang="fr-FR" sz="2200" dirty="0" err="1">
                <a:solidFill>
                  <a:schemeClr val="bg1"/>
                </a:solidFill>
              </a:rPr>
              <a:t>community</a:t>
            </a:r>
            <a:r>
              <a:rPr lang="fr-FR" sz="2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789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3E6A1-6396-D435-BAE7-0F007C7E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10" y="653302"/>
            <a:ext cx="5043026" cy="55513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3E50F8-DA0A-E9EB-8B1C-1860EED95B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4082" y="3372707"/>
            <a:ext cx="335058" cy="3344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49F83B-5731-896F-34D8-82ED5958D3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805" y="3793712"/>
            <a:ext cx="335058" cy="3344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0E7EAE-676E-34E0-E227-EF7B468EE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4911947"/>
            <a:ext cx="335058" cy="3344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F47825-3674-95BF-16DF-B9BC39FDEF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705" y="4600384"/>
            <a:ext cx="335058" cy="3344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3B1DA5-D6E7-E845-2CDD-79CB6BBD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4453" y="4661344"/>
            <a:ext cx="335058" cy="33442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3FE3321-A789-9EA2-9BCF-0C97B6B366FB}"/>
              </a:ext>
            </a:extLst>
          </p:cNvPr>
          <p:cNvSpPr txBox="1"/>
          <p:nvPr/>
        </p:nvSpPr>
        <p:spPr>
          <a:xfrm>
            <a:off x="8594641" y="3504093"/>
            <a:ext cx="627217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IPAG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63E142-27D8-4FAD-9FC4-F4B67D2DB866}"/>
              </a:ext>
            </a:extLst>
          </p:cNvPr>
          <p:cNvSpPr txBox="1"/>
          <p:nvPr/>
        </p:nvSpPr>
        <p:spPr>
          <a:xfrm>
            <a:off x="7275931" y="3382090"/>
            <a:ext cx="748151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CRAL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A609A0-E947-8E50-409E-5F9E6D2D05E4}"/>
              </a:ext>
            </a:extLst>
          </p:cNvPr>
          <p:cNvSpPr txBox="1"/>
          <p:nvPr/>
        </p:nvSpPr>
        <p:spPr>
          <a:xfrm>
            <a:off x="9456960" y="4505986"/>
            <a:ext cx="1413945" cy="523220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O.C.A.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LAGRANGE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075BAE3-0869-92F3-0608-208238F607B7}"/>
              </a:ext>
            </a:extLst>
          </p:cNvPr>
          <p:cNvSpPr txBox="1"/>
          <p:nvPr/>
        </p:nvSpPr>
        <p:spPr>
          <a:xfrm>
            <a:off x="5940715" y="4665823"/>
            <a:ext cx="612794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IRAP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3573024-D46D-43FF-B0CB-16F06711FBB4}"/>
              </a:ext>
            </a:extLst>
          </p:cNvPr>
          <p:cNvSpPr txBox="1"/>
          <p:nvPr/>
        </p:nvSpPr>
        <p:spPr>
          <a:xfrm>
            <a:off x="396235" y="425091"/>
            <a:ext cx="5043026" cy="36933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800" b="1" dirty="0"/>
          </a:p>
          <a:p>
            <a:pPr algn="ctr"/>
            <a:endParaRPr lang="fr-FR" sz="1800" b="1" u="sng" dirty="0">
              <a:solidFill>
                <a:srgbClr val="0070C0"/>
              </a:solidFill>
            </a:endParaRPr>
          </a:p>
          <a:p>
            <a:pPr algn="ctr"/>
            <a:r>
              <a:rPr lang="fr-FR" sz="1800" b="1" u="sng" dirty="0">
                <a:solidFill>
                  <a:srgbClr val="0070C0"/>
                </a:solidFill>
              </a:rPr>
              <a:t>HARMONI : </a:t>
            </a:r>
            <a:r>
              <a:rPr lang="fr-FR" sz="1800" b="1" dirty="0" err="1">
                <a:solidFill>
                  <a:srgbClr val="0070C0"/>
                </a:solidFill>
              </a:rPr>
              <a:t>Integral</a:t>
            </a:r>
            <a:r>
              <a:rPr lang="fr-FR" sz="1800" b="1" dirty="0">
                <a:solidFill>
                  <a:srgbClr val="0070C0"/>
                </a:solidFill>
              </a:rPr>
              <a:t> Field </a:t>
            </a:r>
            <a:r>
              <a:rPr lang="fr-FR" sz="1800" b="1" dirty="0" err="1">
                <a:solidFill>
                  <a:srgbClr val="0070C0"/>
                </a:solidFill>
              </a:rPr>
              <a:t>Spectrograph</a:t>
            </a:r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r>
              <a:rPr lang="fr-FR" sz="1800" dirty="0">
                <a:solidFill>
                  <a:srgbClr val="0070C0"/>
                </a:solidFill>
              </a:rPr>
              <a:t>Fr </a:t>
            </a:r>
            <a:r>
              <a:rPr lang="fr-FR" sz="1800" dirty="0" err="1">
                <a:solidFill>
                  <a:srgbClr val="0070C0"/>
                </a:solidFill>
              </a:rPr>
              <a:t>Deputy</a:t>
            </a:r>
            <a:r>
              <a:rPr lang="fr-FR" sz="1800" dirty="0">
                <a:solidFill>
                  <a:srgbClr val="0070C0"/>
                </a:solidFill>
              </a:rPr>
              <a:t> PI at LAM</a:t>
            </a:r>
          </a:p>
          <a:p>
            <a:pPr algn="ctr"/>
            <a:endParaRPr lang="fr-FR" sz="1800" dirty="0">
              <a:solidFill>
                <a:srgbClr val="0070C0"/>
              </a:solidFill>
            </a:endParaRPr>
          </a:p>
          <a:p>
            <a:pPr algn="ctr"/>
            <a:r>
              <a:rPr lang="fr-FR" sz="1800" dirty="0" err="1">
                <a:solidFill>
                  <a:srgbClr val="0070C0"/>
                </a:solidFill>
              </a:rPr>
              <a:t>Responsible</a:t>
            </a:r>
            <a:r>
              <a:rPr lang="fr-FR" sz="1800" dirty="0">
                <a:solidFill>
                  <a:srgbClr val="0070C0"/>
                </a:solidFill>
              </a:rPr>
              <a:t> for:</a:t>
            </a:r>
          </a:p>
          <a:p>
            <a:pPr algn="ctr"/>
            <a:r>
              <a:rPr lang="fr-FR" sz="1800" dirty="0">
                <a:solidFill>
                  <a:srgbClr val="0070C0"/>
                </a:solidFill>
              </a:rPr>
              <a:t>- SCAO, LTAO, AIT, High </a:t>
            </a:r>
            <a:r>
              <a:rPr lang="fr-FR" sz="1800" dirty="0" err="1">
                <a:solidFill>
                  <a:srgbClr val="0070C0"/>
                </a:solidFill>
              </a:rPr>
              <a:t>Contrast</a:t>
            </a:r>
            <a:endParaRPr lang="fr-FR" sz="1800" dirty="0">
              <a:solidFill>
                <a:srgbClr val="0070C0"/>
              </a:solidFill>
            </a:endParaRPr>
          </a:p>
          <a:p>
            <a:pPr algn="ctr"/>
            <a:r>
              <a:rPr lang="fr-FR" sz="1800" dirty="0">
                <a:solidFill>
                  <a:srgbClr val="0070C0"/>
                </a:solidFill>
              </a:rPr>
              <a:t>- IFU, Science Software, Instrument</a:t>
            </a:r>
          </a:p>
          <a:p>
            <a:pPr algn="ctr"/>
            <a:r>
              <a:rPr lang="fr-FR" sz="1800" dirty="0">
                <a:solidFill>
                  <a:srgbClr val="0070C0"/>
                </a:solidFill>
              </a:rPr>
              <a:t>Software</a:t>
            </a: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rgbClr val="0070C0"/>
              </a:solidFill>
            </a:endParaRPr>
          </a:p>
          <a:p>
            <a:pPr algn="ctr"/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740F7F-662D-C52D-D389-E63922B35B6F}"/>
              </a:ext>
            </a:extLst>
          </p:cNvPr>
          <p:cNvSpPr txBox="1"/>
          <p:nvPr/>
        </p:nvSpPr>
        <p:spPr>
          <a:xfrm>
            <a:off x="7539232" y="5246371"/>
            <a:ext cx="961977" cy="523220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LAM</a:t>
            </a:r>
            <a:r>
              <a:rPr lang="fr-FR" sz="1400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ONERA</a:t>
            </a:r>
          </a:p>
        </p:txBody>
      </p:sp>
    </p:spTree>
    <p:extLst>
      <p:ext uri="{BB962C8B-B14F-4D97-AF65-F5344CB8AC3E}">
        <p14:creationId xmlns:p14="http://schemas.microsoft.com/office/powerpoint/2010/main" val="427134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3E6A1-6396-D435-BAE7-0F007C7E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10" y="653302"/>
            <a:ext cx="5043026" cy="55513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49F83B-5731-896F-34D8-82ED5958D3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5805" y="3793712"/>
            <a:ext cx="335058" cy="33442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3FE3321-A789-9EA2-9BCF-0C97B6B366FB}"/>
              </a:ext>
            </a:extLst>
          </p:cNvPr>
          <p:cNvSpPr txBox="1"/>
          <p:nvPr/>
        </p:nvSpPr>
        <p:spPr>
          <a:xfrm>
            <a:off x="8680863" y="3584849"/>
            <a:ext cx="627217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IPAG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3573024-D46D-43FF-B0CB-16F06711FBB4}"/>
              </a:ext>
            </a:extLst>
          </p:cNvPr>
          <p:cNvSpPr txBox="1"/>
          <p:nvPr/>
        </p:nvSpPr>
        <p:spPr>
          <a:xfrm>
            <a:off x="396234" y="425091"/>
            <a:ext cx="5043027" cy="21544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  <a:p>
            <a:pPr algn="ctr"/>
            <a:endParaRPr lang="fr-FR" sz="2000" b="1" u="sng" dirty="0">
              <a:solidFill>
                <a:srgbClr val="0070C0"/>
              </a:solidFill>
            </a:endParaRPr>
          </a:p>
          <a:p>
            <a:pPr algn="ctr"/>
            <a:r>
              <a:rPr lang="fr-FR" sz="2000" b="1" u="sng" dirty="0">
                <a:solidFill>
                  <a:srgbClr val="0070C0"/>
                </a:solidFill>
              </a:rPr>
              <a:t>MICADO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1800" dirty="0">
                <a:solidFill>
                  <a:srgbClr val="0070C0"/>
                </a:solidFill>
              </a:rPr>
              <a:t>(first light imager and </a:t>
            </a:r>
            <a:r>
              <a:rPr lang="fr-FR" sz="1800" dirty="0" err="1">
                <a:solidFill>
                  <a:srgbClr val="0070C0"/>
                </a:solidFill>
              </a:rPr>
              <a:t>spectrometer</a:t>
            </a:r>
            <a:r>
              <a:rPr lang="fr-FR" sz="1800" dirty="0">
                <a:solidFill>
                  <a:srgbClr val="0070C0"/>
                </a:solidFill>
              </a:rPr>
              <a:t>)</a:t>
            </a:r>
          </a:p>
          <a:p>
            <a:pPr algn="ctr"/>
            <a:endParaRPr lang="fr-FR" sz="1800" dirty="0">
              <a:solidFill>
                <a:srgbClr val="0070C0"/>
              </a:solidFill>
            </a:endParaRPr>
          </a:p>
          <a:p>
            <a:pPr algn="ctr"/>
            <a:r>
              <a:rPr lang="fr-FR" sz="1800" dirty="0" err="1">
                <a:solidFill>
                  <a:srgbClr val="0070C0"/>
                </a:solidFill>
              </a:rPr>
              <a:t>Responsible</a:t>
            </a:r>
            <a:r>
              <a:rPr lang="fr-FR" sz="1800" dirty="0">
                <a:solidFill>
                  <a:srgbClr val="0070C0"/>
                </a:solidFill>
              </a:rPr>
              <a:t> for SCAO </a:t>
            </a:r>
            <a:r>
              <a:rPr lang="fr-FR" sz="1800" dirty="0" err="1">
                <a:solidFill>
                  <a:srgbClr val="0070C0"/>
                </a:solidFill>
              </a:rPr>
              <a:t>sub</a:t>
            </a:r>
            <a:r>
              <a:rPr lang="fr-FR" sz="1800" dirty="0">
                <a:solidFill>
                  <a:srgbClr val="0070C0"/>
                </a:solidFill>
              </a:rPr>
              <a:t>-system, RTC and command software, High </a:t>
            </a:r>
            <a:r>
              <a:rPr lang="fr-FR" sz="1800" dirty="0" err="1">
                <a:solidFill>
                  <a:srgbClr val="0070C0"/>
                </a:solidFill>
              </a:rPr>
              <a:t>Contrast</a:t>
            </a:r>
            <a:r>
              <a:rPr lang="fr-FR" sz="1800" dirty="0">
                <a:solidFill>
                  <a:srgbClr val="0070C0"/>
                </a:solidFill>
              </a:rPr>
              <a:t> module</a:t>
            </a:r>
            <a:endParaRPr lang="fr-FR" sz="1800" dirty="0"/>
          </a:p>
          <a:p>
            <a:pPr algn="ctr"/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9D1B72-C2A0-5B41-A9AB-F73FAA57C619}"/>
              </a:ext>
            </a:extLst>
          </p:cNvPr>
          <p:cNvSpPr txBox="1"/>
          <p:nvPr/>
        </p:nvSpPr>
        <p:spPr>
          <a:xfrm>
            <a:off x="5591944" y="1400818"/>
            <a:ext cx="1457937" cy="523220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Obs. de Paris</a:t>
            </a:r>
          </a:p>
          <a:p>
            <a:pPr algn="ctr"/>
            <a:r>
              <a:rPr lang="fr-FR" sz="1400" b="1" dirty="0">
                <a:solidFill>
                  <a:srgbClr val="0070C0"/>
                </a:solidFill>
              </a:rPr>
              <a:t>LESIA</a:t>
            </a:r>
            <a:r>
              <a:rPr lang="fr-FR" sz="1400" dirty="0">
                <a:solidFill>
                  <a:srgbClr val="0070C0"/>
                </a:solidFill>
              </a:rPr>
              <a:t>, GEPI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0223DB-2870-454E-C315-F0A9FB4D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905" y="1604117"/>
            <a:ext cx="335058" cy="3344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39DB64-D888-1E98-CBA5-4B5D9636AB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3334" y="2612808"/>
            <a:ext cx="335058" cy="334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B4F216F-D711-BA42-241A-C808BC96EC34}"/>
              </a:ext>
            </a:extLst>
          </p:cNvPr>
          <p:cNvSpPr txBox="1"/>
          <p:nvPr/>
        </p:nvSpPr>
        <p:spPr>
          <a:xfrm>
            <a:off x="8860218" y="2667377"/>
            <a:ext cx="2276341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UTINAM Besançon</a:t>
            </a:r>
          </a:p>
        </p:txBody>
      </p:sp>
    </p:spTree>
    <p:extLst>
      <p:ext uri="{BB962C8B-B14F-4D97-AF65-F5344CB8AC3E}">
        <p14:creationId xmlns:p14="http://schemas.microsoft.com/office/powerpoint/2010/main" val="216778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3E6A1-6396-D435-BAE7-0F007C7E6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10" y="653302"/>
            <a:ext cx="5043026" cy="55513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49F83B-5731-896F-34D8-82ED5958D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805" y="3793712"/>
            <a:ext cx="335058" cy="33442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3FE3321-A789-9EA2-9BCF-0C97B6B366FB}"/>
              </a:ext>
            </a:extLst>
          </p:cNvPr>
          <p:cNvSpPr txBox="1"/>
          <p:nvPr/>
        </p:nvSpPr>
        <p:spPr>
          <a:xfrm>
            <a:off x="8594641" y="3504093"/>
            <a:ext cx="627217" cy="307777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IPAG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3573024-D46D-43FF-B0CB-16F06711FBB4}"/>
              </a:ext>
            </a:extLst>
          </p:cNvPr>
          <p:cNvSpPr txBox="1"/>
          <p:nvPr/>
        </p:nvSpPr>
        <p:spPr>
          <a:xfrm>
            <a:off x="396235" y="425091"/>
            <a:ext cx="5043026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800" b="1" dirty="0"/>
          </a:p>
          <a:p>
            <a:pPr algn="ctr"/>
            <a:endParaRPr lang="fr-FR" sz="1800" b="1" u="sng" dirty="0">
              <a:solidFill>
                <a:srgbClr val="0070C0"/>
              </a:solidFill>
            </a:endParaRPr>
          </a:p>
          <a:p>
            <a:pPr algn="ctr"/>
            <a:r>
              <a:rPr lang="fr-FR" sz="1800" b="1" u="sng" dirty="0">
                <a:solidFill>
                  <a:srgbClr val="0070C0"/>
                </a:solidFill>
              </a:rPr>
              <a:t>MORFEO</a:t>
            </a:r>
            <a:r>
              <a:rPr lang="fr-FR" sz="1800" b="1" dirty="0">
                <a:solidFill>
                  <a:srgbClr val="0070C0"/>
                </a:solidFill>
              </a:rPr>
              <a:t> : </a:t>
            </a:r>
            <a:r>
              <a:rPr lang="fr-FR" sz="1800" dirty="0">
                <a:solidFill>
                  <a:srgbClr val="0070C0"/>
                </a:solidFill>
              </a:rPr>
              <a:t>60’’ MCAO for MICADO</a:t>
            </a:r>
          </a:p>
          <a:p>
            <a:pPr algn="ctr"/>
            <a:endParaRPr lang="fr-FR" sz="1800" dirty="0">
              <a:solidFill>
                <a:srgbClr val="0070C0"/>
              </a:solidFill>
            </a:endParaRPr>
          </a:p>
          <a:p>
            <a:pPr algn="ctr"/>
            <a:r>
              <a:rPr lang="fr-FR" sz="1800" dirty="0" err="1">
                <a:solidFill>
                  <a:srgbClr val="0070C0"/>
                </a:solidFill>
              </a:rPr>
              <a:t>Responsible</a:t>
            </a:r>
            <a:r>
              <a:rPr lang="fr-FR" sz="1800" dirty="0">
                <a:solidFill>
                  <a:srgbClr val="0070C0"/>
                </a:solidFill>
              </a:rPr>
              <a:t> for the LGS WFS module</a:t>
            </a:r>
            <a:endParaRPr lang="fr-FR" sz="1800" dirty="0"/>
          </a:p>
          <a:p>
            <a:pPr algn="ctr"/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58E1FA-08A1-04F8-7574-1828F270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69705" y="4600384"/>
            <a:ext cx="335058" cy="33442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69E125-2E7E-8ED7-E9CC-171DE6846D4A}"/>
              </a:ext>
            </a:extLst>
          </p:cNvPr>
          <p:cNvSpPr txBox="1"/>
          <p:nvPr/>
        </p:nvSpPr>
        <p:spPr>
          <a:xfrm>
            <a:off x="9456960" y="4505986"/>
            <a:ext cx="1463575" cy="523220"/>
          </a:xfrm>
          <a:prstGeom prst="rect">
            <a:avLst/>
          </a:prstGeom>
          <a:solidFill>
            <a:schemeClr val="bg1"/>
          </a:solidFill>
          <a:ln cap="rnd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O.C.A.</a:t>
            </a:r>
          </a:p>
          <a:p>
            <a:pPr algn="ctr"/>
            <a:r>
              <a:rPr lang="fr-FR" sz="1400" dirty="0">
                <a:solidFill>
                  <a:srgbClr val="0070C0"/>
                </a:solidFill>
              </a:rPr>
              <a:t>LAGRANGE</a:t>
            </a:r>
          </a:p>
        </p:txBody>
      </p:sp>
    </p:spTree>
    <p:extLst>
      <p:ext uri="{BB962C8B-B14F-4D97-AF65-F5344CB8AC3E}">
        <p14:creationId xmlns:p14="http://schemas.microsoft.com/office/powerpoint/2010/main" val="1191500825"/>
      </p:ext>
    </p:extLst>
  </p:cSld>
  <p:clrMapOvr>
    <a:masterClrMapping/>
  </p:clrMapOvr>
</p:sld>
</file>

<file path=ppt/theme/theme1.xml><?xml version="1.0" encoding="utf-8"?>
<a:theme xmlns:a="http://schemas.openxmlformats.org/drawingml/2006/main" name="CNRS">
  <a:themeElements>
    <a:clrScheme name="CNRS">
      <a:dk1>
        <a:sysClr val="windowText" lastClr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NRS">
  <a:themeElements>
    <a:clrScheme name="CNRS">
      <a:dk1>
        <a:sysClr val="windowText" lastClr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 -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0A40E86A24154B814CF0FF2318376D" ma:contentTypeVersion="0" ma:contentTypeDescription="Crée un document." ma:contentTypeScope="" ma:versionID="3a4f8a3550a119e5095746a8310ab8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2a518d25f68732d39b21da5ad4a9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F4A081-A4F5-4BBE-8CCC-6FFEE9F64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EE288D-B738-4E19-8CA9-5E90AFFEE6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5CCB5F-A3EA-4EB5-AE0B-DDE55BC7D17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CNRS</Template>
  <TotalTime>23553</TotalTime>
  <Words>1396</Words>
  <Application>Microsoft Macintosh PowerPoint</Application>
  <PresentationFormat>Grand écran</PresentationFormat>
  <Paragraphs>283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Helvetica Neue</vt:lpstr>
      <vt:lpstr>Symbol</vt:lpstr>
      <vt:lpstr>Times New Roman</vt:lpstr>
      <vt:lpstr>Wingdings</vt:lpstr>
      <vt:lpstr>CNRS</vt:lpstr>
      <vt:lpstr>1_CNRS</vt:lpstr>
      <vt:lpstr>ESO in french astronomy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Quality, reproducibility and seriousness are the ESO signature …   … and sometimes no-detection is much better than anything else !  =&gt; see Srianand, Chand, Petitjean, and Aracil 2004, PRL 92, 12 «  Limits on the Time Variation of the Electromagnetic Fine-Structure Constant … »  Pune – Paris collaboration: - 30 nights of UVES during 2 years - 32 quasar absorption systems   </vt:lpstr>
      <vt:lpstr>SPHERE + MUSE + GRAVITY + alma =&gt; planets formation in PDS 70  (when french astronomy meets ESO)</vt:lpstr>
      <vt:lpstr>when the astronet roadmap  meets ESO perspectives</vt:lpstr>
      <vt:lpstr>Présentation PowerPoint</vt:lpstr>
      <vt:lpstr>Eso perspectives (in red) within the astronet roadmap</vt:lpstr>
      <vt:lpstr>For another 60 years  of succesfull European astronomy …</vt:lpstr>
      <vt:lpstr>Présentation PowerPoint</vt:lpstr>
    </vt:vector>
  </TitlesOfParts>
  <Manager>CNRS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Centre national de la recherche scientifique</dc:title>
  <dc:subject>CNRS</dc:subject>
  <dc:creator>Microsoft Office User</dc:creator>
  <cp:lastModifiedBy>Martin Giard</cp:lastModifiedBy>
  <cp:revision>631</cp:revision>
  <cp:lastPrinted>2022-11-02T17:41:48Z</cp:lastPrinted>
  <dcterms:created xsi:type="dcterms:W3CDTF">2019-01-17T12:19:15Z</dcterms:created>
  <dcterms:modified xsi:type="dcterms:W3CDTF">2022-11-02T18:00:36Z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0x010100A70A40E86A24154B814CF0FF2318376D</vt:lpwstr>
  </property>
</Properties>
</file>