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</p:sldMasterIdLst>
  <p:notesMasterIdLst>
    <p:notesMasterId r:id="rId19"/>
  </p:notesMasterIdLst>
  <p:handoutMasterIdLst>
    <p:handoutMasterId r:id="rId20"/>
  </p:handoutMasterIdLst>
  <p:sldIdLst>
    <p:sldId id="295" r:id="rId6"/>
    <p:sldId id="2088" r:id="rId7"/>
    <p:sldId id="2090" r:id="rId8"/>
    <p:sldId id="2091" r:id="rId9"/>
    <p:sldId id="2092" r:id="rId10"/>
    <p:sldId id="2094" r:id="rId11"/>
    <p:sldId id="2096" r:id="rId12"/>
    <p:sldId id="2097" r:id="rId13"/>
    <p:sldId id="2098" r:id="rId14"/>
    <p:sldId id="2099" r:id="rId15"/>
    <p:sldId id="2100" r:id="rId16"/>
    <p:sldId id="2095" r:id="rId17"/>
    <p:sldId id="2102" r:id="rId18"/>
  </p:sldIdLst>
  <p:sldSz cx="9906000" cy="6858000" type="A4"/>
  <p:notesSz cx="6797675" cy="9926638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54" userDrawn="1">
          <p15:clr>
            <a:srgbClr val="A4A3A4"/>
          </p15:clr>
        </p15:guide>
        <p15:guide id="4" pos="3120">
          <p15:clr>
            <a:srgbClr val="A4A3A4"/>
          </p15:clr>
        </p15:guide>
        <p15:guide id="5" orient="horz" pos="2228" userDrawn="1">
          <p15:clr>
            <a:srgbClr val="A4A3A4"/>
          </p15:clr>
        </p15:guide>
        <p15:guide id="6" pos="2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OURNOT Louis" initials="CL" lastIdx="140" clrIdx="6">
    <p:extLst>
      <p:ext uri="{19B8F6BF-5375-455C-9EA6-DF929625EA0E}">
        <p15:presenceInfo xmlns:p15="http://schemas.microsoft.com/office/powerpoint/2012/main" userId="S::louis.cournot@mazars.fr::01f3fdf5-4ff9-434d-a97f-8dec4396faf1" providerId="AD"/>
      </p:ext>
    </p:extLst>
  </p:cmAuthor>
  <p:cmAuthor id="1" name="GHESQUIERE-DIERICKX Constance" initials="GC" lastIdx="3" clrIdx="0">
    <p:extLst>
      <p:ext uri="{19B8F6BF-5375-455C-9EA6-DF929625EA0E}">
        <p15:presenceInfo xmlns:p15="http://schemas.microsoft.com/office/powerpoint/2012/main" userId="S::constance.ghesquiere-dierickx@mazars.fr::b0e88fb3-c126-4e11-9578-6d2f26006932" providerId="AD"/>
      </p:ext>
    </p:extLst>
  </p:cmAuthor>
  <p:cmAuthor id="8" name="Alain Courteville" initials="AC" lastIdx="39" clrIdx="7">
    <p:extLst>
      <p:ext uri="{19B8F6BF-5375-455C-9EA6-DF929625EA0E}">
        <p15:presenceInfo xmlns:p15="http://schemas.microsoft.com/office/powerpoint/2012/main" userId="Alain Courteville" providerId="None"/>
      </p:ext>
    </p:extLst>
  </p:cmAuthor>
  <p:cmAuthor id="2" name="ABOU MERHI Firas" initials="AMF" lastIdx="10" clrIdx="1">
    <p:extLst>
      <p:ext uri="{19B8F6BF-5375-455C-9EA6-DF929625EA0E}">
        <p15:presenceInfo xmlns:p15="http://schemas.microsoft.com/office/powerpoint/2012/main" userId="S::firas.abou-merhi@mazars.fr::becfdf55-d234-49c4-802a-90c56b71b1ca" providerId="AD"/>
      </p:ext>
    </p:extLst>
  </p:cmAuthor>
  <p:cmAuthor id="9" name="Julien" initials="J" lastIdx="14" clrIdx="8">
    <p:extLst>
      <p:ext uri="{19B8F6BF-5375-455C-9EA6-DF929625EA0E}">
        <p15:presenceInfo xmlns:p15="http://schemas.microsoft.com/office/powerpoint/2012/main" userId="558a8ef2d7807eb1" providerId="Windows Live"/>
      </p:ext>
    </p:extLst>
  </p:cmAuthor>
  <p:cmAuthor id="3" name="LACOUR-GAYET Thibault" initials="LT" lastIdx="171" clrIdx="2">
    <p:extLst>
      <p:ext uri="{19B8F6BF-5375-455C-9EA6-DF929625EA0E}">
        <p15:presenceInfo xmlns:p15="http://schemas.microsoft.com/office/powerpoint/2012/main" userId="S::thibault.lacour-gayet@mazars.fr::33804ef2-9e0e-4507-8f4e-498e44e2066b" providerId="AD"/>
      </p:ext>
    </p:extLst>
  </p:cmAuthor>
  <p:cmAuthor id="4" name="Salma BELFAIZA" initials="SB" lastIdx="5" clrIdx="3">
    <p:extLst>
      <p:ext uri="{19B8F6BF-5375-455C-9EA6-DF929625EA0E}">
        <p15:presenceInfo xmlns:p15="http://schemas.microsoft.com/office/powerpoint/2012/main" userId="S::salma.belfaiza@mazars.fr::1dd17df0-9de7-4b8c-940a-2e04236ade9e" providerId="AD"/>
      </p:ext>
    </p:extLst>
  </p:cmAuthor>
  <p:cmAuthor id="5" name="LAVANTES Julien" initials="LJ" lastIdx="1" clrIdx="4">
    <p:extLst>
      <p:ext uri="{19B8F6BF-5375-455C-9EA6-DF929625EA0E}">
        <p15:presenceInfo xmlns:p15="http://schemas.microsoft.com/office/powerpoint/2012/main" userId="S::julien.lavantes@mazars.fr::4ec592e5-17ef-42aa-9e78-18bf104fa1fa" providerId="AD"/>
      </p:ext>
    </p:extLst>
  </p:cmAuthor>
  <p:cmAuthor id="6" name="BAILLEUL Geoffrey" initials="BG" lastIdx="8" clrIdx="5">
    <p:extLst>
      <p:ext uri="{19B8F6BF-5375-455C-9EA6-DF929625EA0E}">
        <p15:presenceInfo xmlns:p15="http://schemas.microsoft.com/office/powerpoint/2012/main" userId="S::geoffrey.bailleul@mazars.fr::f4175937-64dc-413f-8b86-9f15f5d870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59B"/>
    <a:srgbClr val="0071CE"/>
    <a:srgbClr val="0A1F8F"/>
    <a:srgbClr val="FFFFFF"/>
    <a:srgbClr val="9EA480"/>
    <a:srgbClr val="464B4B"/>
    <a:srgbClr val="D1D5E7"/>
    <a:srgbClr val="7DC2B4"/>
    <a:srgbClr val="E1E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95226" autoAdjust="0"/>
  </p:normalViewPr>
  <p:slideViewPr>
    <p:cSldViewPr snapToGrid="0">
      <p:cViewPr>
        <p:scale>
          <a:sx n="114" d="100"/>
          <a:sy n="114" d="100"/>
        </p:scale>
        <p:origin x="34" y="-398"/>
      </p:cViewPr>
      <p:guideLst>
        <p:guide orient="horz" pos="754"/>
        <p:guide pos="3120"/>
        <p:guide orient="horz" pos="2228"/>
        <p:guide pos="26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90" y="28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B3D72460-A5A0-480A-AE84-9682689C440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41FE515C-09A0-4D36-AAFA-9D260D13891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50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00DA43EF-E3D1-4280-ABF1-C7D278E10CDE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0A7F98B-8C52-4744-9BF5-2337865307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00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4.xml"/><Relationship Id="rId9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2.png"/><Relationship Id="rId5" Type="http://schemas.openxmlformats.org/officeDocument/2006/relationships/tags" Target="../tags/tag2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3.xml"/><Relationship Id="rId9" Type="http://schemas.openxmlformats.org/officeDocument/2006/relationships/tags" Target="../tags/tag2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6DAED-428D-40C8-87CA-6D2AD4470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50028" y="6372000"/>
            <a:ext cx="666000" cy="486000"/>
          </a:xfrm>
        </p:spPr>
        <p:txBody>
          <a:bodyPr/>
          <a:lstStyle/>
          <a:p>
            <a:fld id="{4C63ADED-9BA6-4714-9BE2-CD37D549FA8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449528C-90C9-6A12-CA6B-B21700E4BF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626" y="6429408"/>
            <a:ext cx="1439182" cy="360000"/>
          </a:xfrm>
          <a:ln w="12700">
            <a:noFill/>
          </a:ln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200" b="0"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  <a:lvl2pPr>
              <a:spcBef>
                <a:spcPts val="0"/>
              </a:spcBef>
              <a:defRPr sz="8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610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757EDC-B13F-4DA9-9498-9E158807FE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9000" y="1394675"/>
            <a:ext cx="2977200" cy="468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18CFDF-A434-4DB1-8043-983D64437C0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19799" y="1394675"/>
            <a:ext cx="2977200" cy="468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9087B5-AB27-4F7B-B60B-FBF3A86EE89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64400" y="1394675"/>
            <a:ext cx="2977200" cy="4680000"/>
          </a:xfrm>
        </p:spPr>
        <p:txBody>
          <a:bodyPr/>
          <a:lstStyle/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94C3EB-81EC-47BE-B032-18D34F56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533000" y="6372000"/>
            <a:ext cx="6840000" cy="486000"/>
          </a:xfrm>
        </p:spPr>
        <p:txBody>
          <a:bodyPr/>
          <a:lstStyle/>
          <a:p>
            <a:r>
              <a:rPr lang="en-US" dirty="0"/>
              <a:t>MEDICAL BUSINESS UNIT - September 2022 -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043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Four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FB0D5F-B992-488E-A7F4-445E26A67C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9000" y="1394675"/>
            <a:ext cx="4464000" cy="216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D1FA88-E169-470E-B73E-D5C07EA01D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09000" y="3914675"/>
            <a:ext cx="4464000" cy="216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A3E3C2-2FA5-4CE7-9E5B-4D8E0A80C7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32999" y="1394675"/>
            <a:ext cx="4464000" cy="216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71BEDD-EDB3-44BF-99E8-2F29603A682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32999" y="3914675"/>
            <a:ext cx="4464000" cy="216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F7B9997-8AA5-445F-A7EB-9ECA2AB36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1533000" y="6372000"/>
            <a:ext cx="6840000" cy="486000"/>
          </a:xfrm>
        </p:spPr>
        <p:txBody>
          <a:bodyPr/>
          <a:lstStyle/>
          <a:p>
            <a:r>
              <a:rPr lang="en-US" dirty="0"/>
              <a:t>MEDICAL BUSINESS UNIT - September 2022 -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506711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A47F-963D-4EBD-9070-EE995BAE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4FD7B-FFCC-4D96-954F-E0E4C6BAE4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1533000" y="6372000"/>
            <a:ext cx="6840000" cy="486000"/>
          </a:xfrm>
        </p:spPr>
        <p:txBody>
          <a:bodyPr/>
          <a:lstStyle/>
          <a:p>
            <a:r>
              <a:rPr lang="en-US" dirty="0"/>
              <a:t>MEDICAL BUSINESS UNIT - September 2022 -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86382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able Closing Page (1)">
    <p:bg>
      <p:bgPr>
        <a:solidFill>
          <a:srgbClr val="3D47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C06991-BB95-4CAE-96A7-7920A57AD0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228" y="2233613"/>
            <a:ext cx="2160000" cy="771723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 algn="l">
              <a:lnSpc>
                <a:spcPct val="15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0" indent="0" algn="l">
              <a:lnSpc>
                <a:spcPct val="15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3pPr>
            <a:lvl4pPr marL="0" indent="0" algn="l">
              <a:lnSpc>
                <a:spcPct val="15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4pPr>
            <a:lvl5pPr marL="0" indent="0" algn="l">
              <a:lnSpc>
                <a:spcPct val="150000"/>
              </a:lnSpc>
              <a:spcBef>
                <a:spcPts val="1000"/>
              </a:spcBef>
              <a:buNone/>
              <a:defRPr sz="1200" b="0">
                <a:solidFill>
                  <a:schemeClr val="bg1"/>
                </a:solidFill>
              </a:defRPr>
            </a:lvl5pPr>
            <a:lvl6pPr marL="0" indent="0"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6pPr>
            <a:lvl7pPr marL="0" indent="0" algn="l">
              <a:lnSpc>
                <a:spcPct val="150000"/>
              </a:lnSpc>
              <a:spcBef>
                <a:spcPts val="1000"/>
              </a:spcBef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T: +33 xxx </a:t>
            </a:r>
            <a:r>
              <a:rPr lang="en-US" dirty="0" err="1"/>
              <a:t>xxx</a:t>
            </a:r>
            <a:r>
              <a:rPr lang="en-US" dirty="0"/>
              <a:t> </a:t>
            </a:r>
            <a:r>
              <a:rPr lang="en-US" dirty="0" err="1"/>
              <a:t>xxxx</a:t>
            </a:r>
            <a:br>
              <a:rPr lang="en-US" dirty="0"/>
            </a:br>
            <a:r>
              <a:rPr lang="en-US" dirty="0"/>
              <a:t>E: name.name@fogale.com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1389BB6-768A-4CE7-AF66-FBBB695DDA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228" y="1925336"/>
            <a:ext cx="2160000" cy="308277"/>
          </a:xfrm>
        </p:spPr>
        <p:txBody>
          <a:bodyPr>
            <a:normAutofit/>
          </a:bodyPr>
          <a:lstStyle>
            <a:lvl1pPr algn="l">
              <a:spcBef>
                <a:spcPts val="1000"/>
              </a:spcBef>
              <a:defRPr sz="1200" b="1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200" b="1">
                <a:solidFill>
                  <a:schemeClr val="bg1"/>
                </a:solidFill>
              </a:defRPr>
            </a:lvl2pPr>
            <a:lvl3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4pPr>
            <a:lvl5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5pPr>
            <a:lvl6pPr marL="0" indent="0">
              <a:spcBef>
                <a:spcPts val="1000"/>
              </a:spcBef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7pPr>
            <a:lvl8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8pPr>
            <a:lvl9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[Name]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41A94-4901-4EA7-97FF-B1A6D40BD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9000" y="593352"/>
            <a:ext cx="9288000" cy="504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Contacts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5D7667F3-7DAF-44F0-B67E-933ABD1FC1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9152" y="1925336"/>
            <a:ext cx="2160000" cy="308277"/>
          </a:xfrm>
        </p:spPr>
        <p:txBody>
          <a:bodyPr>
            <a:normAutofit/>
          </a:bodyPr>
          <a:lstStyle>
            <a:lvl1pPr algn="l">
              <a:spcBef>
                <a:spcPts val="1000"/>
              </a:spcBef>
              <a:defRPr sz="1200" b="1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200" b="1">
                <a:solidFill>
                  <a:schemeClr val="bg1"/>
                </a:solidFill>
              </a:defRPr>
            </a:lvl2pPr>
            <a:lvl3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4pPr>
            <a:lvl5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5pPr>
            <a:lvl6pPr marL="0" indent="0">
              <a:spcBef>
                <a:spcPts val="1000"/>
              </a:spcBef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7pPr>
            <a:lvl8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8pPr>
            <a:lvl9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[Name]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EA475BE-EB35-47D1-AB02-5CF450ED3F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8076" y="1925336"/>
            <a:ext cx="2160000" cy="308277"/>
          </a:xfrm>
        </p:spPr>
        <p:txBody>
          <a:bodyPr>
            <a:normAutofit/>
          </a:bodyPr>
          <a:lstStyle>
            <a:lvl1pPr algn="l">
              <a:spcBef>
                <a:spcPts val="1000"/>
              </a:spcBef>
              <a:defRPr sz="1200" b="1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200" b="1">
                <a:solidFill>
                  <a:schemeClr val="bg1"/>
                </a:solidFill>
              </a:defRPr>
            </a:lvl2pPr>
            <a:lvl3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4pPr>
            <a:lvl5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5pPr>
            <a:lvl6pPr marL="0" indent="0">
              <a:spcBef>
                <a:spcPts val="1000"/>
              </a:spcBef>
              <a:buFont typeface="Arial" panose="020B0604020202020204" pitchFamily="34" charset="0"/>
              <a:buNone/>
              <a:defRPr sz="1200" b="1">
                <a:solidFill>
                  <a:schemeClr val="bg1"/>
                </a:solidFill>
              </a:defRPr>
            </a:lvl6pPr>
            <a:lvl7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7pPr>
            <a:lvl8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8pPr>
            <a:lvl9pPr marL="0" indent="0">
              <a:spcBef>
                <a:spcPts val="1000"/>
              </a:spcBef>
              <a:buNone/>
              <a:defRPr sz="1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[Name]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ED9544D-6F63-480D-86C0-0CAA72B171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152" y="2233613"/>
            <a:ext cx="2160000" cy="771723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 algn="l">
              <a:lnSpc>
                <a:spcPct val="15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0" indent="0" algn="l">
              <a:lnSpc>
                <a:spcPct val="15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3pPr>
            <a:lvl4pPr marL="0" indent="0" algn="l">
              <a:lnSpc>
                <a:spcPct val="15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4pPr>
            <a:lvl5pPr marL="0" indent="0" algn="l">
              <a:lnSpc>
                <a:spcPct val="150000"/>
              </a:lnSpc>
              <a:spcBef>
                <a:spcPts val="1000"/>
              </a:spcBef>
              <a:buNone/>
              <a:defRPr sz="1200" b="0">
                <a:solidFill>
                  <a:schemeClr val="bg1"/>
                </a:solidFill>
              </a:defRPr>
            </a:lvl5pPr>
            <a:lvl6pPr marL="0" indent="0"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6pPr>
            <a:lvl7pPr marL="0" indent="0" algn="l">
              <a:lnSpc>
                <a:spcPct val="150000"/>
              </a:lnSpc>
              <a:spcBef>
                <a:spcPts val="1000"/>
              </a:spcBef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T: +33 xxx </a:t>
            </a:r>
            <a:r>
              <a:rPr lang="en-US" dirty="0" err="1"/>
              <a:t>xxx</a:t>
            </a:r>
            <a:r>
              <a:rPr lang="en-US" dirty="0"/>
              <a:t> </a:t>
            </a:r>
            <a:r>
              <a:rPr lang="en-US" dirty="0" err="1"/>
              <a:t>xxxx</a:t>
            </a:r>
            <a:br>
              <a:rPr lang="en-US" dirty="0"/>
            </a:br>
            <a:r>
              <a:rPr lang="en-US" dirty="0"/>
              <a:t>E: name.name@fogale.com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8BAB896-86A6-4087-A0C1-2B9184F608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78076" y="2233613"/>
            <a:ext cx="2160000" cy="771723"/>
          </a:xfrm>
        </p:spPr>
        <p:txBody>
          <a:bodyPr>
            <a:normAutofit/>
          </a:bodyPr>
          <a:lstStyle>
            <a:lvl1pPr algn="l">
              <a:lnSpc>
                <a:spcPct val="15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  <a:lvl2pPr algn="l">
              <a:lnSpc>
                <a:spcPct val="15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2pPr>
            <a:lvl3pPr marL="0" indent="0" algn="l">
              <a:lnSpc>
                <a:spcPct val="15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3pPr>
            <a:lvl4pPr marL="0" indent="0" algn="l">
              <a:lnSpc>
                <a:spcPct val="150000"/>
              </a:lnSpc>
              <a:spcBef>
                <a:spcPts val="0"/>
              </a:spcBef>
              <a:buNone/>
              <a:defRPr sz="1200" b="0">
                <a:solidFill>
                  <a:schemeClr val="bg1"/>
                </a:solidFill>
              </a:defRPr>
            </a:lvl4pPr>
            <a:lvl5pPr marL="0" indent="0" algn="l">
              <a:lnSpc>
                <a:spcPct val="150000"/>
              </a:lnSpc>
              <a:spcBef>
                <a:spcPts val="1000"/>
              </a:spcBef>
              <a:buNone/>
              <a:defRPr sz="1200" b="0">
                <a:solidFill>
                  <a:schemeClr val="bg1"/>
                </a:solidFill>
              </a:defRPr>
            </a:lvl5pPr>
            <a:lvl6pPr marL="0" indent="0"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6pPr>
            <a:lvl7pPr marL="0" indent="0" algn="l">
              <a:lnSpc>
                <a:spcPct val="150000"/>
              </a:lnSpc>
              <a:spcBef>
                <a:spcPts val="1000"/>
              </a:spcBef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1000"/>
              </a:spcBef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T: +33 xxx </a:t>
            </a:r>
            <a:r>
              <a:rPr lang="en-US" dirty="0" err="1"/>
              <a:t>xxx</a:t>
            </a:r>
            <a:r>
              <a:rPr lang="en-US" dirty="0"/>
              <a:t> </a:t>
            </a:r>
            <a:r>
              <a:rPr lang="en-US" dirty="0" err="1"/>
              <a:t>xxxx</a:t>
            </a:r>
            <a:br>
              <a:rPr lang="en-US" dirty="0"/>
            </a:br>
            <a:r>
              <a:rPr lang="en-US" dirty="0"/>
              <a:t>E: name.name@fogale.com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24DA4-E33A-4814-B085-CDB6714DAFE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990600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7A635-7929-4B8D-B341-66100EF381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0600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C63ADED-9BA6-4714-9BE2-CD37D549FA8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28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C85B6-3A4B-4139-813B-2F086CB880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9DF9DA3-FB11-4244-A918-E9007517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1533000" y="6372000"/>
            <a:ext cx="6840000" cy="486000"/>
          </a:xfrm>
        </p:spPr>
        <p:txBody>
          <a:bodyPr/>
          <a:lstStyle/>
          <a:p>
            <a:r>
              <a:rPr lang="en-US" dirty="0"/>
              <a:t>MEDICAL BUSINESS UNIT - September 2022 -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814530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DFEC3E-C0B7-431E-8AAD-785581693FA6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3D4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EAAAA5-D40A-4C57-B05E-BEDCFE7A70F9}"/>
              </a:ext>
            </a:extLst>
          </p:cNvPr>
          <p:cNvSpPr>
            <a:spLocks/>
          </p:cNvSpPr>
          <p:nvPr userDrawn="1"/>
        </p:nvSpPr>
        <p:spPr>
          <a:xfrm>
            <a:off x="0" y="6385412"/>
            <a:ext cx="9906000" cy="472588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1025D4-F191-43F1-A3B6-CD3C71BBB0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0600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23210E-3736-4CE0-9CAA-9DD0068EA3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90600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C63ADED-9BA6-4714-9BE2-CD37D549FA8F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12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28">
            <a:hlinkClick r:id="" action="ppaction://noaction"/>
            <a:extLst>
              <a:ext uri="{FF2B5EF4-FFF2-40B4-BE49-F238E27FC236}">
                <a16:creationId xmlns:a16="http://schemas.microsoft.com/office/drawing/2014/main" id="{8387CEC9-A637-4D1D-B7C4-9FF392748BCD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281906" y="1718115"/>
            <a:ext cx="7200000" cy="162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000" i="1">
                <a:latin typeface="+mn-lt"/>
              </a:rPr>
              <a:t>A</a:t>
            </a:r>
          </a:p>
        </p:txBody>
      </p:sp>
      <p:sp>
        <p:nvSpPr>
          <p:cNvPr id="53" name="TextBox 29">
            <a:hlinkClick r:id="" action="ppaction://noaction"/>
            <a:extLst>
              <a:ext uri="{FF2B5EF4-FFF2-40B4-BE49-F238E27FC236}">
                <a16:creationId xmlns:a16="http://schemas.microsoft.com/office/drawing/2014/main" id="{0D9CCE69-680F-41C5-A008-43C58E3634C0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9068752" y="1718115"/>
            <a:ext cx="180000" cy="1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000" i="1">
                <a:solidFill>
                  <a:srgbClr val="404040"/>
                </a:solidFill>
                <a:latin typeface="+mn-lt"/>
              </a:rPr>
              <a:t>1</a:t>
            </a:r>
          </a:p>
        </p:txBody>
      </p:sp>
      <p:sp>
        <p:nvSpPr>
          <p:cNvPr id="54" name="ZoneTexte 31">
            <a:extLst>
              <a:ext uri="{FF2B5EF4-FFF2-40B4-BE49-F238E27FC236}">
                <a16:creationId xmlns:a16="http://schemas.microsoft.com/office/drawing/2014/main" id="{54E814DD-C10C-425A-BCD0-7199BDE72F74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805882" y="1466123"/>
            <a:ext cx="7722869" cy="162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/>
              <a:t>A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1305852C-D236-4729-B236-A3E1A2DEE7E1}"/>
              </a:ext>
            </a:extLst>
          </p:cNvPr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625883" y="1466123"/>
            <a:ext cx="180000" cy="162000"/>
          </a:xfrm>
          <a:prstGeom prst="rect">
            <a:avLst/>
          </a:prstGeom>
          <a:noFill/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100" dirty="0"/>
              <a:t>1.1</a:t>
            </a:r>
          </a:p>
        </p:txBody>
      </p:sp>
      <p:sp>
        <p:nvSpPr>
          <p:cNvPr id="56" name="TextBox 55">
            <a:hlinkClick r:id="" action="ppaction://noaction"/>
            <a:extLst>
              <a:ext uri="{FF2B5EF4-FFF2-40B4-BE49-F238E27FC236}">
                <a16:creationId xmlns:a16="http://schemas.microsoft.com/office/drawing/2014/main" id="{B6A2B927-54F1-4551-83A9-3FB2A7A8FBD9}"/>
              </a:ext>
            </a:extLst>
          </p:cNvPr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8960751" y="1466123"/>
            <a:ext cx="288000" cy="1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tIns="0" rIns="0" bIns="0" rtlCol="0" anchor="t" anchorCtr="1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/>
              <a:t>1</a:t>
            </a:r>
          </a:p>
        </p:txBody>
      </p:sp>
      <p:sp>
        <p:nvSpPr>
          <p:cNvPr id="57" name="TextBox 56">
            <a:hlinkClick r:id="" action="ppaction://noaction"/>
            <a:extLst>
              <a:ext uri="{FF2B5EF4-FFF2-40B4-BE49-F238E27FC236}">
                <a16:creationId xmlns:a16="http://schemas.microsoft.com/office/drawing/2014/main" id="{9C69E974-7AC4-427B-81A5-17E0E0BEE374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>
          <a:xfrm>
            <a:off x="805882" y="1106123"/>
            <a:ext cx="7722869" cy="360000"/>
          </a:xfrm>
          <a:prstGeom prst="rect">
            <a:avLst/>
          </a:prstGeom>
          <a:noFill/>
        </p:spPr>
        <p:txBody>
          <a:bodyPr vert="horz" wrap="square" lIns="0" tIns="0" rIns="0" bIns="36000" rtlCol="0" anchor="t" anchorCtr="0">
            <a:noAutofit/>
          </a:bodyPr>
          <a:lstStyle/>
          <a:p>
            <a:pPr algn="l"/>
            <a:r>
              <a:rPr lang="en-US" sz="1200"/>
              <a:t>A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8431161-1DFE-462A-B1BC-AA49A7D0C479}"/>
              </a:ext>
            </a:extLst>
          </p:cNvPr>
          <p:cNvSpPr>
            <a:spLocks/>
          </p:cNvSpPr>
          <p:nvPr userDrawn="1">
            <p:custDataLst>
              <p:tags r:id="rId7"/>
            </p:custDataLst>
          </p:nvPr>
        </p:nvSpPr>
        <p:spPr>
          <a:xfrm>
            <a:off x="85883" y="1106123"/>
            <a:ext cx="9162869" cy="468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310E0413-026C-4B2F-A55F-A13E544709F9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 bwMode="auto">
          <a:xfrm>
            <a:off x="85883" y="1106123"/>
            <a:ext cx="720000" cy="360000"/>
          </a:xfrm>
          <a:prstGeom prst="rect">
            <a:avLst/>
          </a:prstGeom>
          <a:noFill/>
          <a:effectLst/>
        </p:spPr>
        <p:txBody>
          <a:bodyPr vert="horz" wrap="square" lIns="22320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>
              <a:buSzPct val="60000"/>
              <a:buFont typeface="Garamond" pitchFamily="18" charset="0"/>
            </a:pPr>
            <a:r>
              <a:rPr lang="en-US" sz="12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6AF2A37F-2093-456B-BC93-D9CE9D1ED23F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8888752" y="110612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tIns="0" rIns="252000" bIns="0" rtlCol="0" anchor="t" anchorCtr="0">
            <a:noAutofit/>
          </a:bodyPr>
          <a:lstStyle/>
          <a:p>
            <a:pPr algn="ctr"/>
            <a:r>
              <a:rPr lang="en-US" sz="1200"/>
              <a:t>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1CECA78-5DEB-4F84-96B1-D2BFD0638681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31028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ZoneTexte 79">
            <a:hlinkClick r:id="" action="ppaction://noaction"/>
            <a:extLst>
              <a:ext uri="{FF2B5EF4-FFF2-40B4-BE49-F238E27FC236}">
                <a16:creationId xmlns:a16="http://schemas.microsoft.com/office/drawing/2014/main" id="{9EF323FB-0BC6-43F0-824D-F8240F7D4A53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8903731" y="4186802"/>
            <a:ext cx="297180" cy="2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000" i="1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53" name="TextBox 52">
            <a:hlinkClick r:id="" action="ppaction://noaction"/>
            <a:extLst>
              <a:ext uri="{FF2B5EF4-FFF2-40B4-BE49-F238E27FC236}">
                <a16:creationId xmlns:a16="http://schemas.microsoft.com/office/drawing/2014/main" id="{DB390593-CCDE-4CAB-8CAB-5AC58B1E7D6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74942" y="4186802"/>
            <a:ext cx="7785072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000" i="1">
                <a:solidFill>
                  <a:schemeClr val="bg1"/>
                </a:solidFill>
                <a:latin typeface="+mn-lt"/>
              </a:rPr>
              <a:t>A</a:t>
            </a:r>
          </a:p>
        </p:txBody>
      </p:sp>
      <p:sp>
        <p:nvSpPr>
          <p:cNvPr id="54" name="TextBox 53">
            <a:hlinkClick r:id="" action="ppaction://noaction"/>
            <a:extLst>
              <a:ext uri="{FF2B5EF4-FFF2-40B4-BE49-F238E27FC236}">
                <a16:creationId xmlns:a16="http://schemas.microsoft.com/office/drawing/2014/main" id="{3475112E-2CC7-460B-9A59-FA478B966C8F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304801" y="2627940"/>
            <a:ext cx="360000" cy="360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</a:rPr>
              <a:t>2.1</a:t>
            </a:r>
          </a:p>
        </p:txBody>
      </p:sp>
      <p:sp>
        <p:nvSpPr>
          <p:cNvPr id="55" name="TextBox 54">
            <a:hlinkClick r:id="" action="ppaction://noaction"/>
            <a:extLst>
              <a:ext uri="{FF2B5EF4-FFF2-40B4-BE49-F238E27FC236}">
                <a16:creationId xmlns:a16="http://schemas.microsoft.com/office/drawing/2014/main" id="{C53F4A49-256B-42E0-A2D0-CACCE1A780C3}"/>
              </a:ext>
            </a:extLst>
          </p:cNvPr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8788073" y="262794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en-US" sz="100" b="1">
                <a:noFill/>
                <a:latin typeface="+mn-lt"/>
              </a:rPr>
              <a:t>13</a:t>
            </a:r>
          </a:p>
        </p:txBody>
      </p:sp>
      <p:sp>
        <p:nvSpPr>
          <p:cNvPr id="56" name="TextBox 55">
            <a:hlinkClick r:id="" action="ppaction://noaction"/>
            <a:extLst>
              <a:ext uri="{FF2B5EF4-FFF2-40B4-BE49-F238E27FC236}">
                <a16:creationId xmlns:a16="http://schemas.microsoft.com/office/drawing/2014/main" id="{3A2D7B2F-6F4B-4EED-9C62-D28CE1DD73F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788073" y="2627940"/>
            <a:ext cx="360000" cy="360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57" name="TextBox 56">
            <a:hlinkClick r:id="" action="ppaction://noaction"/>
            <a:extLst>
              <a:ext uri="{FF2B5EF4-FFF2-40B4-BE49-F238E27FC236}">
                <a16:creationId xmlns:a16="http://schemas.microsoft.com/office/drawing/2014/main" id="{AA2800B3-19A2-4135-90AB-1677EB3F1D4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27099" y="2627940"/>
            <a:ext cx="7600553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A680DA8-9A14-4AA7-8078-8D5B00B9C814}"/>
              </a:ext>
            </a:extLst>
          </p:cNvPr>
          <p:cNvSpPr>
            <a:spLocks/>
          </p:cNvSpPr>
          <p:nvPr userDrawn="1">
            <p:custDataLst>
              <p:tags r:id="rId7"/>
            </p:custDataLst>
          </p:nvPr>
        </p:nvSpPr>
        <p:spPr>
          <a:xfrm>
            <a:off x="247651" y="461726"/>
            <a:ext cx="9410698" cy="576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72B0FDA5-49CB-4DFD-A710-B1C742336B2A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 bwMode="auto">
          <a:xfrm>
            <a:off x="7498349" y="461726"/>
            <a:ext cx="2160000" cy="1976400"/>
          </a:xfrm>
          <a:prstGeom prst="rect">
            <a:avLst/>
          </a:prstGeom>
          <a:noFill/>
          <a:effectLst/>
        </p:spPr>
        <p:txBody>
          <a:bodyPr vert="horz" wrap="none" lIns="0" tIns="0" rIns="108000" bIns="54000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r">
              <a:buSzPct val="60000"/>
              <a:buFont typeface="Garamond" pitchFamily="18" charset="0"/>
            </a:pPr>
            <a:r>
              <a:rPr lang="en-US" sz="138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4D72793C-0582-4F78-8B4D-DA8AA8F5C4D8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247651" y="461726"/>
            <a:ext cx="7560000" cy="144000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b" anchorCtr="0">
            <a:no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6CA62F-36B5-404B-95CF-BBC5214F9440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992585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22862BB2-C9B1-4609-9042-FBA1F7C84FB2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291777" y="1637331"/>
            <a:ext cx="3783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sz="1400"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53" name="ZoneTexte 20">
            <a:extLst>
              <a:ext uri="{FF2B5EF4-FFF2-40B4-BE49-F238E27FC236}">
                <a16:creationId xmlns:a16="http://schemas.microsoft.com/office/drawing/2014/main" id="{5BEBF50D-58BD-4969-A18A-AE37317FB0BA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1081770" y="1637331"/>
            <a:ext cx="7785072" cy="349200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noAutofit/>
          </a:bodyPr>
          <a:lstStyle/>
          <a:p>
            <a:r>
              <a:rPr lang="fr-FR" sz="1800" b="1">
                <a:solidFill>
                  <a:sysClr val="windowText" lastClr="000000"/>
                </a:solidFill>
                <a:latin typeface="+mn-lt"/>
              </a:rPr>
              <a:t>A</a:t>
            </a:r>
          </a:p>
        </p:txBody>
      </p:sp>
      <p:sp>
        <p:nvSpPr>
          <p:cNvPr id="54" name="ZoneTexte 50">
            <a:hlinkClick r:id="" action="ppaction://noaction"/>
            <a:extLst>
              <a:ext uri="{FF2B5EF4-FFF2-40B4-BE49-F238E27FC236}">
                <a16:creationId xmlns:a16="http://schemas.microsoft.com/office/drawing/2014/main" id="{76969E41-9EBC-4AC0-B751-312DCA4CCCC6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9053389" y="1637331"/>
            <a:ext cx="299041" cy="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sz="1800">
                <a:solidFill>
                  <a:sysClr val="windowText" lastClr="000000"/>
                </a:solidFill>
                <a:latin typeface="+mn-lt"/>
              </a:rPr>
              <a:t>1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9155BF1-26E2-40CD-9085-208A4E436C26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294822" y="1643743"/>
            <a:ext cx="92456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6" name="TextBox 20">
            <a:hlinkClick r:id="" action="ppaction://noaction"/>
            <a:extLst>
              <a:ext uri="{FF2B5EF4-FFF2-40B4-BE49-F238E27FC236}">
                <a16:creationId xmlns:a16="http://schemas.microsoft.com/office/drawing/2014/main" id="{4FFEC3D7-121D-446D-92DD-DC2BBE9104AB}"/>
              </a:ext>
            </a:extLst>
          </p:cNvPr>
          <p:cNvSpPr txBox="1">
            <a:spLocks/>
          </p:cNvSpPr>
          <p:nvPr userDrawn="1">
            <p:custDataLst>
              <p:tags r:id="rId5"/>
            </p:custDataLst>
          </p:nvPr>
        </p:nvSpPr>
        <p:spPr>
          <a:xfrm>
            <a:off x="9055100" y="2667000"/>
            <a:ext cx="297180" cy="2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000" i="1">
                <a:solidFill>
                  <a:sysClr val="windowText" lastClr="000000"/>
                </a:solidFill>
                <a:latin typeface="+mn-lt"/>
              </a:rPr>
              <a:t>1</a:t>
            </a:r>
          </a:p>
        </p:txBody>
      </p:sp>
      <p:sp>
        <p:nvSpPr>
          <p:cNvPr id="57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B8CBB39-0A29-4D70-891E-B184EC650B8B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079500" y="2667000"/>
            <a:ext cx="7785072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000" i="1">
                <a:solidFill>
                  <a:sysClr val="windowText" lastClr="000000"/>
                </a:solidFill>
                <a:latin typeface="+mn-lt"/>
              </a:rPr>
              <a:t>A</a:t>
            </a:r>
          </a:p>
        </p:txBody>
      </p:sp>
      <p:sp>
        <p:nvSpPr>
          <p:cNvPr id="58" name="TextBox 57">
            <a:hlinkClick r:id="" action="ppaction://noaction"/>
            <a:extLst>
              <a:ext uri="{FF2B5EF4-FFF2-40B4-BE49-F238E27FC236}">
                <a16:creationId xmlns:a16="http://schemas.microsoft.com/office/drawing/2014/main" id="{62278E36-5DD3-4BD1-B943-D1A19E443A84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9055100" y="2057400"/>
            <a:ext cx="297180" cy="360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200">
                <a:solidFill>
                  <a:sysClr val="windowText" lastClr="000000"/>
                </a:solidFill>
                <a:latin typeface="+mn-lt"/>
              </a:rPr>
              <a:t>1</a:t>
            </a:r>
          </a:p>
        </p:txBody>
      </p:sp>
      <p:sp>
        <p:nvSpPr>
          <p:cNvPr id="59" name="TextBox 58">
            <a:hlinkClick r:id="" action="ppaction://noaction"/>
            <a:extLst>
              <a:ext uri="{FF2B5EF4-FFF2-40B4-BE49-F238E27FC236}">
                <a16:creationId xmlns:a16="http://schemas.microsoft.com/office/drawing/2014/main" id="{95BEB134-4E0A-4336-90F5-1D77257E5CEB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291777" y="2057400"/>
            <a:ext cx="378300" cy="360000"/>
          </a:xfrm>
          <a:prstGeom prst="rect">
            <a:avLst/>
          </a:prstGeom>
        </p:spPr>
        <p:txBody>
          <a:bodyPr vert="horz" wrap="none" lIns="0" tIns="0" rIns="0" bIns="45720" rtlCol="0" anchor="ctr">
            <a:noAutofit/>
          </a:bodyPr>
          <a:lstStyle/>
          <a:p>
            <a:pPr algn="l"/>
            <a:r>
              <a:rPr lang="en-US" sz="1200">
                <a:solidFill>
                  <a:sysClr val="windowText" lastClr="000000"/>
                </a:solidFill>
                <a:latin typeface="+mn-lt"/>
              </a:rPr>
              <a:t>2.1</a:t>
            </a:r>
          </a:p>
        </p:txBody>
      </p:sp>
      <p:sp>
        <p:nvSpPr>
          <p:cNvPr id="60" name="TextBox 59">
            <a:hlinkClick r:id="" action="ppaction://noaction"/>
            <a:extLst>
              <a:ext uri="{FF2B5EF4-FFF2-40B4-BE49-F238E27FC236}">
                <a16:creationId xmlns:a16="http://schemas.microsoft.com/office/drawing/2014/main" id="{DCE848DC-18F0-4127-9633-04DD0D06B312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1079500" y="2057400"/>
            <a:ext cx="7785072" cy="360000"/>
          </a:xfrm>
          <a:prstGeom prst="rect">
            <a:avLst/>
          </a:prstGeom>
        </p:spPr>
        <p:txBody>
          <a:bodyPr vert="horz" lIns="0" tIns="0" rIns="0" bIns="45720" rtlCol="0" anchor="ctr">
            <a:noAutofit/>
          </a:bodyPr>
          <a:lstStyle/>
          <a:p>
            <a:pPr algn="l"/>
            <a:r>
              <a:rPr lang="en-US" sz="1200">
                <a:solidFill>
                  <a:sysClr val="windowText" lastClr="000000"/>
                </a:solidFill>
                <a:latin typeface="+mn-lt"/>
              </a:rPr>
              <a:t>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C0CD28E-F326-4B54-8880-C757588C29A7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770762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6DDB0-AC7C-48A1-BB8B-8F40D2C84978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7600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620CCF-B76E-4574-A7B0-128C095459C4}"/>
              </a:ext>
            </a:extLst>
          </p:cNvPr>
          <p:cNvSpPr/>
          <p:nvPr userDrawn="1"/>
        </p:nvSpPr>
        <p:spPr>
          <a:xfrm>
            <a:off x="0" y="0"/>
            <a:ext cx="9907200" cy="60579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3BA5DE6-60F5-4B3A-A3B1-46A29E1802E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52400" y="0"/>
            <a:ext cx="4953600" cy="605790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picture and then change the background </a:t>
            </a:r>
            <a:r>
              <a:rPr lang="en-US" noProof="0" dirty="0" err="1"/>
              <a:t>colour</a:t>
            </a:r>
            <a:r>
              <a:rPr lang="en-US" noProof="0" dirty="0"/>
              <a:t> of the title page to a complementary </a:t>
            </a:r>
            <a:r>
              <a:rPr lang="en-US" noProof="0" dirty="0" err="1"/>
              <a:t>colour</a:t>
            </a:r>
            <a:r>
              <a:rPr lang="en-US" noProof="0" dirty="0"/>
              <a:t>.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2001" y="1571017"/>
            <a:ext cx="3709200" cy="720000"/>
          </a:xfrm>
        </p:spPr>
        <p:txBody>
          <a:bodyPr anchor="t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[Project name]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001" y="2825084"/>
            <a:ext cx="3709200" cy="540000"/>
          </a:xfrm>
        </p:spPr>
        <p:txBody>
          <a:bodyPr lIns="0" tIns="0" rIns="0"/>
          <a:lstStyle>
            <a:lvl1pPr marL="0" indent="0" algn="l">
              <a:buNone/>
              <a:defRPr sz="2400">
                <a:solidFill>
                  <a:schemeClr val="bg1">
                    <a:alpha val="46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[Type of report]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9892BD5-92EB-481F-9910-E5B9D288A6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2001" y="3899151"/>
            <a:ext cx="3709200" cy="540000"/>
          </a:xfrm>
        </p:spPr>
        <p:txBody>
          <a:bodyPr lIns="0" t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>
                <a:solidFill>
                  <a:schemeClr val="bg1">
                    <a:alpha val="46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alpha val="46000"/>
                  </a:schemeClr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alpha val="46000"/>
                  </a:schemeClr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alpha val="46000"/>
                  </a:schemeClr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alpha val="46000"/>
                  </a:schemeClr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alpha val="46000"/>
                  </a:schemeClr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alpha val="46000"/>
                  </a:schemeClr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alpha val="46000"/>
                  </a:schemeClr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>
                    <a:alpha val="46000"/>
                  </a:schemeClr>
                </a:solidFill>
              </a:defRPr>
            </a:lvl9pPr>
          </a:lstStyle>
          <a:p>
            <a:pPr lvl="0"/>
            <a:r>
              <a:rPr lang="en-US"/>
              <a:t>[Date]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FEECC-C712-4B15-B748-7D6DC83E7A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90600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98A458-9F37-4034-B207-7AAA11384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90600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C63ADED-9BA6-4714-9BE2-CD37D549FA8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A8CA45-F0E3-4E8D-A0C9-466AD3AA66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8844" y="6283984"/>
            <a:ext cx="1439182" cy="360000"/>
          </a:xfrm>
          <a:ln w="12700">
            <a:solidFill>
              <a:schemeClr val="bg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200" b="0">
                <a:ln>
                  <a:noFill/>
                </a:ln>
                <a:solidFill>
                  <a:schemeClr val="bg1">
                    <a:lumMod val="75000"/>
                  </a:schemeClr>
                </a:solidFill>
              </a:defRPr>
            </a:lvl1pPr>
            <a:lvl2pPr>
              <a:spcBef>
                <a:spcPts val="0"/>
              </a:spcBef>
              <a:defRPr sz="8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8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5010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0BAAD-2F74-47E9-9CAE-15D91AA8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7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7D7F61-7126-4F02-9946-809DB97BA9E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9000" y="1394675"/>
            <a:ext cx="4464000" cy="468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FEFA34-8D70-483E-8E3A-C52195AB07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2999" y="1394675"/>
            <a:ext cx="4464000" cy="468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D4B12-5ED2-4068-8619-7B76D51D37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7E5354C-AF8E-4150-B06A-7CA252FA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1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757EDC-B13F-4DA9-9498-9E158807FE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9000" y="1394675"/>
            <a:ext cx="2977200" cy="468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18CFDF-A434-4DB1-8043-983D64437C0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19799" y="1394675"/>
            <a:ext cx="2977200" cy="468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9087B5-AB27-4F7B-B60B-FBF3A86EE89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64400" y="1394675"/>
            <a:ext cx="2977200" cy="4680000"/>
          </a:xfrm>
        </p:spPr>
        <p:txBody>
          <a:bodyPr/>
          <a:lstStyle/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03688-6A37-4F2E-9AC5-CBB7B447601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94C3EB-81EC-47BE-B032-18D34F56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66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- Four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FB0D5F-B992-488E-A7F4-445E26A67C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9000" y="1394675"/>
            <a:ext cx="4464000" cy="216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D1FA88-E169-470E-B73E-D5C07EA01DA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09000" y="3914675"/>
            <a:ext cx="4464000" cy="216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A3E3C2-2FA5-4CE7-9E5B-4D8E0A80C7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32999" y="1394675"/>
            <a:ext cx="4464000" cy="216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71BEDD-EDB3-44BF-99E8-2F29603A682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132999" y="3914675"/>
            <a:ext cx="4464000" cy="216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E46DF-D9AC-4869-8ED9-D881E4AB416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F7B9997-8AA5-445F-A7EB-9ECA2AB36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6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- Title only with coloured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52959-39D0-4C3A-A8DC-0B0B4963B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968C0-9A7A-46F0-95AD-C98B536CA2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A3FE2-F3FB-42E2-A293-BBD7DB3A9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63ADED-9BA6-4714-9BE2-CD37D549FA8F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FEB9AB-C88A-4081-A3C7-95F6A4DE49EF}"/>
              </a:ext>
            </a:extLst>
          </p:cNvPr>
          <p:cNvCxnSpPr/>
          <p:nvPr userDrawn="1"/>
        </p:nvCxnSpPr>
        <p:spPr>
          <a:xfrm>
            <a:off x="0" y="6362700"/>
            <a:ext cx="990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39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6CD7EAB-B363-4830-B400-8713DD1E0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4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7D7F61-7126-4F02-9946-809DB97BA9E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9000" y="1394675"/>
            <a:ext cx="4464000" cy="468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FEFA34-8D70-483E-8E3A-C52195AB076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2999" y="1394675"/>
            <a:ext cx="4464000" cy="468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Press simultaneously ALT + SHIFT + Right/Left arrow to navigate through levels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7E5354C-AF8E-4150-B06A-7CA252FA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1533000" y="6372000"/>
            <a:ext cx="6840000" cy="486000"/>
          </a:xfrm>
        </p:spPr>
        <p:txBody>
          <a:bodyPr/>
          <a:lstStyle/>
          <a:p>
            <a:r>
              <a:rPr lang="en-US" dirty="0"/>
              <a:t>MEDICAL BUSINESS UNIT - September 2022 -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02337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000" y="593352"/>
            <a:ext cx="9288000" cy="504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000" y="1394675"/>
            <a:ext cx="9288000" cy="46800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3000" y="6372000"/>
            <a:ext cx="6840000" cy="48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MEDICAL BUSINESS UNIT - September 2022 -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5202" y="6372000"/>
            <a:ext cx="666000" cy="48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4C63ADED-9BA6-4714-9BE2-CD37D549FA8F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35AF4C-55DC-45EA-841B-B6EA1AA66958}"/>
              </a:ext>
            </a:extLst>
          </p:cNvPr>
          <p:cNvCxnSpPr/>
          <p:nvPr userDrawn="1"/>
        </p:nvCxnSpPr>
        <p:spPr>
          <a:xfrm>
            <a:off x="0" y="6362700"/>
            <a:ext cx="990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170DCD08-1CAE-F99C-3581-CFE9A4CDCCE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017162" y="188837"/>
            <a:ext cx="1692000" cy="30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9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1" r:id="rId2"/>
    <p:sldLayoutId id="2147483679" r:id="rId3"/>
    <p:sldLayoutId id="2147483680" r:id="rId4"/>
    <p:sldLayoutId id="2147483681" r:id="rId5"/>
    <p:sldLayoutId id="2147483682" r:id="rId6"/>
    <p:sldLayoutId id="2147483684" r:id="rId7"/>
    <p:sldLayoutId id="2147483662" r:id="rId8"/>
    <p:sldLayoutId id="2147483671" r:id="rId9"/>
    <p:sldLayoutId id="2147483674" r:id="rId10"/>
    <p:sldLayoutId id="2147483673" r:id="rId11"/>
    <p:sldLayoutId id="2147483678" r:id="rId12"/>
    <p:sldLayoutId id="2147483675" r:id="rId13"/>
    <p:sldLayoutId id="2147483669" r:id="rId14"/>
    <p:sldLayoutId id="214748366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just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0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just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just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just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just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-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720000" indent="-180000" algn="just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-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80000" algn="just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-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00" indent="-180000" algn="just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-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720000" indent="-180000" algn="just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-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53" userDrawn="1">
          <p15:clr>
            <a:srgbClr val="F26B43"/>
          </p15:clr>
        </p15:guide>
        <p15:guide id="2" pos="3120" userDrawn="1">
          <p15:clr>
            <a:srgbClr val="F26B43"/>
          </p15:clr>
        </p15:guide>
        <p15:guide id="3" pos="194" userDrawn="1">
          <p15:clr>
            <a:srgbClr val="F26B43"/>
          </p15:clr>
        </p15:guide>
        <p15:guide id="4" pos="6046" userDrawn="1">
          <p15:clr>
            <a:srgbClr val="F26B43"/>
          </p15:clr>
        </p15:guide>
        <p15:guide id="5" orient="horz" pos="374" userDrawn="1">
          <p15:clr>
            <a:srgbClr val="F26B43"/>
          </p15:clr>
        </p15:guide>
        <p15:guide id="6" orient="horz" pos="692" userDrawn="1">
          <p15:clr>
            <a:srgbClr val="F26B43"/>
          </p15:clr>
        </p15:guide>
        <p15:guide id="7" orient="horz" pos="878" userDrawn="1">
          <p15:clr>
            <a:srgbClr val="F26B43"/>
          </p15:clr>
        </p15:guide>
        <p15:guide id="8" orient="horz" pos="3828" userDrawn="1">
          <p15:clr>
            <a:srgbClr val="F26B43"/>
          </p15:clr>
        </p15:guide>
        <p15:guide id="9" pos="1601" userDrawn="1">
          <p15:clr>
            <a:srgbClr val="F26B43"/>
          </p15:clr>
        </p15:guide>
        <p15:guide id="10" pos="4639" userDrawn="1">
          <p15:clr>
            <a:srgbClr val="F26B43"/>
          </p15:clr>
        </p15:guide>
        <p15:guide id="11" orient="horz" pos="1561" userDrawn="1">
          <p15:clr>
            <a:srgbClr val="F26B43"/>
          </p15:clr>
        </p15:guide>
        <p15:guide id="12" orient="horz" pos="31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1"/>
          <p:cNvSpPr txBox="1">
            <a:spLocks/>
          </p:cNvSpPr>
          <p:nvPr userDrawn="1"/>
        </p:nvSpPr>
        <p:spPr>
          <a:xfrm>
            <a:off x="4633545" y="2214823"/>
            <a:ext cx="4421303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7" name="Groupe 5"/>
          <p:cNvGrpSpPr/>
          <p:nvPr userDrawn="1"/>
        </p:nvGrpSpPr>
        <p:grpSpPr>
          <a:xfrm>
            <a:off x="-2" y="786633"/>
            <a:ext cx="4437212" cy="5284741"/>
            <a:chOff x="-2" y="786630"/>
            <a:chExt cx="4437212" cy="5284741"/>
          </a:xfrm>
        </p:grpSpPr>
        <p:sp>
          <p:nvSpPr>
            <p:cNvPr id="8" name="Forme libre 7"/>
            <p:cNvSpPr/>
            <p:nvPr userDrawn="1"/>
          </p:nvSpPr>
          <p:spPr>
            <a:xfrm flipV="1">
              <a:off x="1042897" y="786630"/>
              <a:ext cx="3394313" cy="5284741"/>
            </a:xfrm>
            <a:custGeom>
              <a:avLst/>
              <a:gdLst>
                <a:gd name="connsiteX0" fmla="*/ 86885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869194 w 3333540"/>
                <a:gd name="connsiteY9" fmla="*/ 2720193 h 3559164"/>
                <a:gd name="connsiteX10" fmla="*/ 909661 w 3333540"/>
                <a:gd name="connsiteY10" fmla="*/ 2681749 h 3559164"/>
                <a:gd name="connsiteX11" fmla="*/ 869194 w 3333540"/>
                <a:gd name="connsiteY11" fmla="*/ 2720133 h 3559164"/>
                <a:gd name="connsiteX12" fmla="*/ 1047540 w 3333540"/>
                <a:gd name="connsiteY12" fmla="*/ 3559164 h 3559164"/>
                <a:gd name="connsiteX13" fmla="*/ 3333540 w 3333540"/>
                <a:gd name="connsiteY13" fmla="*/ 1779582 h 3559164"/>
                <a:gd name="connsiteX14" fmla="*/ 1047540 w 3333540"/>
                <a:gd name="connsiteY14" fmla="*/ 0 h 3559164"/>
                <a:gd name="connsiteX15" fmla="*/ 1047540 w 3333540"/>
                <a:gd name="connsiteY15" fmla="*/ 999484 h 3559164"/>
                <a:gd name="connsiteX16" fmla="*/ 0 w 3333540"/>
                <a:gd name="connsiteY16" fmla="*/ 5862 h 3559164"/>
                <a:gd name="connsiteX17" fmla="*/ 0 w 3333540"/>
                <a:gd name="connsiteY17" fmla="*/ 3544590 h 3559164"/>
                <a:gd name="connsiteX18" fmla="*/ 869194 w 3333540"/>
                <a:gd name="connsiteY18" fmla="*/ 2720133 h 3559164"/>
                <a:gd name="connsiteX19" fmla="*/ 869194 w 3333540"/>
                <a:gd name="connsiteY19" fmla="*/ 2546457 h 3559164"/>
                <a:gd name="connsiteX20" fmla="*/ 1052074 w 3333540"/>
                <a:gd name="connsiteY20" fmla="*/ 2546457 h 3559164"/>
                <a:gd name="connsiteX21" fmla="*/ 909661 w 3333540"/>
                <a:gd name="connsiteY21" fmla="*/ 2681749 h 3559164"/>
                <a:gd name="connsiteX22" fmla="*/ 1047540 w 3333540"/>
                <a:gd name="connsiteY22" fmla="*/ 2550967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869194 w 3333540"/>
                <a:gd name="connsiteY20" fmla="*/ 2720133 h 3559164"/>
                <a:gd name="connsiteX21" fmla="*/ 869194 w 3333540"/>
                <a:gd name="connsiteY21" fmla="*/ 2546457 h 3559164"/>
                <a:gd name="connsiteX22" fmla="*/ 1052074 w 3333540"/>
                <a:gd name="connsiteY22" fmla="*/ 2546457 h 3559164"/>
                <a:gd name="connsiteX23" fmla="*/ 909661 w 3333540"/>
                <a:gd name="connsiteY23" fmla="*/ 2681749 h 3559164"/>
                <a:gd name="connsiteX24" fmla="*/ 1047540 w 3333540"/>
                <a:gd name="connsiteY24" fmla="*/ 2550967 h 3559164"/>
                <a:gd name="connsiteX25" fmla="*/ 1047540 w 3333540"/>
                <a:gd name="connsiteY25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869194 w 3333540"/>
                <a:gd name="connsiteY20" fmla="*/ 2720133 h 3559164"/>
                <a:gd name="connsiteX21" fmla="*/ 1052074 w 3333540"/>
                <a:gd name="connsiteY21" fmla="*/ 2546457 h 3559164"/>
                <a:gd name="connsiteX22" fmla="*/ 909661 w 3333540"/>
                <a:gd name="connsiteY22" fmla="*/ 2681749 h 3559164"/>
                <a:gd name="connsiteX23" fmla="*/ 1047540 w 3333540"/>
                <a:gd name="connsiteY23" fmla="*/ 2550967 h 3559164"/>
                <a:gd name="connsiteX24" fmla="*/ 1047540 w 3333540"/>
                <a:gd name="connsiteY24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1052074 w 3333540"/>
                <a:gd name="connsiteY20" fmla="*/ 2546457 h 3559164"/>
                <a:gd name="connsiteX21" fmla="*/ 909661 w 3333540"/>
                <a:gd name="connsiteY21" fmla="*/ 2681749 h 3559164"/>
                <a:gd name="connsiteX22" fmla="*/ 1047540 w 3333540"/>
                <a:gd name="connsiteY22" fmla="*/ 2550967 h 3559164"/>
                <a:gd name="connsiteX23" fmla="*/ 1047540 w 3333540"/>
                <a:gd name="connsiteY23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3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1047540 w 3333540"/>
                <a:gd name="connsiteY13" fmla="*/ 3559164 h 3559164"/>
                <a:gd name="connsiteX14" fmla="*/ 3333540 w 3333540"/>
                <a:gd name="connsiteY14" fmla="*/ 1779582 h 3559164"/>
                <a:gd name="connsiteX15" fmla="*/ 1047540 w 3333540"/>
                <a:gd name="connsiteY15" fmla="*/ 0 h 3559164"/>
                <a:gd name="connsiteX16" fmla="*/ 1047540 w 3333540"/>
                <a:gd name="connsiteY16" fmla="*/ 999484 h 3559164"/>
                <a:gd name="connsiteX17" fmla="*/ 0 w 3333540"/>
                <a:gd name="connsiteY17" fmla="*/ 5862 h 3559164"/>
                <a:gd name="connsiteX18" fmla="*/ 0 w 3333540"/>
                <a:gd name="connsiteY18" fmla="*/ 3544590 h 3559164"/>
                <a:gd name="connsiteX19" fmla="*/ 1052074 w 3333540"/>
                <a:gd name="connsiteY19" fmla="*/ 2546457 h 3559164"/>
                <a:gd name="connsiteX20" fmla="*/ 909661 w 3333540"/>
                <a:gd name="connsiteY20" fmla="*/ 2681749 h 3559164"/>
                <a:gd name="connsiteX21" fmla="*/ 1047540 w 3333540"/>
                <a:gd name="connsiteY21" fmla="*/ 2550967 h 3559164"/>
                <a:gd name="connsiteX22" fmla="*/ 1047540 w 3333540"/>
                <a:gd name="connsiteY22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1047540 w 3333540"/>
                <a:gd name="connsiteY10" fmla="*/ 3559164 h 3559164"/>
                <a:gd name="connsiteX11" fmla="*/ 3333540 w 3333540"/>
                <a:gd name="connsiteY11" fmla="*/ 1779582 h 3559164"/>
                <a:gd name="connsiteX12" fmla="*/ 1047540 w 3333540"/>
                <a:gd name="connsiteY12" fmla="*/ 0 h 3559164"/>
                <a:gd name="connsiteX13" fmla="*/ 1047540 w 3333540"/>
                <a:gd name="connsiteY13" fmla="*/ 999484 h 3559164"/>
                <a:gd name="connsiteX14" fmla="*/ 0 w 3333540"/>
                <a:gd name="connsiteY14" fmla="*/ 5862 h 3559164"/>
                <a:gd name="connsiteX15" fmla="*/ 0 w 3333540"/>
                <a:gd name="connsiteY15" fmla="*/ 3544590 h 3559164"/>
                <a:gd name="connsiteX16" fmla="*/ 1052074 w 3333540"/>
                <a:gd name="connsiteY16" fmla="*/ 2546457 h 3559164"/>
                <a:gd name="connsiteX17" fmla="*/ 909661 w 3333540"/>
                <a:gd name="connsiteY17" fmla="*/ 2681749 h 3559164"/>
                <a:gd name="connsiteX18" fmla="*/ 1047540 w 3333540"/>
                <a:gd name="connsiteY18" fmla="*/ 2550967 h 3559164"/>
                <a:gd name="connsiteX19" fmla="*/ 1047540 w 3333540"/>
                <a:gd name="connsiteY19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1047540 w 3333540"/>
                <a:gd name="connsiteY10" fmla="*/ 3559164 h 3559164"/>
                <a:gd name="connsiteX11" fmla="*/ 3333540 w 3333540"/>
                <a:gd name="connsiteY11" fmla="*/ 1779582 h 3559164"/>
                <a:gd name="connsiteX12" fmla="*/ 1047540 w 3333540"/>
                <a:gd name="connsiteY12" fmla="*/ 0 h 3559164"/>
                <a:gd name="connsiteX13" fmla="*/ 1047540 w 3333540"/>
                <a:gd name="connsiteY13" fmla="*/ 999484 h 3559164"/>
                <a:gd name="connsiteX14" fmla="*/ 0 w 3333540"/>
                <a:gd name="connsiteY14" fmla="*/ 5862 h 3559164"/>
                <a:gd name="connsiteX15" fmla="*/ 0 w 3333540"/>
                <a:gd name="connsiteY15" fmla="*/ 3544590 h 3559164"/>
                <a:gd name="connsiteX16" fmla="*/ 1052074 w 3333540"/>
                <a:gd name="connsiteY16" fmla="*/ 2546457 h 3559164"/>
                <a:gd name="connsiteX17" fmla="*/ 1047540 w 3333540"/>
                <a:gd name="connsiteY17" fmla="*/ 2550967 h 3559164"/>
                <a:gd name="connsiteX18" fmla="*/ 1047540 w 3333540"/>
                <a:gd name="connsiteY18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0 w 3333540"/>
                <a:gd name="connsiteY12" fmla="*/ 3544590 h 3559164"/>
                <a:gd name="connsiteX13" fmla="*/ 1052074 w 3333540"/>
                <a:gd name="connsiteY13" fmla="*/ 2546457 h 3559164"/>
                <a:gd name="connsiteX14" fmla="*/ 1047540 w 3333540"/>
                <a:gd name="connsiteY14" fmla="*/ 2550967 h 3559164"/>
                <a:gd name="connsiteX15" fmla="*/ 1047540 w 3333540"/>
                <a:gd name="connsiteY15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0 w 3333540"/>
                <a:gd name="connsiteY12" fmla="*/ 3544590 h 3559164"/>
                <a:gd name="connsiteX13" fmla="*/ 1047540 w 3333540"/>
                <a:gd name="connsiteY13" fmla="*/ 2550967 h 3559164"/>
                <a:gd name="connsiteX14" fmla="*/ 1047540 w 3333540"/>
                <a:gd name="connsiteY14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1047540 w 3333540"/>
                <a:gd name="connsiteY12" fmla="*/ 2550967 h 3559164"/>
                <a:gd name="connsiteX13" fmla="*/ 1047540 w 3333540"/>
                <a:gd name="connsiteY13" fmla="*/ 3559164 h 3559164"/>
                <a:gd name="connsiteX0" fmla="*/ 421724 w 2286000"/>
                <a:gd name="connsiteY0" fmla="*/ 2607677 h 3559164"/>
                <a:gd name="connsiteX1" fmla="*/ 421724 w 2286000"/>
                <a:gd name="connsiteY1" fmla="*/ 2150950 h 3559164"/>
                <a:gd name="connsiteX2" fmla="*/ 817836 w 2286000"/>
                <a:gd name="connsiteY2" fmla="*/ 1775226 h 3559164"/>
                <a:gd name="connsiteX3" fmla="*/ 421724 w 2286000"/>
                <a:gd name="connsiteY3" fmla="*/ 1399502 h 3559164"/>
                <a:gd name="connsiteX4" fmla="*/ 421724 w 2286000"/>
                <a:gd name="connsiteY4" fmla="*/ 951493 h 3559164"/>
                <a:gd name="connsiteX5" fmla="*/ 1482428 w 2286000"/>
                <a:gd name="connsiteY5" fmla="*/ 1779585 h 3559164"/>
                <a:gd name="connsiteX6" fmla="*/ 421724 w 2286000"/>
                <a:gd name="connsiteY6" fmla="*/ 2607677 h 3559164"/>
                <a:gd name="connsiteX7" fmla="*/ 0 w 2286000"/>
                <a:gd name="connsiteY7" fmla="*/ 3559164 h 3559164"/>
                <a:gd name="connsiteX8" fmla="*/ 2286000 w 2286000"/>
                <a:gd name="connsiteY8" fmla="*/ 1779582 h 3559164"/>
                <a:gd name="connsiteX9" fmla="*/ 0 w 2286000"/>
                <a:gd name="connsiteY9" fmla="*/ 0 h 3559164"/>
                <a:gd name="connsiteX10" fmla="*/ 0 w 2286000"/>
                <a:gd name="connsiteY10" fmla="*/ 999484 h 3559164"/>
                <a:gd name="connsiteX11" fmla="*/ 0 w 2286000"/>
                <a:gd name="connsiteY11" fmla="*/ 2550967 h 3559164"/>
                <a:gd name="connsiteX12" fmla="*/ 0 w 2286000"/>
                <a:gd name="connsiteY12" fmla="*/ 3559164 h 3559164"/>
                <a:gd name="connsiteX0" fmla="*/ 421724 w 2286000"/>
                <a:gd name="connsiteY0" fmla="*/ 2607677 h 3559164"/>
                <a:gd name="connsiteX1" fmla="*/ 421724 w 2286000"/>
                <a:gd name="connsiteY1" fmla="*/ 2150950 h 3559164"/>
                <a:gd name="connsiteX2" fmla="*/ 421724 w 2286000"/>
                <a:gd name="connsiteY2" fmla="*/ 1399502 h 3559164"/>
                <a:gd name="connsiteX3" fmla="*/ 421724 w 2286000"/>
                <a:gd name="connsiteY3" fmla="*/ 951493 h 3559164"/>
                <a:gd name="connsiteX4" fmla="*/ 1482428 w 2286000"/>
                <a:gd name="connsiteY4" fmla="*/ 1779585 h 3559164"/>
                <a:gd name="connsiteX5" fmla="*/ 421724 w 2286000"/>
                <a:gd name="connsiteY5" fmla="*/ 2607677 h 3559164"/>
                <a:gd name="connsiteX6" fmla="*/ 0 w 2286000"/>
                <a:gd name="connsiteY6" fmla="*/ 3559164 h 3559164"/>
                <a:gd name="connsiteX7" fmla="*/ 2286000 w 2286000"/>
                <a:gd name="connsiteY7" fmla="*/ 1779582 h 3559164"/>
                <a:gd name="connsiteX8" fmla="*/ 0 w 2286000"/>
                <a:gd name="connsiteY8" fmla="*/ 0 h 3559164"/>
                <a:gd name="connsiteX9" fmla="*/ 0 w 2286000"/>
                <a:gd name="connsiteY9" fmla="*/ 999484 h 3559164"/>
                <a:gd name="connsiteX10" fmla="*/ 0 w 2286000"/>
                <a:gd name="connsiteY10" fmla="*/ 2550967 h 3559164"/>
                <a:gd name="connsiteX11" fmla="*/ 0 w 2286000"/>
                <a:gd name="connsiteY11" fmla="*/ 3559164 h 355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0" h="3559164">
                  <a:moveTo>
                    <a:pt x="421724" y="2607677"/>
                  </a:moveTo>
                  <a:lnTo>
                    <a:pt x="421724" y="2150950"/>
                  </a:lnTo>
                  <a:lnTo>
                    <a:pt x="421724" y="1399502"/>
                  </a:lnTo>
                  <a:lnTo>
                    <a:pt x="421724" y="951493"/>
                  </a:lnTo>
                  <a:lnTo>
                    <a:pt x="1482428" y="1779585"/>
                  </a:lnTo>
                  <a:lnTo>
                    <a:pt x="421724" y="2607677"/>
                  </a:lnTo>
                  <a:close/>
                  <a:moveTo>
                    <a:pt x="0" y="3559164"/>
                  </a:moveTo>
                  <a:lnTo>
                    <a:pt x="2286000" y="1779582"/>
                  </a:lnTo>
                  <a:lnTo>
                    <a:pt x="0" y="0"/>
                  </a:lnTo>
                  <a:lnTo>
                    <a:pt x="0" y="999484"/>
                  </a:lnTo>
                  <a:lnTo>
                    <a:pt x="0" y="2550967"/>
                  </a:lnTo>
                  <a:lnTo>
                    <a:pt x="0" y="3559164"/>
                  </a:lnTo>
                  <a:close/>
                </a:path>
              </a:pathLst>
            </a:custGeom>
            <a:gradFill flip="none" rotWithShape="1">
              <a:gsLst>
                <a:gs pos="15000">
                  <a:srgbClr val="336699"/>
                </a:gs>
                <a:gs pos="63000">
                  <a:srgbClr val="0782B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orme libre 12"/>
            <p:cNvSpPr/>
            <p:nvPr userDrawn="1"/>
          </p:nvSpPr>
          <p:spPr>
            <a:xfrm rot="5400000">
              <a:off x="-1009262" y="2288754"/>
              <a:ext cx="4268672" cy="2250151"/>
            </a:xfrm>
            <a:custGeom>
              <a:avLst/>
              <a:gdLst>
                <a:gd name="connsiteX0" fmla="*/ 1759219 w 4268672"/>
                <a:gd name="connsiteY0" fmla="*/ 395471 h 2250151"/>
                <a:gd name="connsiteX1" fmla="*/ 2134335 w 4268672"/>
                <a:gd name="connsiteY1" fmla="*/ 0 h 2250151"/>
                <a:gd name="connsiteX2" fmla="*/ 2134337 w 4268672"/>
                <a:gd name="connsiteY2" fmla="*/ 0 h 2250151"/>
                <a:gd name="connsiteX3" fmla="*/ 2509452 w 4268672"/>
                <a:gd name="connsiteY3" fmla="*/ 395471 h 2250151"/>
                <a:gd name="connsiteX4" fmla="*/ 0 w 4268672"/>
                <a:gd name="connsiteY4" fmla="*/ 2250151 h 2250151"/>
                <a:gd name="connsiteX5" fmla="*/ 733075 w 4268672"/>
                <a:gd name="connsiteY5" fmla="*/ 1477297 h 2250151"/>
                <a:gd name="connsiteX6" fmla="*/ 3535598 w 4268672"/>
                <a:gd name="connsiteY6" fmla="*/ 1477297 h 2250151"/>
                <a:gd name="connsiteX7" fmla="*/ 4268672 w 4268672"/>
                <a:gd name="connsiteY7" fmla="*/ 2250151 h 225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8672" h="2250151">
                  <a:moveTo>
                    <a:pt x="1759219" y="395471"/>
                  </a:moveTo>
                  <a:lnTo>
                    <a:pt x="2134335" y="0"/>
                  </a:lnTo>
                  <a:lnTo>
                    <a:pt x="2134337" y="0"/>
                  </a:lnTo>
                  <a:lnTo>
                    <a:pt x="2509452" y="395471"/>
                  </a:lnTo>
                  <a:close/>
                  <a:moveTo>
                    <a:pt x="0" y="2250151"/>
                  </a:moveTo>
                  <a:lnTo>
                    <a:pt x="733075" y="1477297"/>
                  </a:lnTo>
                  <a:lnTo>
                    <a:pt x="3535598" y="1477297"/>
                  </a:lnTo>
                  <a:lnTo>
                    <a:pt x="4268672" y="2250151"/>
                  </a:lnTo>
                  <a:close/>
                </a:path>
              </a:pathLst>
            </a:custGeom>
            <a:gradFill>
              <a:gsLst>
                <a:gs pos="0">
                  <a:srgbClr val="CC5011"/>
                </a:gs>
                <a:gs pos="82000">
                  <a:srgbClr val="EB5D16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2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6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1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6" Type="http://schemas.openxmlformats.org/officeDocument/2006/relationships/image" Target="../media/image58.png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tags" Target="../tags/tag33.xml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emf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1" Type="http://schemas.openxmlformats.org/officeDocument/2006/relationships/tags" Target="../tags/tag34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5.jpe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Relationship Id="rId27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openxmlformats.org/officeDocument/2006/relationships/image" Target="../media/image50.jpeg"/><Relationship Id="rId4" Type="http://schemas.openxmlformats.org/officeDocument/2006/relationships/image" Target="../media/image4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Bruno%20Luong\Desktop\APEPresentation\FringesClosedLoop.wmv" TargetMode="External"/><Relationship Id="rId2" Type="http://schemas.openxmlformats.org/officeDocument/2006/relationships/video" Target="file:///C:\Users\Bruno%20Luong\Desktop\APEPresentation\FringesWithDelayLine.wmv" TargetMode="External"/><Relationship Id="rId1" Type="http://schemas.openxmlformats.org/officeDocument/2006/relationships/tags" Target="../tags/tag4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B6275-D31C-45C4-B286-256175908A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06103A5B-3BA9-87A0-2873-4B0475BB8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421" y="2082892"/>
            <a:ext cx="4767365" cy="1141407"/>
          </a:xfrm>
        </p:spPr>
        <p:txBody>
          <a:bodyPr>
            <a:normAutofit/>
          </a:bodyPr>
          <a:lstStyle/>
          <a:p>
            <a:pPr algn="ctr"/>
            <a:r>
              <a:rPr lang="fr-FR" dirty="0" err="1">
                <a:solidFill>
                  <a:srgbClr val="FFFFFF"/>
                </a:solidFill>
              </a:rPr>
              <a:t>Sensors</a:t>
            </a:r>
            <a:r>
              <a:rPr lang="fr-FR" dirty="0">
                <a:solidFill>
                  <a:srgbClr val="FFFFFF"/>
                </a:solidFill>
              </a:rPr>
              <a:t> for ESO</a:t>
            </a:r>
          </a:p>
          <a:p>
            <a:pPr algn="ctr"/>
            <a:r>
              <a:rPr lang="en-US" sz="1800" b="0" dirty="0">
                <a:solidFill>
                  <a:srgbClr val="FFFFFF"/>
                </a:solidFill>
              </a:rPr>
              <a:t>November 4</a:t>
            </a:r>
            <a:r>
              <a:rPr lang="en-US" sz="1800" b="0" baseline="30000" dirty="0">
                <a:solidFill>
                  <a:srgbClr val="FFFFFF"/>
                </a:solidFill>
              </a:rPr>
              <a:t>th</a:t>
            </a:r>
            <a:r>
              <a:rPr lang="en-US" sz="1800" b="0" dirty="0">
                <a:solidFill>
                  <a:srgbClr val="FFFFFF"/>
                </a:solidFill>
              </a:rPr>
              <a:t> 2022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7DDF09-2FEB-2396-5B62-8566C830F304}"/>
              </a:ext>
            </a:extLst>
          </p:cNvPr>
          <p:cNvSpPr/>
          <p:nvPr/>
        </p:nvSpPr>
        <p:spPr>
          <a:xfrm>
            <a:off x="0" y="-8709"/>
            <a:ext cx="9914709" cy="812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en-US" sz="8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2992821-22C4-BA71-A3BC-1F994685B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5" y="130544"/>
            <a:ext cx="2013560" cy="360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9D66D68-BFA3-6FC1-10E0-A1132767EBA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50855" y="4366627"/>
            <a:ext cx="4702145" cy="920759"/>
          </a:xfrm>
          <a:prstGeom prst="rect">
            <a:avLst/>
          </a:prstGeom>
          <a:noFill/>
        </p:spPr>
        <p:txBody>
          <a:bodyPr vert="horz" lIns="0" tIns="0" rIns="0" bIns="45720" rtlCol="0" anchor="t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>
                    <a:alpha val="46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alpha val="46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800" kern="1200">
                <a:solidFill>
                  <a:schemeClr val="bg1">
                    <a:alpha val="46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alpha val="46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alpha val="46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alpha val="46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alpha val="46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alpha val="46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just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alpha val="46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0" i="1" dirty="0">
                <a:solidFill>
                  <a:srgbClr val="FFFFFF"/>
                </a:solidFill>
              </a:rPr>
              <a:t>Didier Roziere, CTO</a:t>
            </a:r>
          </a:p>
          <a:p>
            <a:pPr algn="l"/>
            <a:r>
              <a:rPr lang="en-US" sz="1600" b="0" i="1" dirty="0">
                <a:solidFill>
                  <a:srgbClr val="FFFFFF"/>
                </a:solidFill>
              </a:rPr>
              <a:t>Bruno Luong, Physicist &amp; Mathematician</a:t>
            </a:r>
          </a:p>
          <a:p>
            <a:pPr algn="l"/>
            <a:r>
              <a:rPr lang="en-US" sz="1600" b="0" i="1" dirty="0">
                <a:solidFill>
                  <a:srgbClr val="FFFFFF"/>
                </a:solidFill>
              </a:rPr>
              <a:t>Christian Néel, CSO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5699C87-915D-0D9E-F209-A93ABE8D1ABB}"/>
              </a:ext>
            </a:extLst>
          </p:cNvPr>
          <p:cNvSpPr txBox="1"/>
          <p:nvPr/>
        </p:nvSpPr>
        <p:spPr>
          <a:xfrm>
            <a:off x="92279" y="473535"/>
            <a:ext cx="399379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Enabling tomorrow’s world with sensing solutions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F850CB-4F16-4DD6-ABA3-91D198576F77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277752" y="153118"/>
            <a:ext cx="3628248" cy="489325"/>
          </a:xfrm>
        </p:spPr>
        <p:txBody>
          <a:bodyPr/>
          <a:lstStyle/>
          <a:p>
            <a:pPr algn="ctr"/>
            <a:r>
              <a:rPr lang="fr-FR" sz="2400" dirty="0">
                <a:solidFill>
                  <a:srgbClr val="000000"/>
                </a:solidFill>
              </a:rPr>
              <a:t>60th ESO </a:t>
            </a:r>
            <a:r>
              <a:rPr lang="fr-FR" sz="2400" dirty="0" err="1">
                <a:solidFill>
                  <a:srgbClr val="000000"/>
                </a:solidFill>
              </a:rPr>
              <a:t>anniversary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872125-5B0D-1D21-B679-D6220F2E4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930" y="1570614"/>
            <a:ext cx="4791095" cy="31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7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3E76F1-D425-4ED6-B371-73004F9DDB24}"/>
              </a:ext>
            </a:extLst>
          </p:cNvPr>
          <p:cNvGrpSpPr/>
          <p:nvPr/>
        </p:nvGrpSpPr>
        <p:grpSpPr>
          <a:xfrm>
            <a:off x="8136388" y="5088515"/>
            <a:ext cx="1769612" cy="1208646"/>
            <a:chOff x="5478448" y="2218632"/>
            <a:chExt cx="2711396" cy="197987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BAFFF01-C15C-B709-8516-838A92685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343" t="12208" r="6902" b="19851"/>
            <a:stretch/>
          </p:blipFill>
          <p:spPr>
            <a:xfrm>
              <a:off x="5478448" y="2218632"/>
              <a:ext cx="2711396" cy="197987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275CA2-E932-E88C-92ED-F928C0B32FCE}"/>
                </a:ext>
              </a:extLst>
            </p:cNvPr>
            <p:cNvSpPr/>
            <p:nvPr/>
          </p:nvSpPr>
          <p:spPr>
            <a:xfrm>
              <a:off x="6895750" y="3835762"/>
              <a:ext cx="780177" cy="1573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5B75B47-37AB-9AC1-7ED6-D87703A98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440" t="27906" r="13912" b="1822"/>
            <a:stretch/>
          </p:blipFill>
          <p:spPr>
            <a:xfrm>
              <a:off x="6914801" y="3821818"/>
              <a:ext cx="615068" cy="185547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3" name="Title 9">
            <a:extLst>
              <a:ext uri="{FF2B5EF4-FFF2-40B4-BE49-F238E27FC236}">
                <a16:creationId xmlns:a16="http://schemas.microsoft.com/office/drawing/2014/main" id="{18715721-3FAE-F658-7EFF-2CFCA6B2E91C}"/>
              </a:ext>
            </a:extLst>
          </p:cNvPr>
          <p:cNvSpPr txBox="1">
            <a:spLocks/>
          </p:cNvSpPr>
          <p:nvPr/>
        </p:nvSpPr>
        <p:spPr>
          <a:xfrm>
            <a:off x="248040" y="227592"/>
            <a:ext cx="9288000" cy="306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Sensors for ESO</a:t>
            </a:r>
          </a:p>
        </p:txBody>
      </p:sp>
      <p:sp>
        <p:nvSpPr>
          <p:cNvPr id="134" name="L2sp_TopLine">
            <a:extLst>
              <a:ext uri="{FF2B5EF4-FFF2-40B4-BE49-F238E27FC236}">
                <a16:creationId xmlns:a16="http://schemas.microsoft.com/office/drawing/2014/main" id="{B0B102B8-B9BD-3F5B-DD81-98086DB23A91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169304" y="585767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B82303-8B31-C4FC-EC9F-EC1AE544407D}"/>
              </a:ext>
            </a:extLst>
          </p:cNvPr>
          <p:cNvSpPr txBox="1"/>
          <p:nvPr/>
        </p:nvSpPr>
        <p:spPr>
          <a:xfrm>
            <a:off x="573672" y="771271"/>
            <a:ext cx="11923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cap="small" dirty="0">
                <a:solidFill>
                  <a:srgbClr val="464B4B"/>
                </a:solidFill>
              </a:rPr>
              <a:t>Edge sensor to monitor and align the segmented primary mirror of ELT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0133BF-FB42-7862-DE2C-E771DE4F0D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46" t="28200" r="17387"/>
          <a:stretch/>
        </p:blipFill>
        <p:spPr>
          <a:xfrm>
            <a:off x="2796317" y="4012930"/>
            <a:ext cx="3652802" cy="214719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5F0AF74-D46A-397B-4F50-730064B7D8FB}"/>
              </a:ext>
            </a:extLst>
          </p:cNvPr>
          <p:cNvSpPr txBox="1"/>
          <p:nvPr/>
        </p:nvSpPr>
        <p:spPr>
          <a:xfrm>
            <a:off x="2796317" y="3705894"/>
            <a:ext cx="3823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798 hexagonal segments - 4500 Edge sensors </a:t>
            </a:r>
            <a:endParaRPr lang="fr-FR" sz="12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35F58A5-9F64-1293-197A-7E9EF7C54C5E}"/>
              </a:ext>
            </a:extLst>
          </p:cNvPr>
          <p:cNvSpPr txBox="1"/>
          <p:nvPr/>
        </p:nvSpPr>
        <p:spPr>
          <a:xfrm>
            <a:off x="69566" y="1172069"/>
            <a:ext cx="624972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folHlink"/>
                </a:solidFill>
              </a:rPr>
              <a:t>Edge sensor based on an innovative inductive technology</a:t>
            </a:r>
          </a:p>
          <a:p>
            <a:endParaRPr lang="en-US" sz="1200" dirty="0">
              <a:solidFill>
                <a:schemeClr val="folHlink"/>
              </a:solidFill>
            </a:endParaRPr>
          </a:p>
          <a:p>
            <a:r>
              <a:rPr lang="en-US" sz="1200" dirty="0">
                <a:solidFill>
                  <a:schemeClr val="folHlink"/>
                </a:solidFill>
              </a:rPr>
              <a:t>First generation of Edge sensors supplied by Fogale to SALT telescope (South Africa)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11m diameter segmented primary mirror (91 segments)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Project started on 2012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Successfully tested on 2015</a:t>
            </a:r>
          </a:p>
          <a:p>
            <a:endParaRPr lang="en-US" sz="1200" dirty="0">
              <a:solidFill>
                <a:schemeClr val="folHlink"/>
              </a:solidFill>
            </a:endParaRPr>
          </a:p>
          <a:p>
            <a:r>
              <a:rPr lang="en-US" sz="1200" dirty="0">
                <a:solidFill>
                  <a:schemeClr val="folHlink"/>
                </a:solidFill>
              </a:rPr>
              <a:t>Edge sensor for ELT designed and manufactured by FAMES consortium 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comprising Fogale Sensors (France) and Micro-Epsilon (Germany)	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39m diameter segmented primary mirror (798 segments)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Project started on 2017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	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 </a:t>
            </a:r>
            <a:endParaRPr lang="fr-FR" sz="1200" dirty="0"/>
          </a:p>
        </p:txBody>
      </p:sp>
      <p:pic>
        <p:nvPicPr>
          <p:cNvPr id="4" name="Grafik 10">
            <a:extLst>
              <a:ext uri="{FF2B5EF4-FFF2-40B4-BE49-F238E27FC236}">
                <a16:creationId xmlns:a16="http://schemas.microsoft.com/office/drawing/2014/main" id="{F7D7B252-7D0B-D305-1FF3-AA8F5CD07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314" y="1589130"/>
            <a:ext cx="3022274" cy="202011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6BB65A7-3B40-6656-29CF-D26921BD446E}"/>
              </a:ext>
            </a:extLst>
          </p:cNvPr>
          <p:cNvSpPr txBox="1"/>
          <p:nvPr/>
        </p:nvSpPr>
        <p:spPr>
          <a:xfrm>
            <a:off x="8029999" y="3259951"/>
            <a:ext cx="17696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Edge sensor for ELT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77434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3" name="Title 9">
            <a:extLst>
              <a:ext uri="{FF2B5EF4-FFF2-40B4-BE49-F238E27FC236}">
                <a16:creationId xmlns:a16="http://schemas.microsoft.com/office/drawing/2014/main" id="{18715721-3FAE-F658-7EFF-2CFCA6B2E91C}"/>
              </a:ext>
            </a:extLst>
          </p:cNvPr>
          <p:cNvSpPr txBox="1">
            <a:spLocks/>
          </p:cNvSpPr>
          <p:nvPr/>
        </p:nvSpPr>
        <p:spPr>
          <a:xfrm>
            <a:off x="248040" y="227592"/>
            <a:ext cx="9288000" cy="306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Sensors for ESO</a:t>
            </a:r>
          </a:p>
        </p:txBody>
      </p:sp>
      <p:sp>
        <p:nvSpPr>
          <p:cNvPr id="134" name="L2sp_TopLine">
            <a:extLst>
              <a:ext uri="{FF2B5EF4-FFF2-40B4-BE49-F238E27FC236}">
                <a16:creationId xmlns:a16="http://schemas.microsoft.com/office/drawing/2014/main" id="{B0B102B8-B9BD-3F5B-DD81-98086DB23A91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169304" y="585767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B82303-8B31-C4FC-EC9F-EC1AE544407D}"/>
              </a:ext>
            </a:extLst>
          </p:cNvPr>
          <p:cNvSpPr txBox="1"/>
          <p:nvPr/>
        </p:nvSpPr>
        <p:spPr>
          <a:xfrm>
            <a:off x="573672" y="771271"/>
            <a:ext cx="4602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cap="small" dirty="0">
                <a:solidFill>
                  <a:srgbClr val="464B4B"/>
                </a:solidFill>
              </a:rPr>
              <a:t>Edge sensor: principle</a:t>
            </a:r>
          </a:p>
        </p:txBody>
      </p:sp>
      <p:pic>
        <p:nvPicPr>
          <p:cNvPr id="5" name="Picture 3764025">
            <a:extLst>
              <a:ext uri="{FF2B5EF4-FFF2-40B4-BE49-F238E27FC236}">
                <a16:creationId xmlns:a16="http://schemas.microsoft.com/office/drawing/2014/main" id="{0584C2B8-2B77-0A91-A0E2-7FC598678C85}"/>
              </a:ext>
            </a:extLst>
          </p:cNvPr>
          <p:cNvPicPr/>
          <p:nvPr/>
        </p:nvPicPr>
        <p:blipFill rotWithShape="1">
          <a:blip r:embed="rId3"/>
          <a:srcRect l="21098" t="10969" r="18936" b="10977"/>
          <a:stretch/>
        </p:blipFill>
        <p:spPr>
          <a:xfrm>
            <a:off x="69566" y="3216607"/>
            <a:ext cx="3258857" cy="3087745"/>
          </a:xfrm>
          <a:prstGeom prst="rect">
            <a:avLst/>
          </a:prstGeom>
        </p:spPr>
      </p:pic>
      <p:pic>
        <p:nvPicPr>
          <p:cNvPr id="6" name="Picture 3764023">
            <a:extLst>
              <a:ext uri="{FF2B5EF4-FFF2-40B4-BE49-F238E27FC236}">
                <a16:creationId xmlns:a16="http://schemas.microsoft.com/office/drawing/2014/main" id="{3BDA225F-AC7D-3C62-1AE8-D027B555A3A2}"/>
              </a:ext>
            </a:extLst>
          </p:cNvPr>
          <p:cNvPicPr/>
          <p:nvPr/>
        </p:nvPicPr>
        <p:blipFill rotWithShape="1">
          <a:blip r:embed="rId4"/>
          <a:srcRect l="17890" t="14228" r="10715" b="21705"/>
          <a:stretch/>
        </p:blipFill>
        <p:spPr>
          <a:xfrm>
            <a:off x="3328423" y="3735388"/>
            <a:ext cx="3016326" cy="225047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B579ADD-7AC8-26FF-0516-A0FE489BC3A5}"/>
              </a:ext>
            </a:extLst>
          </p:cNvPr>
          <p:cNvGrpSpPr/>
          <p:nvPr/>
        </p:nvGrpSpPr>
        <p:grpSpPr>
          <a:xfrm>
            <a:off x="6544469" y="885888"/>
            <a:ext cx="2838559" cy="1675127"/>
            <a:chOff x="1641475" y="1031875"/>
            <a:chExt cx="6270558" cy="3700463"/>
          </a:xfrm>
        </p:grpSpPr>
        <p:sp>
          <p:nvSpPr>
            <p:cNvPr id="9" name="AutoShape 24">
              <a:extLst>
                <a:ext uri="{FF2B5EF4-FFF2-40B4-BE49-F238E27FC236}">
                  <a16:creationId xmlns:a16="http://schemas.microsoft.com/office/drawing/2014/main" id="{2C2408CD-8449-693D-2282-0D443EE9F54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41475" y="1031875"/>
              <a:ext cx="4943475" cy="3590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endParaRPr lang="fr-FR" altLang="fr-FR"/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616834B-ABDC-2ACA-068F-5751EFFA120C}"/>
                </a:ext>
              </a:extLst>
            </p:cNvPr>
            <p:cNvGrpSpPr/>
            <p:nvPr/>
          </p:nvGrpSpPr>
          <p:grpSpPr>
            <a:xfrm>
              <a:off x="2143125" y="1141413"/>
              <a:ext cx="5768908" cy="3590925"/>
              <a:chOff x="2143125" y="1141413"/>
              <a:chExt cx="5768908" cy="3590925"/>
            </a:xfrm>
          </p:grpSpPr>
          <p:grpSp>
            <p:nvGrpSpPr>
              <p:cNvPr id="11" name="Groupe 26">
                <a:extLst>
                  <a:ext uri="{FF2B5EF4-FFF2-40B4-BE49-F238E27FC236}">
                    <a16:creationId xmlns:a16="http://schemas.microsoft.com/office/drawing/2014/main" id="{9113A09C-C928-8EA2-66A3-AA41F1E62B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43125" y="1141413"/>
                <a:ext cx="5768908" cy="3590925"/>
                <a:chOff x="1593664" y="1063804"/>
                <a:chExt cx="5768908" cy="3590925"/>
              </a:xfrm>
            </p:grpSpPr>
            <p:grpSp>
              <p:nvGrpSpPr>
                <p:cNvPr id="14" name="Groupe 25">
                  <a:extLst>
                    <a:ext uri="{FF2B5EF4-FFF2-40B4-BE49-F238E27FC236}">
                      <a16:creationId xmlns:a16="http://schemas.microsoft.com/office/drawing/2014/main" id="{65837890-DF45-D678-810F-CBA7AA666E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93664" y="1063804"/>
                  <a:ext cx="5768908" cy="3590925"/>
                  <a:chOff x="1593664" y="1050925"/>
                  <a:chExt cx="5768908" cy="3590925"/>
                </a:xfrm>
              </p:grpSpPr>
              <p:sp>
                <p:nvSpPr>
                  <p:cNvPr id="16" name="Pentagone 95">
                    <a:extLst>
                      <a:ext uri="{FF2B5EF4-FFF2-40B4-BE49-F238E27FC236}">
                        <a16:creationId xmlns:a16="http://schemas.microsoft.com/office/drawing/2014/main" id="{3CA4A59E-EC78-0A8D-5249-F05B9F1B05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70575" y="3553860"/>
                    <a:ext cx="646113" cy="449815"/>
                  </a:xfrm>
                  <a:prstGeom prst="homePlate">
                    <a:avLst>
                      <a:gd name="adj" fmla="val 49948"/>
                    </a:avLst>
                  </a:prstGeom>
                  <a:solidFill>
                    <a:schemeClr val="accent1"/>
                  </a:solidFill>
                  <a:ln w="22225" algn="ctr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9pPr>
                  </a:lstStyle>
                  <a:p>
                    <a:endParaRPr lang="fr-FR" altLang="fr-FR">
                      <a:ea typeface="ＭＳ Ｐゴシック" panose="020B0600070205080204" pitchFamily="34" charset="-128"/>
                    </a:endParaRPr>
                  </a:p>
                </p:txBody>
              </p:sp>
              <p:sp>
                <p:nvSpPr>
                  <p:cNvPr id="17" name="Pentagone 94">
                    <a:extLst>
                      <a:ext uri="{FF2B5EF4-FFF2-40B4-BE49-F238E27FC236}">
                        <a16:creationId xmlns:a16="http://schemas.microsoft.com/office/drawing/2014/main" id="{55289792-5DC3-4C8D-2C3C-91185EA369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70575" y="1546225"/>
                    <a:ext cx="646113" cy="423863"/>
                  </a:xfrm>
                  <a:prstGeom prst="homePlate">
                    <a:avLst>
                      <a:gd name="adj" fmla="val 50134"/>
                    </a:avLst>
                  </a:prstGeom>
                  <a:solidFill>
                    <a:schemeClr val="accent1"/>
                  </a:solidFill>
                  <a:ln w="22225" algn="ctr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 Unicode MS" pitchFamily="34" charset="-128"/>
                      </a:defRPr>
                    </a:lvl9pPr>
                  </a:lstStyle>
                  <a:p>
                    <a:endParaRPr lang="fr-FR" altLang="fr-FR">
                      <a:ea typeface="ＭＳ Ｐゴシック" panose="020B0600070205080204" pitchFamily="34" charset="-128"/>
                    </a:endParaRPr>
                  </a:p>
                </p:txBody>
              </p:sp>
              <p:grpSp>
                <p:nvGrpSpPr>
                  <p:cNvPr id="18" name="Groupe 111">
                    <a:extLst>
                      <a:ext uri="{FF2B5EF4-FFF2-40B4-BE49-F238E27FC236}">
                        <a16:creationId xmlns:a16="http://schemas.microsoft.com/office/drawing/2014/main" id="{19A12ADB-CBE0-DD31-B24E-45CE69A688B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93664" y="1050925"/>
                    <a:ext cx="5768908" cy="3590925"/>
                    <a:chOff x="1593488" y="1050294"/>
                    <a:chExt cx="5769638" cy="3590925"/>
                  </a:xfrm>
                </p:grpSpPr>
                <p:pic>
                  <p:nvPicPr>
                    <p:cNvPr id="20" name="Picture 16">
                      <a:extLst>
                        <a:ext uri="{FF2B5EF4-FFF2-40B4-BE49-F238E27FC236}">
                          <a16:creationId xmlns:a16="http://schemas.microsoft.com/office/drawing/2014/main" id="{479E69F0-20DB-3723-27BB-9E59878B2B5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93488" y="1050294"/>
                      <a:ext cx="4943475" cy="359092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22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21" name="Connecteur droit avec flèche 91">
                      <a:extLst>
                        <a:ext uri="{FF2B5EF4-FFF2-40B4-BE49-F238E27FC236}">
                          <a16:creationId xmlns:a16="http://schemas.microsoft.com/office/drawing/2014/main" id="{101F2036-B31D-F56F-410B-CA2CBDAFD834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218788" y="1987377"/>
                      <a:ext cx="363556" cy="1588"/>
                    </a:xfrm>
                    <a:prstGeom prst="straightConnector1">
                      <a:avLst/>
                    </a:prstGeom>
                    <a:noFill/>
                    <a:ln w="22225" algn="ctr">
                      <a:solidFill>
                        <a:schemeClr val="tx1"/>
                      </a:solidFill>
                      <a:round/>
                      <a:headEnd/>
                      <a:tailEnd type="arrow" w="lg" len="lg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2" name="Triangle isocèle 93">
                      <a:extLst>
                        <a:ext uri="{FF2B5EF4-FFF2-40B4-BE49-F238E27FC236}">
                          <a16:creationId xmlns:a16="http://schemas.microsoft.com/office/drawing/2014/main" id="{06B73671-9254-FF38-0794-9A0C7586EBB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453349" y="3010394"/>
                      <a:ext cx="374573" cy="209320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accent1"/>
                    </a:solidFill>
                    <a:ln w="22225" algn="ctr">
                      <a:solidFill>
                        <a:schemeClr val="tx1"/>
                      </a:solidFill>
                      <a:round/>
                      <a:headEnd type="triangle" w="med" len="med"/>
                      <a:tailEnd type="triangle" w="med" len="med"/>
                    </a:ln>
                  </p:spPr>
                  <p:txBody>
                    <a:bodyPr rot="10800000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endParaRPr lang="fr-FR" altLang="fr-FR" sz="1100">
                        <a:ea typeface="ＭＳ Ｐゴシック" panose="020B0600070205080204" pitchFamily="34" charset="-128"/>
                      </a:endParaRPr>
                    </a:p>
                  </p:txBody>
                </p:sp>
                <p:sp>
                  <p:nvSpPr>
                    <p:cNvPr id="23" name="ZoneTexte 96">
                      <a:extLst>
                        <a:ext uri="{FF2B5EF4-FFF2-40B4-BE49-F238E27FC236}">
                          <a16:creationId xmlns:a16="http://schemas.microsoft.com/office/drawing/2014/main" id="{CF64A6E5-9AA2-799D-2DE4-2B44BB55010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859643" y="1507493"/>
                      <a:ext cx="648039" cy="46769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r>
                        <a:rPr lang="en-US" altLang="fr-FR" sz="800" dirty="0"/>
                        <a:t>V</a:t>
                      </a:r>
                      <a:r>
                        <a:rPr lang="en-US" altLang="fr-FR" sz="800" baseline="-25000" dirty="0"/>
                        <a:t>A</a:t>
                      </a:r>
                    </a:p>
                  </p:txBody>
                </p:sp>
                <p:sp>
                  <p:nvSpPr>
                    <p:cNvPr id="24" name="ZoneTexte 97">
                      <a:extLst>
                        <a:ext uri="{FF2B5EF4-FFF2-40B4-BE49-F238E27FC236}">
                          <a16:creationId xmlns:a16="http://schemas.microsoft.com/office/drawing/2014/main" id="{22FC1273-AAC8-743B-0A94-58C22B22B400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845352" y="3552195"/>
                      <a:ext cx="648039" cy="46769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r>
                        <a:rPr lang="en-US" altLang="fr-FR" sz="800"/>
                        <a:t>V</a:t>
                      </a:r>
                      <a:r>
                        <a:rPr lang="en-US" altLang="fr-FR" sz="800" baseline="-25000"/>
                        <a:t>B</a:t>
                      </a:r>
                    </a:p>
                  </p:txBody>
                </p:sp>
                <p:sp>
                  <p:nvSpPr>
                    <p:cNvPr id="25" name="ZoneTexte 98">
                      <a:extLst>
                        <a:ext uri="{FF2B5EF4-FFF2-40B4-BE49-F238E27FC236}">
                          <a16:creationId xmlns:a16="http://schemas.microsoft.com/office/drawing/2014/main" id="{EF4E0293-393C-E0C4-C490-B3294DD250D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58985" y="1442407"/>
                      <a:ext cx="463580" cy="46769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r>
                        <a:rPr lang="en-US" altLang="fr-FR" sz="800" i="1" dirty="0"/>
                        <a:t>I</a:t>
                      </a:r>
                    </a:p>
                  </p:txBody>
                </p:sp>
                <p:sp>
                  <p:nvSpPr>
                    <p:cNvPr id="26" name="ZoneTexte 100">
                      <a:extLst>
                        <a:ext uri="{FF2B5EF4-FFF2-40B4-BE49-F238E27FC236}">
                          <a16:creationId xmlns:a16="http://schemas.microsoft.com/office/drawing/2014/main" id="{1074963A-1CCE-362D-BBEA-B225E980CA1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07979" y="3618868"/>
                      <a:ext cx="1528560" cy="46769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r>
                        <a:rPr lang="en-US" altLang="fr-FR" sz="800" dirty="0"/>
                        <a:t>Transmitter</a:t>
                      </a:r>
                    </a:p>
                  </p:txBody>
                </p:sp>
                <p:sp>
                  <p:nvSpPr>
                    <p:cNvPr id="27" name="ZoneTexte 101">
                      <a:extLst>
                        <a:ext uri="{FF2B5EF4-FFF2-40B4-BE49-F238E27FC236}">
                          <a16:creationId xmlns:a16="http://schemas.microsoft.com/office/drawing/2014/main" id="{86C95759-8407-A26B-D745-546733903DAC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2060" y="2047244"/>
                      <a:ext cx="1351064" cy="4342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r>
                        <a:rPr lang="en-US" altLang="fr-FR" sz="700" dirty="0"/>
                        <a:t>Receiver A</a:t>
                      </a:r>
                    </a:p>
                  </p:txBody>
                </p:sp>
                <p:sp>
                  <p:nvSpPr>
                    <p:cNvPr id="28" name="ZoneTexte 102">
                      <a:extLst>
                        <a:ext uri="{FF2B5EF4-FFF2-40B4-BE49-F238E27FC236}">
                          <a16:creationId xmlns:a16="http://schemas.microsoft.com/office/drawing/2014/main" id="{EAE569CE-AB19-86EB-DE78-DC0A3205B711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2062" y="3153732"/>
                      <a:ext cx="1351064" cy="4342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 Unicode MS" pitchFamily="34" charset="-128"/>
                        </a:defRPr>
                      </a:lvl9pPr>
                    </a:lstStyle>
                    <a:p>
                      <a:r>
                        <a:rPr lang="en-US" altLang="fr-FR" sz="700" dirty="0"/>
                        <a:t>Receiver B</a:t>
                      </a:r>
                    </a:p>
                  </p:txBody>
                </p:sp>
              </p:grpSp>
              <p:sp>
                <p:nvSpPr>
                  <p:cNvPr id="19" name="Forme libre 99">
                    <a:extLst>
                      <a:ext uri="{FF2B5EF4-FFF2-40B4-BE49-F238E27FC236}">
                        <a16:creationId xmlns:a16="http://schemas.microsoft.com/office/drawing/2014/main" id="{FA85F95B-FFC8-0ABD-34F3-39862C08D5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8725" y="2705100"/>
                    <a:ext cx="488950" cy="166688"/>
                  </a:xfrm>
                  <a:custGeom>
                    <a:avLst/>
                    <a:gdLst>
                      <a:gd name="T0" fmla="*/ 0 w 669702"/>
                      <a:gd name="T1" fmla="*/ 0 h 633211"/>
                      <a:gd name="T2" fmla="*/ 1 w 669702"/>
                      <a:gd name="T3" fmla="*/ 0 h 633211"/>
                      <a:gd name="T4" fmla="*/ 1 w 669702"/>
                      <a:gd name="T5" fmla="*/ 0 h 633211"/>
                      <a:gd name="T6" fmla="*/ 1 w 669702"/>
                      <a:gd name="T7" fmla="*/ 0 h 63321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669702"/>
                      <a:gd name="T13" fmla="*/ 0 h 633211"/>
                      <a:gd name="T14" fmla="*/ 669702 w 669702"/>
                      <a:gd name="T15" fmla="*/ 633211 h 63321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669702" h="633211">
                        <a:moveTo>
                          <a:pt x="0" y="294067"/>
                        </a:moveTo>
                        <a:cubicBezTo>
                          <a:pt x="92299" y="463639"/>
                          <a:pt x="184598" y="633211"/>
                          <a:pt x="257578" y="590281"/>
                        </a:cubicBezTo>
                        <a:cubicBezTo>
                          <a:pt x="330558" y="547351"/>
                          <a:pt x="369195" y="72980"/>
                          <a:pt x="437882" y="36490"/>
                        </a:cubicBezTo>
                        <a:cubicBezTo>
                          <a:pt x="506569" y="0"/>
                          <a:pt x="624626" y="313385"/>
                          <a:pt x="669702" y="371340"/>
                        </a:cubicBezTo>
                      </a:path>
                    </a:pathLst>
                  </a:custGeom>
                  <a:noFill/>
                  <a:ln w="2222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5" name="Rectangle 24">
                  <a:extLst>
                    <a:ext uri="{FF2B5EF4-FFF2-40B4-BE49-F238E27FC236}">
                      <a16:creationId xmlns:a16="http://schemas.microsoft.com/office/drawing/2014/main" id="{00F8AAA3-BB54-D56F-67EC-A8F6CA4BC6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8953" y="2554467"/>
                  <a:ext cx="574877" cy="4676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itchFamily="34" charset="-128"/>
                    </a:defRPr>
                  </a:lvl9pPr>
                </a:lstStyle>
                <a:p>
                  <a:r>
                    <a:rPr lang="en-US" altLang="fr-FR" sz="800" i="1" dirty="0"/>
                    <a:t>ω</a:t>
                  </a:r>
                  <a:endParaRPr lang="en-US" altLang="fr-FR" sz="800" dirty="0"/>
                </a:p>
              </p:txBody>
            </p:sp>
          </p:grpSp>
          <p:sp>
            <p:nvSpPr>
              <p:cNvPr id="12" name="AutoShape 29">
                <a:extLst>
                  <a:ext uri="{FF2B5EF4-FFF2-40B4-BE49-F238E27FC236}">
                    <a16:creationId xmlns:a16="http://schemas.microsoft.com/office/drawing/2014/main" id="{33A40186-5A5C-DE0D-17EA-393C9A9A3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4875" y="2081213"/>
                <a:ext cx="463550" cy="161925"/>
              </a:xfrm>
              <a:prstGeom prst="curvedDownArrow">
                <a:avLst>
                  <a:gd name="adj1" fmla="val 57255"/>
                  <a:gd name="adj2" fmla="val 114510"/>
                  <a:gd name="adj3" fmla="val 33333"/>
                </a:avLst>
              </a:prstGeom>
              <a:solidFill>
                <a:srgbClr val="99CC00"/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9pPr>
              </a:lstStyle>
              <a:p>
                <a:endParaRPr lang="fr-FR" altLang="fr-FR" sz="1100"/>
              </a:p>
            </p:txBody>
          </p:sp>
          <p:sp>
            <p:nvSpPr>
              <p:cNvPr id="13" name="AutoShape 30">
                <a:extLst>
                  <a:ext uri="{FF2B5EF4-FFF2-40B4-BE49-F238E27FC236}">
                    <a16:creationId xmlns:a16="http://schemas.microsoft.com/office/drawing/2014/main" id="{29915FDC-60A9-5ECB-02B4-811592548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751388" y="3524251"/>
                <a:ext cx="463550" cy="169863"/>
              </a:xfrm>
              <a:prstGeom prst="curvedDownArrow">
                <a:avLst>
                  <a:gd name="adj1" fmla="val 54579"/>
                  <a:gd name="adj2" fmla="val 109159"/>
                  <a:gd name="adj3" fmla="val 33333"/>
                </a:avLst>
              </a:prstGeom>
              <a:solidFill>
                <a:srgbClr val="99CC00"/>
              </a:solidFill>
              <a:ln w="222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Arial Unicode MS" pitchFamily="34" charset="-128"/>
                  </a:defRPr>
                </a:lvl9pPr>
              </a:lstStyle>
              <a:p>
                <a:endParaRPr lang="fr-FR" altLang="fr-FR" sz="1100"/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FC15EA7C-823F-DDE6-9768-18610458A8CD}"/>
              </a:ext>
            </a:extLst>
          </p:cNvPr>
          <p:cNvSpPr txBox="1"/>
          <p:nvPr/>
        </p:nvSpPr>
        <p:spPr>
          <a:xfrm>
            <a:off x="93515" y="1225074"/>
            <a:ext cx="62497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folHlink"/>
                </a:solidFill>
              </a:rPr>
              <a:t>Based on multicoil mutual inductance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Each sensor is composed of a couple of ultra stable transmitter and receiver 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Installed on each side of hexagonal segments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Non contact measurement of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Piston (mirror surface alignment)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Gap (distance separation between two adjacent hexagonal segments)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Shear(lateral offset between two adjacent hexagonal segments) 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	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	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 </a:t>
            </a:r>
            <a:endParaRPr lang="fr-FR" sz="120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9F71043-DAD0-706A-12EC-74C843C9A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732" y="3225546"/>
            <a:ext cx="2102229" cy="1438875"/>
          </a:xfrm>
          <a:prstGeom prst="rect">
            <a:avLst/>
          </a:prstGeom>
        </p:spPr>
      </p:pic>
      <p:sp>
        <p:nvSpPr>
          <p:cNvPr id="132" name="ZoneTexte 131">
            <a:extLst>
              <a:ext uri="{FF2B5EF4-FFF2-40B4-BE49-F238E27FC236}">
                <a16:creationId xmlns:a16="http://schemas.microsoft.com/office/drawing/2014/main" id="{3629F634-1051-0AD7-E6D0-865F3544FC06}"/>
              </a:ext>
            </a:extLst>
          </p:cNvPr>
          <p:cNvSpPr txBox="1"/>
          <p:nvPr/>
        </p:nvSpPr>
        <p:spPr>
          <a:xfrm>
            <a:off x="7364413" y="2318995"/>
            <a:ext cx="16246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folHlink"/>
                </a:solidFill>
              </a:rPr>
              <a:t>V</a:t>
            </a:r>
            <a:r>
              <a:rPr lang="en-US" sz="1000" baseline="-25000" dirty="0" err="1">
                <a:solidFill>
                  <a:schemeClr val="folHlink"/>
                </a:solidFill>
              </a:rPr>
              <a:t>piston</a:t>
            </a:r>
            <a:r>
              <a:rPr lang="en-US" sz="1000" baseline="-25000" dirty="0">
                <a:solidFill>
                  <a:schemeClr val="folHlink"/>
                </a:solidFill>
              </a:rPr>
              <a:t> </a:t>
            </a:r>
            <a:r>
              <a:rPr lang="en-US" sz="1000" dirty="0">
                <a:solidFill>
                  <a:schemeClr val="folHlink"/>
                </a:solidFill>
              </a:rPr>
              <a:t>= (V</a:t>
            </a:r>
            <a:r>
              <a:rPr lang="en-US" sz="1000" baseline="-25000" dirty="0">
                <a:solidFill>
                  <a:schemeClr val="folHlink"/>
                </a:solidFill>
              </a:rPr>
              <a:t>A</a:t>
            </a:r>
            <a:r>
              <a:rPr lang="en-US" sz="1000" dirty="0">
                <a:solidFill>
                  <a:schemeClr val="folHlink"/>
                </a:solidFill>
              </a:rPr>
              <a:t>-V</a:t>
            </a:r>
            <a:r>
              <a:rPr lang="en-US" sz="1000" baseline="-25000" dirty="0">
                <a:solidFill>
                  <a:schemeClr val="folHlink"/>
                </a:solidFill>
              </a:rPr>
              <a:t>B</a:t>
            </a:r>
            <a:r>
              <a:rPr lang="en-US" sz="1000" dirty="0">
                <a:solidFill>
                  <a:schemeClr val="folHlink"/>
                </a:solidFill>
              </a:rPr>
              <a:t>)</a:t>
            </a:r>
            <a:r>
              <a:rPr lang="en-US" sz="1000" baseline="-25000" dirty="0">
                <a:solidFill>
                  <a:schemeClr val="folHlink"/>
                </a:solidFill>
              </a:rPr>
              <a:t> </a:t>
            </a:r>
            <a:r>
              <a:rPr lang="en-US" sz="1000" dirty="0">
                <a:solidFill>
                  <a:schemeClr val="folHlink"/>
                </a:solidFill>
              </a:rPr>
              <a:t>/ (V</a:t>
            </a:r>
            <a:r>
              <a:rPr lang="en-US" sz="1000" baseline="-25000" dirty="0">
                <a:solidFill>
                  <a:schemeClr val="folHlink"/>
                </a:solidFill>
              </a:rPr>
              <a:t>A+</a:t>
            </a:r>
            <a:r>
              <a:rPr lang="en-US" sz="1000" dirty="0">
                <a:solidFill>
                  <a:schemeClr val="folHlink"/>
                </a:solidFill>
              </a:rPr>
              <a:t>V</a:t>
            </a:r>
            <a:r>
              <a:rPr lang="en-US" sz="1000" baseline="-25000" dirty="0">
                <a:solidFill>
                  <a:schemeClr val="folHlink"/>
                </a:solidFill>
              </a:rPr>
              <a:t>B</a:t>
            </a:r>
            <a:r>
              <a:rPr lang="en-US" sz="1000" dirty="0">
                <a:solidFill>
                  <a:schemeClr val="folHlink"/>
                </a:solidFill>
              </a:rPr>
              <a:t>)</a:t>
            </a:r>
          </a:p>
          <a:p>
            <a:r>
              <a:rPr lang="en-US" sz="1000" dirty="0" err="1">
                <a:solidFill>
                  <a:schemeClr val="folHlink"/>
                </a:solidFill>
              </a:rPr>
              <a:t>V</a:t>
            </a:r>
            <a:r>
              <a:rPr lang="en-US" sz="1000" baseline="-25000" dirty="0" err="1">
                <a:solidFill>
                  <a:schemeClr val="folHlink"/>
                </a:solidFill>
              </a:rPr>
              <a:t>gap</a:t>
            </a:r>
            <a:r>
              <a:rPr lang="en-US" sz="1000" baseline="-25000" dirty="0">
                <a:solidFill>
                  <a:schemeClr val="folHlink"/>
                </a:solidFill>
              </a:rPr>
              <a:t> </a:t>
            </a:r>
            <a:r>
              <a:rPr lang="en-US" sz="1000" dirty="0">
                <a:solidFill>
                  <a:schemeClr val="folHlink"/>
                </a:solidFill>
              </a:rPr>
              <a:t>= K / (V</a:t>
            </a:r>
            <a:r>
              <a:rPr lang="en-US" sz="1000" baseline="-25000" dirty="0">
                <a:solidFill>
                  <a:schemeClr val="folHlink"/>
                </a:solidFill>
              </a:rPr>
              <a:t>A+</a:t>
            </a:r>
            <a:r>
              <a:rPr lang="en-US" sz="1000" dirty="0">
                <a:solidFill>
                  <a:schemeClr val="folHlink"/>
                </a:solidFill>
              </a:rPr>
              <a:t>V</a:t>
            </a:r>
            <a:r>
              <a:rPr lang="en-US" sz="1000" baseline="-25000" dirty="0">
                <a:solidFill>
                  <a:schemeClr val="folHlink"/>
                </a:solidFill>
              </a:rPr>
              <a:t>B</a:t>
            </a:r>
            <a:r>
              <a:rPr lang="en-US" sz="1000" dirty="0">
                <a:solidFill>
                  <a:schemeClr val="folHlink"/>
                </a:solidFill>
              </a:rPr>
              <a:t>)</a:t>
            </a:r>
            <a:endParaRPr lang="fr-FR" sz="1000" dirty="0"/>
          </a:p>
          <a:p>
            <a:endParaRPr lang="fr-FR" sz="1000" dirty="0"/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F952C390-AA61-A35F-D677-DA5CFC04F749}"/>
              </a:ext>
            </a:extLst>
          </p:cNvPr>
          <p:cNvSpPr txBox="1"/>
          <p:nvPr/>
        </p:nvSpPr>
        <p:spPr>
          <a:xfrm>
            <a:off x="6796542" y="2984729"/>
            <a:ext cx="27604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chemeClr val="folHlink"/>
                </a:solidFill>
              </a:rPr>
              <a:t>EM simulation for performance </a:t>
            </a:r>
            <a:r>
              <a:rPr lang="fr-FR" sz="1000" dirty="0" err="1">
                <a:solidFill>
                  <a:schemeClr val="folHlink"/>
                </a:solidFill>
              </a:rPr>
              <a:t>optimization</a:t>
            </a:r>
            <a:endParaRPr lang="fr-FR" sz="1000" dirty="0"/>
          </a:p>
        </p:txBody>
      </p: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A3ABDC26-7EE8-D8E7-4F10-456645665823}"/>
              </a:ext>
            </a:extLst>
          </p:cNvPr>
          <p:cNvGrpSpPr/>
          <p:nvPr/>
        </p:nvGrpSpPr>
        <p:grpSpPr>
          <a:xfrm>
            <a:off x="8136388" y="5088515"/>
            <a:ext cx="1769612" cy="1208646"/>
            <a:chOff x="5478448" y="2218632"/>
            <a:chExt cx="2711396" cy="1979875"/>
          </a:xfrm>
        </p:grpSpPr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BBCB526B-4B81-6493-0685-2FE453408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343" t="12208" r="6902" b="19851"/>
            <a:stretch/>
          </p:blipFill>
          <p:spPr>
            <a:xfrm>
              <a:off x="5478448" y="2218632"/>
              <a:ext cx="2711396" cy="1979875"/>
            </a:xfrm>
            <a:prstGeom prst="rect">
              <a:avLst/>
            </a:prstGeom>
          </p:spPr>
        </p:pic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F331D2A2-C4F3-14A5-AC24-DDE55D0DD5F2}"/>
                </a:ext>
              </a:extLst>
            </p:cNvPr>
            <p:cNvSpPr/>
            <p:nvPr/>
          </p:nvSpPr>
          <p:spPr>
            <a:xfrm>
              <a:off x="6895750" y="3835762"/>
              <a:ext cx="780177" cy="1573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E3442620-F3F6-B264-FA28-B10F98BDC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440" t="27906" r="13912" b="1822"/>
            <a:stretch/>
          </p:blipFill>
          <p:spPr>
            <a:xfrm>
              <a:off x="6914801" y="3821818"/>
              <a:ext cx="615068" cy="185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4097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3" name="Title 9">
            <a:extLst>
              <a:ext uri="{FF2B5EF4-FFF2-40B4-BE49-F238E27FC236}">
                <a16:creationId xmlns:a16="http://schemas.microsoft.com/office/drawing/2014/main" id="{18715721-3FAE-F658-7EFF-2CFCA6B2E91C}"/>
              </a:ext>
            </a:extLst>
          </p:cNvPr>
          <p:cNvSpPr txBox="1">
            <a:spLocks/>
          </p:cNvSpPr>
          <p:nvPr/>
        </p:nvSpPr>
        <p:spPr>
          <a:xfrm>
            <a:off x="248040" y="227592"/>
            <a:ext cx="9288000" cy="306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Sensors for ESO</a:t>
            </a:r>
          </a:p>
        </p:txBody>
      </p:sp>
      <p:sp>
        <p:nvSpPr>
          <p:cNvPr id="134" name="L2sp_TopLine">
            <a:extLst>
              <a:ext uri="{FF2B5EF4-FFF2-40B4-BE49-F238E27FC236}">
                <a16:creationId xmlns:a16="http://schemas.microsoft.com/office/drawing/2014/main" id="{B0B102B8-B9BD-3F5B-DD81-98086DB23A91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169304" y="585767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B82303-8B31-C4FC-EC9F-EC1AE544407D}"/>
              </a:ext>
            </a:extLst>
          </p:cNvPr>
          <p:cNvSpPr txBox="1"/>
          <p:nvPr/>
        </p:nvSpPr>
        <p:spPr>
          <a:xfrm>
            <a:off x="573671" y="771271"/>
            <a:ext cx="9024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cap="small" dirty="0">
                <a:solidFill>
                  <a:srgbClr val="464B4B"/>
                </a:solidFill>
              </a:rPr>
              <a:t>Edge sensor to monitor and align the segmented primary mirror of ELT</a:t>
            </a:r>
          </a:p>
        </p:txBody>
      </p:sp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5A33D25E-BF16-0737-70B7-49DAB901CE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44" b="68758"/>
          <a:stretch/>
        </p:blipFill>
        <p:spPr bwMode="auto">
          <a:xfrm>
            <a:off x="7101075" y="1393825"/>
            <a:ext cx="2187280" cy="144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9946501E-D8D0-20B6-19D1-3501D102ED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1" r="31894" b="70269"/>
          <a:stretch/>
        </p:blipFill>
        <p:spPr bwMode="auto">
          <a:xfrm>
            <a:off x="7067342" y="2861147"/>
            <a:ext cx="2187280" cy="141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81B2C4A-8DEE-29F8-4F8C-15FD2D923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77" t="10917" b="56150"/>
          <a:stretch/>
        </p:blipFill>
        <p:spPr>
          <a:xfrm>
            <a:off x="6023934" y="4342876"/>
            <a:ext cx="2086815" cy="141529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889922B-1048-53AC-B369-517D2BEB1D5C}"/>
              </a:ext>
            </a:extLst>
          </p:cNvPr>
          <p:cNvSpPr txBox="1"/>
          <p:nvPr/>
        </p:nvSpPr>
        <p:spPr>
          <a:xfrm>
            <a:off x="113921" y="1246032"/>
            <a:ext cx="42841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folHlink"/>
                </a:solidFill>
              </a:rPr>
              <a:t>Measurement range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Piston: +/-200 µm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Gap: 2.5 to 5.5 mm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Shear: +/-2 mm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	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 Piston performances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Resolution: &lt; 1nm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Temperature sensitivity: &lt; 12 nm/°C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Humidity sensitivity: &lt; 10 nm/50%RH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folHlink"/>
                </a:solidFill>
              </a:rPr>
              <a:t>Long-term variation: &lt; 10 nm/week</a:t>
            </a:r>
          </a:p>
          <a:p>
            <a:endParaRPr lang="en-US" sz="1200" dirty="0">
              <a:solidFill>
                <a:schemeClr val="folHlink"/>
              </a:solidFill>
            </a:endParaRPr>
          </a:p>
          <a:p>
            <a:r>
              <a:rPr lang="en-US" sz="1200" dirty="0">
                <a:solidFill>
                  <a:schemeClr val="folHlink"/>
                </a:solidFill>
              </a:rPr>
              <a:t>Current status: Series production</a:t>
            </a:r>
          </a:p>
          <a:p>
            <a:endParaRPr lang="en-US" sz="1200" dirty="0">
              <a:solidFill>
                <a:schemeClr val="folHlink"/>
              </a:solidFill>
            </a:endParaRPr>
          </a:p>
          <a:p>
            <a:r>
              <a:rPr lang="en-US" sz="1200" dirty="0">
                <a:solidFill>
                  <a:schemeClr val="folHlink"/>
                </a:solidFill>
              </a:rPr>
              <a:t>Already delivered: 787 Edge sensors</a:t>
            </a:r>
          </a:p>
          <a:p>
            <a:endParaRPr lang="en-US" sz="1200" dirty="0">
              <a:solidFill>
                <a:schemeClr val="folHlink"/>
              </a:solidFill>
            </a:endParaRPr>
          </a:p>
          <a:p>
            <a:r>
              <a:rPr lang="en-US" sz="1200" dirty="0">
                <a:solidFill>
                  <a:schemeClr val="folHlink"/>
                </a:solidFill>
              </a:rPr>
              <a:t>Last batch delivery: 2024 </a:t>
            </a:r>
          </a:p>
          <a:p>
            <a:r>
              <a:rPr lang="en-US" sz="1200" dirty="0">
                <a:solidFill>
                  <a:schemeClr val="folHlink"/>
                </a:solidFill>
              </a:rPr>
              <a:t>	</a:t>
            </a:r>
          </a:p>
          <a:p>
            <a:endParaRPr lang="fr-FR" sz="1200" dirty="0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348ED814-51FF-F66D-2518-11B48E7268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45"/>
          <a:stretch/>
        </p:blipFill>
        <p:spPr>
          <a:xfrm>
            <a:off x="613921" y="4268209"/>
            <a:ext cx="3993572" cy="1996544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E0ECB48-436E-94C1-5DE7-A922F331B93C}"/>
              </a:ext>
            </a:extLst>
          </p:cNvPr>
          <p:cNvCxnSpPr>
            <a:cxnSpLocks/>
          </p:cNvCxnSpPr>
          <p:nvPr/>
        </p:nvCxnSpPr>
        <p:spPr>
          <a:xfrm flipH="1" flipV="1">
            <a:off x="3482015" y="5224868"/>
            <a:ext cx="1383527" cy="5143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619FE25-3FB7-C21E-EB71-8B23AD357B45}"/>
              </a:ext>
            </a:extLst>
          </p:cNvPr>
          <p:cNvSpPr txBox="1"/>
          <p:nvPr/>
        </p:nvSpPr>
        <p:spPr>
          <a:xfrm>
            <a:off x="4607493" y="5758174"/>
            <a:ext cx="10380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Edge sensors </a:t>
            </a:r>
            <a:endParaRPr lang="fr-FR" sz="1000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C511EB6-68D4-1928-E64C-BEF3D8659B9B}"/>
              </a:ext>
            </a:extLst>
          </p:cNvPr>
          <p:cNvCxnSpPr>
            <a:cxnSpLocks/>
          </p:cNvCxnSpPr>
          <p:nvPr/>
        </p:nvCxnSpPr>
        <p:spPr>
          <a:xfrm flipH="1" flipV="1">
            <a:off x="1481854" y="5366927"/>
            <a:ext cx="3383688" cy="37229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50385BF-F5B4-FCAA-6809-833FC998EB67}"/>
              </a:ext>
            </a:extLst>
          </p:cNvPr>
          <p:cNvGrpSpPr/>
          <p:nvPr/>
        </p:nvGrpSpPr>
        <p:grpSpPr>
          <a:xfrm>
            <a:off x="8136388" y="5088515"/>
            <a:ext cx="1769612" cy="1208646"/>
            <a:chOff x="5478448" y="2218632"/>
            <a:chExt cx="2711396" cy="197987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3A7F257-AFD4-1B3E-CD72-4DF56CB36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343" t="12208" r="6902" b="19851"/>
            <a:stretch/>
          </p:blipFill>
          <p:spPr>
            <a:xfrm>
              <a:off x="5478448" y="2218632"/>
              <a:ext cx="2711396" cy="197987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DAB6FA-148C-475E-12CD-58DD41B5C2DD}"/>
                </a:ext>
              </a:extLst>
            </p:cNvPr>
            <p:cNvSpPr/>
            <p:nvPr/>
          </p:nvSpPr>
          <p:spPr>
            <a:xfrm>
              <a:off x="6895750" y="3835762"/>
              <a:ext cx="780177" cy="1573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2C653DC-C2C3-B395-0F0E-2FF20F6F4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440" t="27906" r="13912" b="1822"/>
            <a:stretch/>
          </p:blipFill>
          <p:spPr>
            <a:xfrm>
              <a:off x="6914801" y="3821818"/>
              <a:ext cx="615068" cy="185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683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3" name="Title 9">
            <a:extLst>
              <a:ext uri="{FF2B5EF4-FFF2-40B4-BE49-F238E27FC236}">
                <a16:creationId xmlns:a16="http://schemas.microsoft.com/office/drawing/2014/main" id="{18715721-3FAE-F658-7EFF-2CFCA6B2E91C}"/>
              </a:ext>
            </a:extLst>
          </p:cNvPr>
          <p:cNvSpPr txBox="1">
            <a:spLocks/>
          </p:cNvSpPr>
          <p:nvPr/>
        </p:nvSpPr>
        <p:spPr>
          <a:xfrm>
            <a:off x="248040" y="227592"/>
            <a:ext cx="9288000" cy="306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Sensors for ESO</a:t>
            </a:r>
          </a:p>
        </p:txBody>
      </p:sp>
      <p:sp>
        <p:nvSpPr>
          <p:cNvPr id="134" name="L2sp_TopLine">
            <a:extLst>
              <a:ext uri="{FF2B5EF4-FFF2-40B4-BE49-F238E27FC236}">
                <a16:creationId xmlns:a16="http://schemas.microsoft.com/office/drawing/2014/main" id="{B0B102B8-B9BD-3F5B-DD81-98086DB23A91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169304" y="585767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B82303-8B31-C4FC-EC9F-EC1AE544407D}"/>
              </a:ext>
            </a:extLst>
          </p:cNvPr>
          <p:cNvSpPr txBox="1"/>
          <p:nvPr/>
        </p:nvSpPr>
        <p:spPr>
          <a:xfrm>
            <a:off x="1354770" y="1938987"/>
            <a:ext cx="2803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cap="small" dirty="0">
                <a:solidFill>
                  <a:srgbClr val="464B4B"/>
                </a:solidFill>
              </a:rPr>
              <a:t>Thank you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91DE80-B5BF-EEB6-6A63-973A4FE46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65" y="664922"/>
            <a:ext cx="4791095" cy="31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08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3F6803C4-6E07-FA7E-D93B-2C16139F7F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8040" y="227592"/>
            <a:ext cx="9288000" cy="306000"/>
          </a:xfrm>
        </p:spPr>
        <p:txBody>
          <a:bodyPr vert="horz" lIns="0" tIns="0" rIns="0" bIns="45720" rtlCol="0" anchor="ctr">
            <a:normAutofit/>
          </a:bodyPr>
          <a:lstStyle/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Fogale Sensors at a glance</a:t>
            </a:r>
          </a:p>
        </p:txBody>
      </p:sp>
      <p:sp>
        <p:nvSpPr>
          <p:cNvPr id="6" name="L2sp_TopLine">
            <a:extLst>
              <a:ext uri="{FF2B5EF4-FFF2-40B4-BE49-F238E27FC236}">
                <a16:creationId xmlns:a16="http://schemas.microsoft.com/office/drawing/2014/main" id="{1923BE40-AC3B-A4F6-494B-DC3039D0DF02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6109600" y="951527"/>
            <a:ext cx="3211565" cy="0"/>
          </a:xfrm>
          <a:prstGeom prst="line">
            <a:avLst/>
          </a:prstGeom>
          <a:noFill/>
          <a:ln w="19050">
            <a:solidFill>
              <a:srgbClr val="0A1F8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defTabSz="987461"/>
            <a:endParaRPr lang="en-GB" sz="1900">
              <a:solidFill>
                <a:srgbClr val="182C42"/>
              </a:solidFill>
              <a:highlight>
                <a:srgbClr val="FFFF00"/>
              </a:highlight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EFE21E-AF5C-A311-2171-A978C18EB5CC}"/>
              </a:ext>
            </a:extLst>
          </p:cNvPr>
          <p:cNvSpPr/>
          <p:nvPr/>
        </p:nvSpPr>
        <p:spPr>
          <a:xfrm>
            <a:off x="6066055" y="674972"/>
            <a:ext cx="3211565" cy="253843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36000" tIns="0" rIns="0" bIns="0" rtlCol="0" anchor="ctr"/>
          <a:lstStyle/>
          <a:p>
            <a:pPr lvl="0" defTabSz="914400">
              <a:spcAft>
                <a:spcPts val="300"/>
              </a:spcAft>
              <a:defRPr/>
            </a:pPr>
            <a:r>
              <a:rPr lang="en-GB" sz="1200" b="1" kern="0" cap="small" dirty="0">
                <a:solidFill>
                  <a:srgbClr val="464B4B"/>
                </a:solidFill>
              </a:rPr>
              <a:t>Key Figures</a:t>
            </a:r>
          </a:p>
        </p:txBody>
      </p:sp>
      <p:sp>
        <p:nvSpPr>
          <p:cNvPr id="8" name="L2sp_TopLine">
            <a:extLst>
              <a:ext uri="{FF2B5EF4-FFF2-40B4-BE49-F238E27FC236}">
                <a16:creationId xmlns:a16="http://schemas.microsoft.com/office/drawing/2014/main" id="{E3A81357-B2F9-E078-BDB2-ABDA1D9BCD10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169304" y="585767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400BB-5104-A15B-30C7-CF3B78BB92BB}"/>
              </a:ext>
            </a:extLst>
          </p:cNvPr>
          <p:cNvSpPr/>
          <p:nvPr/>
        </p:nvSpPr>
        <p:spPr>
          <a:xfrm>
            <a:off x="6078535" y="3561439"/>
            <a:ext cx="3775211" cy="253843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36000" tIns="0" rIns="0" bIns="0" rtlCol="0" anchor="ctr"/>
          <a:lstStyle/>
          <a:p>
            <a:pPr lvl="0" defTabSz="914400">
              <a:spcAft>
                <a:spcPts val="300"/>
              </a:spcAft>
              <a:defRPr/>
            </a:pPr>
            <a:r>
              <a:rPr lang="en-US" sz="1200" b="1" kern="0" cap="small" dirty="0">
                <a:solidFill>
                  <a:srgbClr val="464B4B"/>
                </a:solidFill>
              </a:rPr>
              <a:t>Mission</a:t>
            </a:r>
          </a:p>
        </p:txBody>
      </p:sp>
      <p:sp>
        <p:nvSpPr>
          <p:cNvPr id="10" name="ZoneTexte 179">
            <a:extLst>
              <a:ext uri="{FF2B5EF4-FFF2-40B4-BE49-F238E27FC236}">
                <a16:creationId xmlns:a16="http://schemas.microsoft.com/office/drawing/2014/main" id="{BFD8F724-3554-E9D3-4FD9-D5563341F0F0}"/>
              </a:ext>
            </a:extLst>
          </p:cNvPr>
          <p:cNvSpPr txBox="1"/>
          <p:nvPr/>
        </p:nvSpPr>
        <p:spPr>
          <a:xfrm>
            <a:off x="6425685" y="2887504"/>
            <a:ext cx="1042598" cy="459501"/>
          </a:xfrm>
          <a:prstGeom prst="rect">
            <a:avLst/>
          </a:prstGeom>
          <a:noFill/>
        </p:spPr>
        <p:txBody>
          <a:bodyPr wrap="square" lIns="0" tIns="89297" rIns="0" rtlCol="0">
            <a:spAutoFit/>
          </a:bodyPr>
          <a:lstStyle/>
          <a:p>
            <a:pPr algn="ctr" defTabSz="987461">
              <a:defRPr/>
            </a:pPr>
            <a:r>
              <a:rPr lang="en-GB" sz="900" dirty="0">
                <a:solidFill>
                  <a:srgbClr val="464B4B"/>
                </a:solidFill>
                <a:latin typeface="Arial" panose="020B0604020202020204" pitchFamily="34" charset="0"/>
                <a:cs typeface="Times New Roman"/>
              </a:rPr>
              <a:t>An actual portfolio of</a:t>
            </a:r>
          </a:p>
          <a:p>
            <a:pPr algn="ctr" defTabSz="987461">
              <a:defRPr/>
            </a:pP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Times New Roman"/>
              </a:rPr>
              <a:t>140 patents</a:t>
            </a:r>
            <a:endParaRPr lang="en-GB" sz="1200" dirty="0">
              <a:solidFill>
                <a:srgbClr val="464B4B"/>
              </a:solidFill>
              <a:latin typeface="Arial" panose="020B0604020202020204" pitchFamily="34" charset="0"/>
              <a:cs typeface="Times New Roman"/>
            </a:endParaRPr>
          </a:p>
        </p:txBody>
      </p:sp>
      <p:sp>
        <p:nvSpPr>
          <p:cNvPr id="12" name="L2sp_TopLine">
            <a:extLst>
              <a:ext uri="{FF2B5EF4-FFF2-40B4-BE49-F238E27FC236}">
                <a16:creationId xmlns:a16="http://schemas.microsoft.com/office/drawing/2014/main" id="{7E987E82-CE26-D141-E41E-DE14A0BE35B8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6095553" y="3845527"/>
            <a:ext cx="3604494" cy="12315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defTabSz="987461"/>
            <a:endParaRPr lang="en-GB" sz="1900" dirty="0">
              <a:solidFill>
                <a:srgbClr val="182C42"/>
              </a:solidFill>
              <a:highlight>
                <a:srgbClr val="FFFF00"/>
              </a:highlight>
              <a:latin typeface="Arial"/>
            </a:endParaRPr>
          </a:p>
        </p:txBody>
      </p:sp>
      <p:sp>
        <p:nvSpPr>
          <p:cNvPr id="13" name="ZoneTexte 179">
            <a:extLst>
              <a:ext uri="{FF2B5EF4-FFF2-40B4-BE49-F238E27FC236}">
                <a16:creationId xmlns:a16="http://schemas.microsoft.com/office/drawing/2014/main" id="{22620B07-591B-DA0E-633A-F685F2F72CA0}"/>
              </a:ext>
            </a:extLst>
          </p:cNvPr>
          <p:cNvSpPr txBox="1"/>
          <p:nvPr/>
        </p:nvSpPr>
        <p:spPr>
          <a:xfrm>
            <a:off x="8514287" y="2811339"/>
            <a:ext cx="982174" cy="598000"/>
          </a:xfrm>
          <a:prstGeom prst="rect">
            <a:avLst/>
          </a:prstGeom>
          <a:noFill/>
        </p:spPr>
        <p:txBody>
          <a:bodyPr wrap="square" lIns="0" tIns="89297" rIns="0" rtlCol="0">
            <a:spAutoFit/>
          </a:bodyPr>
          <a:lstStyle/>
          <a:p>
            <a:pPr algn="ctr" defTabSz="987461">
              <a:defRPr/>
            </a:pPr>
            <a:r>
              <a:rPr lang="en-GB" sz="900" dirty="0">
                <a:solidFill>
                  <a:srgbClr val="464B4B"/>
                </a:solidFill>
                <a:latin typeface="Arial" panose="020B0604020202020204" pitchFamily="34" charset="0"/>
                <a:cs typeface="Times New Roman"/>
              </a:rPr>
              <a:t>A team of </a:t>
            </a:r>
          </a:p>
          <a:p>
            <a:pPr algn="ctr" defTabSz="987461">
              <a:defRPr/>
            </a:pP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cs typeface="Times New Roman"/>
              </a:rPr>
              <a:t>20 people</a:t>
            </a:r>
            <a:b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cs typeface="Times New Roman"/>
              </a:rPr>
            </a:br>
            <a:r>
              <a:rPr lang="en-GB" sz="900" dirty="0">
                <a:solidFill>
                  <a:srgbClr val="464B4B"/>
                </a:solidFill>
                <a:latin typeface="Arial" panose="020B0604020202020204" pitchFamily="34" charset="0"/>
                <a:cs typeface="Times New Roman"/>
              </a:rPr>
              <a:t>mainly engineers</a:t>
            </a:r>
            <a:endParaRPr lang="en-GB" sz="900" b="1" dirty="0">
              <a:solidFill>
                <a:schemeClr val="tx2"/>
              </a:solidFill>
              <a:latin typeface="Arial" panose="020B0604020202020204" pitchFamily="34" charset="0"/>
              <a:cs typeface="Times New Roman"/>
            </a:endParaRPr>
          </a:p>
        </p:txBody>
      </p:sp>
      <p:sp>
        <p:nvSpPr>
          <p:cNvPr id="14" name="ZoneTexte 179">
            <a:extLst>
              <a:ext uri="{FF2B5EF4-FFF2-40B4-BE49-F238E27FC236}">
                <a16:creationId xmlns:a16="http://schemas.microsoft.com/office/drawing/2014/main" id="{01AA92F4-059F-BE3F-90A6-DB4BB1F520AA}"/>
              </a:ext>
            </a:extLst>
          </p:cNvPr>
          <p:cNvSpPr txBox="1"/>
          <p:nvPr/>
        </p:nvSpPr>
        <p:spPr>
          <a:xfrm>
            <a:off x="8409332" y="1627623"/>
            <a:ext cx="982174" cy="459501"/>
          </a:xfrm>
          <a:prstGeom prst="rect">
            <a:avLst/>
          </a:prstGeom>
          <a:noFill/>
        </p:spPr>
        <p:txBody>
          <a:bodyPr wrap="square" lIns="0" tIns="89297" rIns="0" rtlCol="0">
            <a:spAutoFit/>
          </a:bodyPr>
          <a:lstStyle/>
          <a:p>
            <a:pPr marL="0" marR="0" lvl="0" indent="0" algn="ctr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Times New Roman"/>
              </a:rPr>
              <a:t>80%</a:t>
            </a:r>
          </a:p>
          <a:p>
            <a:pPr marR="0" lvl="0" indent="0" algn="ctr" defTabSz="98746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464B4B"/>
                </a:solidFill>
                <a:latin typeface="Arial" panose="020B0604020202020204" pitchFamily="34" charset="0"/>
                <a:cs typeface="Times New Roman"/>
              </a:rPr>
              <a:t>International sales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BCE2120-8717-1FD9-FEE3-5D78D45AA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70" y="2395715"/>
            <a:ext cx="600108" cy="54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18D6B46-B5C0-CC40-3CC3-AE4DCD8EA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66" y="2312184"/>
            <a:ext cx="720000" cy="667102"/>
          </a:xfrm>
          <a:prstGeom prst="rect">
            <a:avLst/>
          </a:prstGeom>
        </p:spPr>
      </p:pic>
      <p:sp>
        <p:nvSpPr>
          <p:cNvPr id="17" name="ZoneTexte 179">
            <a:extLst>
              <a:ext uri="{FF2B5EF4-FFF2-40B4-BE49-F238E27FC236}">
                <a16:creationId xmlns:a16="http://schemas.microsoft.com/office/drawing/2014/main" id="{CE917F61-1EC3-78D2-5EE0-CCDCD7D58638}"/>
              </a:ext>
            </a:extLst>
          </p:cNvPr>
          <p:cNvSpPr txBox="1"/>
          <p:nvPr/>
        </p:nvSpPr>
        <p:spPr>
          <a:xfrm>
            <a:off x="6377054" y="1628495"/>
            <a:ext cx="1042598" cy="459501"/>
          </a:xfrm>
          <a:prstGeom prst="rect">
            <a:avLst/>
          </a:prstGeom>
          <a:noFill/>
        </p:spPr>
        <p:txBody>
          <a:bodyPr wrap="square" lIns="0" tIns="89297" rIns="0" rtlCol="0">
            <a:spAutoFit/>
          </a:bodyPr>
          <a:lstStyle/>
          <a:p>
            <a:pPr algn="ctr" defTabSz="987461">
              <a:defRPr/>
            </a:pPr>
            <a:r>
              <a:rPr lang="en-GB" sz="900" dirty="0">
                <a:solidFill>
                  <a:srgbClr val="464B4B"/>
                </a:solidFill>
                <a:latin typeface="Arial" panose="020B0604020202020204" pitchFamily="34" charset="0"/>
                <a:cs typeface="Times New Roman"/>
              </a:rPr>
              <a:t>Since</a:t>
            </a:r>
          </a:p>
          <a:p>
            <a:pPr algn="ctr" defTabSz="987461">
              <a:defRPr/>
            </a:pP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cs typeface="Times New Roman"/>
              </a:rPr>
              <a:t>1983</a:t>
            </a:r>
            <a:endParaRPr lang="en-GB" sz="1200" dirty="0">
              <a:solidFill>
                <a:srgbClr val="464B4B"/>
              </a:solidFill>
              <a:latin typeface="Arial" panose="020B0604020202020204" pitchFamily="34" charset="0"/>
              <a:cs typeface="Times New Roman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9FC8B08-B3B7-3544-4E12-9278B7DD42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42" y="1062410"/>
            <a:ext cx="720000" cy="7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0A2CD08-6E92-1EBE-4663-09F5881EA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041" y="1072848"/>
            <a:ext cx="720000" cy="72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4C4A982-6A23-A769-ADF7-C59B1E9871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621" y="1404514"/>
            <a:ext cx="1783997" cy="111939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5DD70FF-93F7-B694-8D6B-FA2DC2D94E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3831" y="1401046"/>
            <a:ext cx="1626655" cy="1119390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6C66DDBA-585C-F2C1-CAFF-4E2879322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9120" r="18785" b="11829"/>
          <a:stretch/>
        </p:blipFill>
        <p:spPr>
          <a:xfrm>
            <a:off x="77299" y="4249783"/>
            <a:ext cx="1993049" cy="1037459"/>
          </a:xfrm>
          <a:prstGeom prst="roundRect">
            <a:avLst>
              <a:gd name="adj" fmla="val 4291"/>
            </a:avLst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E7BB77A-304A-FED4-F5CB-510B46EE99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00" y="4206239"/>
            <a:ext cx="1007776" cy="125972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ECE4D07-A8E4-3DA7-52EE-C3490DD77609}"/>
              </a:ext>
            </a:extLst>
          </p:cNvPr>
          <p:cNvSpPr txBox="1"/>
          <p:nvPr/>
        </p:nvSpPr>
        <p:spPr>
          <a:xfrm>
            <a:off x="0" y="5294716"/>
            <a:ext cx="13403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kern="0" cap="small" dirty="0">
                <a:solidFill>
                  <a:srgbClr val="3D4775"/>
                </a:solidFill>
              </a:rPr>
              <a:t>Hydrogen</a:t>
            </a:r>
            <a:endParaRPr lang="fr-FR" sz="11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8D0C541-EBFD-E0B8-B71A-DE5E5E52050E}"/>
              </a:ext>
            </a:extLst>
          </p:cNvPr>
          <p:cNvSpPr txBox="1"/>
          <p:nvPr/>
        </p:nvSpPr>
        <p:spPr>
          <a:xfrm>
            <a:off x="140621" y="2566972"/>
            <a:ext cx="13403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kern="0" cap="small" dirty="0">
                <a:solidFill>
                  <a:srgbClr val="3D4775"/>
                </a:solidFill>
              </a:rPr>
              <a:t>Medical</a:t>
            </a:r>
            <a:endParaRPr lang="fr-FR" sz="11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4CFAA50-9D76-31CF-80D2-AC9035DEF6BE}"/>
              </a:ext>
            </a:extLst>
          </p:cNvPr>
          <p:cNvSpPr txBox="1"/>
          <p:nvPr/>
        </p:nvSpPr>
        <p:spPr>
          <a:xfrm>
            <a:off x="3673738" y="5372277"/>
            <a:ext cx="17553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kern="0" cap="small" dirty="0">
                <a:solidFill>
                  <a:srgbClr val="3D4775"/>
                </a:solidFill>
              </a:rPr>
              <a:t>Robotics</a:t>
            </a:r>
            <a:endParaRPr lang="fr-FR" sz="11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C189F93-623F-4F75-CAF7-E68E4DD4E401}"/>
              </a:ext>
            </a:extLst>
          </p:cNvPr>
          <p:cNvSpPr txBox="1"/>
          <p:nvPr/>
        </p:nvSpPr>
        <p:spPr>
          <a:xfrm>
            <a:off x="2338659" y="5520409"/>
            <a:ext cx="8911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kern="0" cap="small" dirty="0">
                <a:solidFill>
                  <a:srgbClr val="3D4775"/>
                </a:solidFill>
              </a:rPr>
              <a:t>3D HMI</a:t>
            </a:r>
            <a:endParaRPr lang="fr-FR" sz="11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79FE4D9-7049-58C2-668D-9A14238AEA39}"/>
              </a:ext>
            </a:extLst>
          </p:cNvPr>
          <p:cNvSpPr txBox="1"/>
          <p:nvPr/>
        </p:nvSpPr>
        <p:spPr>
          <a:xfrm>
            <a:off x="2173831" y="2566972"/>
            <a:ext cx="15676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kern="0" cap="small" dirty="0">
                <a:solidFill>
                  <a:srgbClr val="3D4775"/>
                </a:solidFill>
              </a:rPr>
              <a:t>Turbomachinery</a:t>
            </a:r>
            <a:endParaRPr lang="fr-FR" sz="11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7191E75-9EC2-EAD4-93B2-0E1F0434656E}"/>
              </a:ext>
            </a:extLst>
          </p:cNvPr>
          <p:cNvSpPr txBox="1"/>
          <p:nvPr/>
        </p:nvSpPr>
        <p:spPr>
          <a:xfrm>
            <a:off x="4012662" y="2566972"/>
            <a:ext cx="13403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kern="0" cap="small" dirty="0">
                <a:solidFill>
                  <a:srgbClr val="3D4775"/>
                </a:solidFill>
              </a:rPr>
              <a:t>Metrology</a:t>
            </a:r>
            <a:endParaRPr lang="fr-FR" sz="1100" dirty="0"/>
          </a:p>
        </p:txBody>
      </p:sp>
      <p:pic>
        <p:nvPicPr>
          <p:cNvPr id="31" name="Picture 1">
            <a:extLst>
              <a:ext uri="{FF2B5EF4-FFF2-40B4-BE49-F238E27FC236}">
                <a16:creationId xmlns:a16="http://schemas.microsoft.com/office/drawing/2014/main" id="{8690173C-3D76-DFC0-D8E0-74E4A3C997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588" y="4241080"/>
            <a:ext cx="1903643" cy="107079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DCAECED5-A6FF-A9F1-0EA0-14096F8AAD5A}"/>
              </a:ext>
            </a:extLst>
          </p:cNvPr>
          <p:cNvSpPr txBox="1"/>
          <p:nvPr/>
        </p:nvSpPr>
        <p:spPr>
          <a:xfrm>
            <a:off x="6025311" y="3926577"/>
            <a:ext cx="3845853" cy="22621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64B4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latin typeface="Calibri" panose="020F0502020204030204" pitchFamily="34" charset="0"/>
                <a:cs typeface="Arial" panose="020B0604020202020204" pitchFamily="34" charset="0"/>
              </a:rPr>
              <a:t>Keep extending a world recognized expertise in capacitive &amp; inductive metrology to continue inventing and developing cutting-edge products and systems.</a:t>
            </a:r>
          </a:p>
          <a:p>
            <a:pPr marL="1714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464B4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latin typeface="Calibri" panose="020F0502020204030204" pitchFamily="34" charset="0"/>
                <a:cs typeface="Arial" panose="020B0604020202020204" pitchFamily="34" charset="0"/>
              </a:rPr>
              <a:t>Build a high-level team by bringing together experts in their own field who will:</a:t>
            </a:r>
          </a:p>
          <a:p>
            <a:pPr marL="628650" lvl="2" indent="-171450" defTabSz="457200">
              <a:spcBef>
                <a:spcPts val="400"/>
              </a:spcBef>
              <a:spcAft>
                <a:spcPts val="400"/>
              </a:spcAft>
              <a:buClr>
                <a:srgbClr val="464B4B"/>
              </a:buClr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latin typeface="Calibri" panose="020F0502020204030204" pitchFamily="34" charset="0"/>
                <a:cs typeface="Arial" panose="020B0604020202020204" pitchFamily="34" charset="0"/>
              </a:rPr>
              <a:t>Execute our business strategies focused on large markets where technological breakthroughs are necessary</a:t>
            </a:r>
          </a:p>
          <a:p>
            <a:pPr marL="628650" lvl="2" indent="-171450" defTabSz="457200">
              <a:spcBef>
                <a:spcPts val="400"/>
              </a:spcBef>
              <a:spcAft>
                <a:spcPts val="400"/>
              </a:spcAft>
              <a:buClr>
                <a:srgbClr val="464B4B"/>
              </a:buClr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latin typeface="Calibri" panose="020F0502020204030204" pitchFamily="34" charset="0"/>
                <a:cs typeface="Arial" panose="020B0604020202020204" pitchFamily="34" charset="0"/>
              </a:rPr>
              <a:t>Aggregate world class sensor technology expertise and build up on our Innovation &amp; Patent management methods</a:t>
            </a:r>
          </a:p>
        </p:txBody>
      </p:sp>
      <p:sp>
        <p:nvSpPr>
          <p:cNvPr id="2" name="Rectangle à coins arrondis 48">
            <a:extLst>
              <a:ext uri="{FF2B5EF4-FFF2-40B4-BE49-F238E27FC236}">
                <a16:creationId xmlns:a16="http://schemas.microsoft.com/office/drawing/2014/main" id="{E0CC0359-29B9-7956-D88E-37BC37DABBAB}"/>
              </a:ext>
            </a:extLst>
          </p:cNvPr>
          <p:cNvSpPr>
            <a:spLocks/>
          </p:cNvSpPr>
          <p:nvPr/>
        </p:nvSpPr>
        <p:spPr>
          <a:xfrm>
            <a:off x="130630" y="1071154"/>
            <a:ext cx="5512524" cy="235131"/>
          </a:xfrm>
          <a:prstGeom prst="roundRect">
            <a:avLst>
              <a:gd name="adj" fmla="val 4490"/>
            </a:avLst>
          </a:prstGeom>
          <a:solidFill>
            <a:srgbClr val="00559B"/>
          </a:solidFill>
          <a:ln w="31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spcAft>
                <a:spcPts val="300"/>
              </a:spcAft>
            </a:pPr>
            <a:r>
              <a:rPr lang="en-US" sz="1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recurring business based on diversified markets …</a:t>
            </a:r>
          </a:p>
        </p:txBody>
      </p:sp>
      <p:sp>
        <p:nvSpPr>
          <p:cNvPr id="34" name="Rectangle à coins arrondis 48">
            <a:extLst>
              <a:ext uri="{FF2B5EF4-FFF2-40B4-BE49-F238E27FC236}">
                <a16:creationId xmlns:a16="http://schemas.microsoft.com/office/drawing/2014/main" id="{341D5E54-7061-E8FC-F448-9C82DDF689BB}"/>
              </a:ext>
            </a:extLst>
          </p:cNvPr>
          <p:cNvSpPr>
            <a:spLocks/>
          </p:cNvSpPr>
          <p:nvPr/>
        </p:nvSpPr>
        <p:spPr>
          <a:xfrm>
            <a:off x="133280" y="3884023"/>
            <a:ext cx="5535999" cy="239485"/>
          </a:xfrm>
          <a:prstGeom prst="roundRect">
            <a:avLst>
              <a:gd name="adj" fmla="val 4490"/>
            </a:avLst>
          </a:prstGeom>
          <a:solidFill>
            <a:schemeClr val="tx2">
              <a:lumMod val="75000"/>
            </a:schemeClr>
          </a:solidFill>
          <a:ln w="31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spcAft>
                <a:spcPts val="300"/>
              </a:spcAft>
            </a:pPr>
            <a:r>
              <a:rPr lang="en-US" sz="1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and a spirit of innovation to enable new markets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C30ED947-6355-EBC5-4915-79B35EF3CE5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857" t="25265" r="24229"/>
          <a:stretch/>
        </p:blipFill>
        <p:spPr>
          <a:xfrm>
            <a:off x="3983350" y="1401544"/>
            <a:ext cx="1567663" cy="11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9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95A97D-67C0-C734-0858-5CDA9A00AC06}"/>
              </a:ext>
            </a:extLst>
          </p:cNvPr>
          <p:cNvSpPr/>
          <p:nvPr/>
        </p:nvSpPr>
        <p:spPr>
          <a:xfrm>
            <a:off x="6582515" y="1623492"/>
            <a:ext cx="3028134" cy="4400616"/>
          </a:xfrm>
          <a:prstGeom prst="rect">
            <a:avLst/>
          </a:prstGeom>
          <a:solidFill>
            <a:schemeClr val="bg1"/>
          </a:solidFill>
          <a:ln w="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36000" rIns="72000" rtlCol="0" anchor="t"/>
          <a:lstStyle/>
          <a:p>
            <a:pPr marL="0" lvl="1" algn="just">
              <a:lnSpc>
                <a:spcPct val="125000"/>
              </a:lnSpc>
              <a:spcAft>
                <a:spcPts val="400"/>
              </a:spcAft>
              <a:buClr>
                <a:srgbClr val="003366"/>
              </a:buClr>
              <a:defRPr/>
            </a:pPr>
            <a:endParaRPr lang="en-US" sz="800">
              <a:solidFill>
                <a:srgbClr val="777877"/>
              </a:solidFill>
              <a:latin typeface="Arial" panose="020B0604020202020204" pitchFamily="34" charset="0"/>
            </a:endParaRPr>
          </a:p>
        </p:txBody>
      </p:sp>
      <p:sp>
        <p:nvSpPr>
          <p:cNvPr id="36" name="Rectangle à coins arrondis 48">
            <a:extLst>
              <a:ext uri="{FF2B5EF4-FFF2-40B4-BE49-F238E27FC236}">
                <a16:creationId xmlns:a16="http://schemas.microsoft.com/office/drawing/2014/main" id="{F7F94EFC-F693-8C7C-A7B4-CC500015131D}"/>
              </a:ext>
            </a:extLst>
          </p:cNvPr>
          <p:cNvSpPr>
            <a:spLocks/>
          </p:cNvSpPr>
          <p:nvPr/>
        </p:nvSpPr>
        <p:spPr>
          <a:xfrm>
            <a:off x="6581240" y="1174499"/>
            <a:ext cx="3043866" cy="337536"/>
          </a:xfrm>
          <a:prstGeom prst="roundRect">
            <a:avLst>
              <a:gd name="adj" fmla="val 4490"/>
            </a:avLst>
          </a:prstGeom>
          <a:solidFill>
            <a:schemeClr val="tx2">
              <a:lumMod val="75000"/>
            </a:schemeClr>
          </a:solidFill>
          <a:ln w="31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spcAft>
                <a:spcPts val="300"/>
              </a:spcAft>
            </a:pPr>
            <a:r>
              <a:rPr lang="en-US" sz="1050" b="1" kern="0" dirty="0">
                <a:solidFill>
                  <a:schemeClr val="bg1"/>
                </a:solidFill>
                <a:latin typeface="Arial" panose="020B0604020202020204" pitchFamily="34" charset="0"/>
              </a:rPr>
              <a:t>Engineering department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395E9CE7-04A4-EC62-C257-C45A3FB4CD08}"/>
              </a:ext>
            </a:extLst>
          </p:cNvPr>
          <p:cNvCxnSpPr>
            <a:cxnSpLocks/>
          </p:cNvCxnSpPr>
          <p:nvPr/>
        </p:nvCxnSpPr>
        <p:spPr>
          <a:xfrm>
            <a:off x="6586363" y="1574179"/>
            <a:ext cx="3039232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4F991FC-9A53-1CE1-79C2-1857889F4873}"/>
              </a:ext>
            </a:extLst>
          </p:cNvPr>
          <p:cNvSpPr/>
          <p:nvPr/>
        </p:nvSpPr>
        <p:spPr>
          <a:xfrm>
            <a:off x="3464688" y="1634819"/>
            <a:ext cx="3028134" cy="4401288"/>
          </a:xfrm>
          <a:prstGeom prst="rect">
            <a:avLst/>
          </a:prstGeom>
          <a:solidFill>
            <a:schemeClr val="bg1"/>
          </a:solidFill>
          <a:ln w="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36000" rIns="72000" rtlCol="0" anchor="t"/>
          <a:lstStyle/>
          <a:p>
            <a:pPr marL="0" lvl="1" algn="just">
              <a:lnSpc>
                <a:spcPct val="125000"/>
              </a:lnSpc>
              <a:spcAft>
                <a:spcPts val="400"/>
              </a:spcAft>
              <a:buClr>
                <a:srgbClr val="003366"/>
              </a:buClr>
              <a:defRPr/>
            </a:pPr>
            <a:endParaRPr lang="en-US" sz="800">
              <a:solidFill>
                <a:srgbClr val="777877"/>
              </a:solidFill>
              <a:latin typeface="Arial" panose="020B0604020202020204" pitchFamily="34" charset="0"/>
            </a:endParaRPr>
          </a:p>
        </p:txBody>
      </p:sp>
      <p:sp>
        <p:nvSpPr>
          <p:cNvPr id="39" name="Rectangle à coins arrondis 48">
            <a:extLst>
              <a:ext uri="{FF2B5EF4-FFF2-40B4-BE49-F238E27FC236}">
                <a16:creationId xmlns:a16="http://schemas.microsoft.com/office/drawing/2014/main" id="{239D0D24-0BBA-8936-D7C0-ABDAE3C0F9C4}"/>
              </a:ext>
            </a:extLst>
          </p:cNvPr>
          <p:cNvSpPr>
            <a:spLocks/>
          </p:cNvSpPr>
          <p:nvPr/>
        </p:nvSpPr>
        <p:spPr>
          <a:xfrm>
            <a:off x="3442794" y="1174499"/>
            <a:ext cx="3043866" cy="337536"/>
          </a:xfrm>
          <a:prstGeom prst="roundRect">
            <a:avLst>
              <a:gd name="adj" fmla="val 4490"/>
            </a:avLst>
          </a:prstGeom>
          <a:solidFill>
            <a:schemeClr val="tx2">
              <a:lumMod val="75000"/>
            </a:schemeClr>
          </a:solidFill>
          <a:ln w="31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spcAft>
                <a:spcPts val="300"/>
              </a:spcAft>
            </a:pPr>
            <a:r>
              <a:rPr lang="en-US" sz="1050" b="1" kern="0">
                <a:solidFill>
                  <a:schemeClr val="bg1"/>
                </a:solidFill>
                <a:latin typeface="Arial" panose="020B0604020202020204" pitchFamily="34" charset="0"/>
              </a:rPr>
              <a:t>Turbomachinery business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77A5DA12-49FF-7D3A-7341-F92B3EB510F6}"/>
              </a:ext>
            </a:extLst>
          </p:cNvPr>
          <p:cNvCxnSpPr>
            <a:cxnSpLocks/>
          </p:cNvCxnSpPr>
          <p:nvPr/>
        </p:nvCxnSpPr>
        <p:spPr>
          <a:xfrm>
            <a:off x="3456795" y="1574179"/>
            <a:ext cx="3039232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ject 11">
            <a:extLst>
              <a:ext uri="{FF2B5EF4-FFF2-40B4-BE49-F238E27FC236}">
                <a16:creationId xmlns:a16="http://schemas.microsoft.com/office/drawing/2014/main" id="{2E74124A-7AA1-0989-6DF1-8E9A73970169}"/>
              </a:ext>
            </a:extLst>
          </p:cNvPr>
          <p:cNvSpPr txBox="1"/>
          <p:nvPr/>
        </p:nvSpPr>
        <p:spPr>
          <a:xfrm>
            <a:off x="3624497" y="4247104"/>
            <a:ext cx="1373121" cy="15549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just">
              <a:spcBef>
                <a:spcPts val="200"/>
              </a:spcBef>
            </a:pPr>
            <a:r>
              <a:rPr lang="en-US" i="1" u="sng">
                <a:solidFill>
                  <a:srgbClr val="464B4B"/>
                </a:solidFill>
              </a:rPr>
              <a:t>Areas of application:</a:t>
            </a:r>
          </a:p>
        </p:txBody>
      </p:sp>
      <p:sp>
        <p:nvSpPr>
          <p:cNvPr id="42" name="Rectangle à coins arrondis 48">
            <a:extLst>
              <a:ext uri="{FF2B5EF4-FFF2-40B4-BE49-F238E27FC236}">
                <a16:creationId xmlns:a16="http://schemas.microsoft.com/office/drawing/2014/main" id="{31BAA06C-4737-80F8-080A-BFAD1C865584}"/>
              </a:ext>
            </a:extLst>
          </p:cNvPr>
          <p:cNvSpPr>
            <a:spLocks/>
          </p:cNvSpPr>
          <p:nvPr/>
        </p:nvSpPr>
        <p:spPr>
          <a:xfrm>
            <a:off x="337931" y="1174499"/>
            <a:ext cx="3043866" cy="337536"/>
          </a:xfrm>
          <a:prstGeom prst="roundRect">
            <a:avLst>
              <a:gd name="adj" fmla="val 4490"/>
            </a:avLst>
          </a:prstGeom>
          <a:solidFill>
            <a:schemeClr val="tx2">
              <a:lumMod val="75000"/>
            </a:schemeClr>
          </a:solidFill>
          <a:ln w="31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spcAft>
                <a:spcPts val="300"/>
              </a:spcAft>
            </a:pPr>
            <a:r>
              <a:rPr lang="en-US" sz="1050" b="1" kern="0" dirty="0">
                <a:solidFill>
                  <a:schemeClr val="bg1"/>
                </a:solidFill>
                <a:latin typeface="Arial" panose="020B0604020202020204" pitchFamily="34" charset="0"/>
              </a:rPr>
              <a:t>Medical business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2FC8176-0990-C265-DD14-F6277F7DF131}"/>
              </a:ext>
            </a:extLst>
          </p:cNvPr>
          <p:cNvCxnSpPr>
            <a:cxnSpLocks/>
          </p:cNvCxnSpPr>
          <p:nvPr/>
        </p:nvCxnSpPr>
        <p:spPr>
          <a:xfrm>
            <a:off x="334176" y="1574179"/>
            <a:ext cx="3039232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bject 11">
            <a:extLst>
              <a:ext uri="{FF2B5EF4-FFF2-40B4-BE49-F238E27FC236}">
                <a16:creationId xmlns:a16="http://schemas.microsoft.com/office/drawing/2014/main" id="{60BD739B-4903-8E62-CDD9-0B5C5C51A9F9}"/>
              </a:ext>
            </a:extLst>
          </p:cNvPr>
          <p:cNvSpPr txBox="1"/>
          <p:nvPr/>
        </p:nvSpPr>
        <p:spPr>
          <a:xfrm>
            <a:off x="427506" y="2201031"/>
            <a:ext cx="1451628" cy="71864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B"/>
                </a:solidFill>
              </a:rPr>
              <a:t>Medical imaging</a:t>
            </a:r>
          </a:p>
          <a:p>
            <a:pPr marL="92075" indent="-92075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B"/>
                </a:solidFill>
              </a:rPr>
              <a:t>X radiation dose optimization</a:t>
            </a:r>
          </a:p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B"/>
                </a:solidFill>
              </a:rPr>
              <a:t>Image quality optimization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0DE7CF-2A6E-D841-BE44-2B2D6564AC71}"/>
              </a:ext>
            </a:extLst>
          </p:cNvPr>
          <p:cNvSpPr/>
          <p:nvPr/>
        </p:nvSpPr>
        <p:spPr>
          <a:xfrm>
            <a:off x="344916" y="1634818"/>
            <a:ext cx="3028134" cy="4401288"/>
          </a:xfrm>
          <a:prstGeom prst="rect">
            <a:avLst/>
          </a:prstGeom>
          <a:noFill/>
          <a:ln w="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36000" rIns="72000" rtlCol="0" anchor="t"/>
          <a:lstStyle/>
          <a:p>
            <a:pPr marL="0" lvl="1" algn="just">
              <a:lnSpc>
                <a:spcPct val="125000"/>
              </a:lnSpc>
              <a:spcAft>
                <a:spcPts val="400"/>
              </a:spcAft>
              <a:buClr>
                <a:srgbClr val="003366"/>
              </a:buClr>
              <a:defRPr/>
            </a:pPr>
            <a:endParaRPr lang="en-US" sz="800">
              <a:solidFill>
                <a:srgbClr val="777877"/>
              </a:solidFill>
              <a:latin typeface="Arial" panose="020B0604020202020204" pitchFamily="34" charset="0"/>
            </a:endParaRPr>
          </a:p>
        </p:txBody>
      </p:sp>
      <p:sp>
        <p:nvSpPr>
          <p:cNvPr id="46" name="object 11">
            <a:extLst>
              <a:ext uri="{FF2B5EF4-FFF2-40B4-BE49-F238E27FC236}">
                <a16:creationId xmlns:a16="http://schemas.microsoft.com/office/drawing/2014/main" id="{3CF4C98F-7BA8-5107-9AE8-BA06C31B448F}"/>
              </a:ext>
            </a:extLst>
          </p:cNvPr>
          <p:cNvSpPr txBox="1"/>
          <p:nvPr/>
        </p:nvSpPr>
        <p:spPr>
          <a:xfrm>
            <a:off x="438566" y="4233589"/>
            <a:ext cx="1373121" cy="15549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just">
              <a:spcBef>
                <a:spcPts val="200"/>
              </a:spcBef>
            </a:pPr>
            <a:r>
              <a:rPr lang="en-US" i="1" u="sng">
                <a:solidFill>
                  <a:srgbClr val="464B4B"/>
                </a:solidFill>
              </a:rPr>
              <a:t>Areas of application: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4203644-97BD-C7A9-BFB2-AD4FC5102B73}"/>
              </a:ext>
            </a:extLst>
          </p:cNvPr>
          <p:cNvSpPr txBox="1"/>
          <p:nvPr/>
        </p:nvSpPr>
        <p:spPr>
          <a:xfrm>
            <a:off x="3795408" y="4486402"/>
            <a:ext cx="1225928" cy="230832"/>
          </a:xfrm>
          <a:prstGeom prst="rect">
            <a:avLst/>
          </a:prstGeom>
          <a:noFill/>
          <a:ln>
            <a:solidFill>
              <a:srgbClr val="0A1F8F"/>
            </a:solidFill>
          </a:ln>
        </p:spPr>
        <p:txBody>
          <a:bodyPr wrap="square" rtlCol="0">
            <a:spAutoFit/>
          </a:bodyPr>
          <a:lstStyle/>
          <a:p>
            <a:pPr algn="ctr" defTabSz="777571">
              <a:defRPr/>
            </a:pPr>
            <a:r>
              <a:rPr lang="en-US" sz="900" b="1" dirty="0">
                <a:solidFill>
                  <a:srgbClr val="464B4B"/>
                </a:solidFill>
                <a:latin typeface="Arial (Corps)"/>
              </a:rPr>
              <a:t>Energy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C68476B-A4F3-3944-CC4A-D4604C6299E4}"/>
              </a:ext>
            </a:extLst>
          </p:cNvPr>
          <p:cNvSpPr txBox="1"/>
          <p:nvPr/>
        </p:nvSpPr>
        <p:spPr>
          <a:xfrm>
            <a:off x="5170249" y="4486397"/>
            <a:ext cx="1152000" cy="230832"/>
          </a:xfrm>
          <a:prstGeom prst="rect">
            <a:avLst/>
          </a:prstGeom>
          <a:noFill/>
          <a:ln>
            <a:solidFill>
              <a:srgbClr val="0A1F8F"/>
            </a:solidFill>
          </a:ln>
        </p:spPr>
        <p:txBody>
          <a:bodyPr wrap="square" rtlCol="0">
            <a:spAutoFit/>
          </a:bodyPr>
          <a:lstStyle/>
          <a:p>
            <a:pPr algn="ctr" defTabSz="777571">
              <a:defRPr/>
            </a:pPr>
            <a:r>
              <a:rPr lang="en-US" sz="900" b="1" dirty="0">
                <a:solidFill>
                  <a:srgbClr val="464B4B"/>
                </a:solidFill>
                <a:latin typeface="Arial (Corps)"/>
              </a:rPr>
              <a:t>Aeronautic</a:t>
            </a:r>
            <a:endParaRPr lang="en-US" sz="900" dirty="0">
              <a:solidFill>
                <a:srgbClr val="464B4B"/>
              </a:solidFill>
              <a:latin typeface="Arial (Corps)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9A78D15-21CF-4EA1-E10A-5F34F487E9E2}"/>
              </a:ext>
            </a:extLst>
          </p:cNvPr>
          <p:cNvSpPr txBox="1"/>
          <p:nvPr/>
        </p:nvSpPr>
        <p:spPr>
          <a:xfrm>
            <a:off x="1490271" y="4481266"/>
            <a:ext cx="641740" cy="230832"/>
          </a:xfrm>
          <a:prstGeom prst="rect">
            <a:avLst/>
          </a:prstGeom>
          <a:noFill/>
          <a:ln>
            <a:solidFill>
              <a:srgbClr val="0A1F8F"/>
            </a:solidFill>
          </a:ln>
        </p:spPr>
        <p:txBody>
          <a:bodyPr wrap="square" rtlCol="0">
            <a:spAutoFit/>
          </a:bodyPr>
          <a:lstStyle/>
          <a:p>
            <a:pPr algn="ctr" defTabSz="777571">
              <a:defRPr/>
            </a:pPr>
            <a:r>
              <a:rPr lang="en-US" sz="900" b="1" dirty="0">
                <a:solidFill>
                  <a:srgbClr val="464B4B"/>
                </a:solidFill>
                <a:latin typeface="Arial (Corps)"/>
              </a:rPr>
              <a:t>Health</a:t>
            </a:r>
          </a:p>
        </p:txBody>
      </p:sp>
      <p:sp>
        <p:nvSpPr>
          <p:cNvPr id="50" name="object 11">
            <a:extLst>
              <a:ext uri="{FF2B5EF4-FFF2-40B4-BE49-F238E27FC236}">
                <a16:creationId xmlns:a16="http://schemas.microsoft.com/office/drawing/2014/main" id="{5D94BAF6-F4EB-65E8-565E-3FBCF002DA78}"/>
              </a:ext>
            </a:extLst>
          </p:cNvPr>
          <p:cNvSpPr txBox="1"/>
          <p:nvPr/>
        </p:nvSpPr>
        <p:spPr>
          <a:xfrm>
            <a:off x="1922262" y="2275995"/>
            <a:ext cx="1381299" cy="59391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dirty="0">
                <a:solidFill>
                  <a:srgbClr val="464B4B"/>
                </a:solidFill>
              </a:rPr>
              <a:t>Patient &amp; staff protection</a:t>
            </a:r>
          </a:p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dirty="0">
                <a:solidFill>
                  <a:srgbClr val="464B4B"/>
                </a:solidFill>
              </a:rPr>
              <a:t>Anticollision systems </a:t>
            </a:r>
          </a:p>
        </p:txBody>
      </p:sp>
      <p:sp>
        <p:nvSpPr>
          <p:cNvPr id="51" name="object 11">
            <a:extLst>
              <a:ext uri="{FF2B5EF4-FFF2-40B4-BE49-F238E27FC236}">
                <a16:creationId xmlns:a16="http://schemas.microsoft.com/office/drawing/2014/main" id="{C30C9D4C-3B35-D285-01D3-5432DCDBA8B0}"/>
              </a:ext>
            </a:extLst>
          </p:cNvPr>
          <p:cNvSpPr txBox="1"/>
          <p:nvPr/>
        </p:nvSpPr>
        <p:spPr>
          <a:xfrm>
            <a:off x="5075977" y="2079516"/>
            <a:ext cx="1411907" cy="92108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B"/>
                </a:solidFill>
              </a:rPr>
              <a:t>High resistance sensors</a:t>
            </a:r>
          </a:p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B"/>
                </a:solidFill>
              </a:rPr>
              <a:t>Unique electronics</a:t>
            </a:r>
          </a:p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B"/>
                </a:solidFill>
              </a:rPr>
              <a:t>Smart data treatment</a:t>
            </a:r>
          </a:p>
        </p:txBody>
      </p:sp>
      <p:sp>
        <p:nvSpPr>
          <p:cNvPr id="52" name="object 11">
            <a:extLst>
              <a:ext uri="{FF2B5EF4-FFF2-40B4-BE49-F238E27FC236}">
                <a16:creationId xmlns:a16="http://schemas.microsoft.com/office/drawing/2014/main" id="{F2F7BD12-8311-6CF0-9985-294B197AC477}"/>
              </a:ext>
            </a:extLst>
          </p:cNvPr>
          <p:cNvSpPr txBox="1"/>
          <p:nvPr/>
        </p:nvSpPr>
        <p:spPr>
          <a:xfrm>
            <a:off x="3516366" y="2083285"/>
            <a:ext cx="1447532" cy="1052162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dirty="0">
                <a:solidFill>
                  <a:srgbClr val="464B4B"/>
                </a:solidFill>
              </a:rPr>
              <a:t>Test bench measurements</a:t>
            </a:r>
          </a:p>
          <a:p>
            <a:pPr marL="92075" indent="-92075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dirty="0">
                <a:solidFill>
                  <a:srgbClr val="464B4B"/>
                </a:solidFill>
              </a:rPr>
              <a:t>Energy and aeronautic turbines</a:t>
            </a:r>
          </a:p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dirty="0">
                <a:solidFill>
                  <a:srgbClr val="464B4B"/>
                </a:solidFill>
              </a:rPr>
              <a:t>Health monitoring</a:t>
            </a:r>
          </a:p>
        </p:txBody>
      </p:sp>
      <p:sp>
        <p:nvSpPr>
          <p:cNvPr id="53" name="object 11">
            <a:extLst>
              <a:ext uri="{FF2B5EF4-FFF2-40B4-BE49-F238E27FC236}">
                <a16:creationId xmlns:a16="http://schemas.microsoft.com/office/drawing/2014/main" id="{A74E3C01-18DF-111C-119B-9B77E0C47AB4}"/>
              </a:ext>
            </a:extLst>
          </p:cNvPr>
          <p:cNvSpPr txBox="1"/>
          <p:nvPr/>
        </p:nvSpPr>
        <p:spPr>
          <a:xfrm>
            <a:off x="6712194" y="2187600"/>
            <a:ext cx="1498929" cy="76087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B"/>
                </a:solidFill>
              </a:rPr>
              <a:t>Industrial Metrology</a:t>
            </a:r>
          </a:p>
          <a:p>
            <a:pPr marL="92075" indent="-92075" algn="l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B"/>
                </a:solidFill>
              </a:rPr>
              <a:t>Particle accelerators alignments</a:t>
            </a:r>
          </a:p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64B4B"/>
                </a:solidFill>
              </a:rPr>
              <a:t>Control of gun barrels</a:t>
            </a:r>
          </a:p>
        </p:txBody>
      </p:sp>
      <p:sp>
        <p:nvSpPr>
          <p:cNvPr id="54" name="object 11">
            <a:extLst>
              <a:ext uri="{FF2B5EF4-FFF2-40B4-BE49-F238E27FC236}">
                <a16:creationId xmlns:a16="http://schemas.microsoft.com/office/drawing/2014/main" id="{F00E17C6-B3A9-591F-814E-B19E345F1AEB}"/>
              </a:ext>
            </a:extLst>
          </p:cNvPr>
          <p:cNvSpPr txBox="1"/>
          <p:nvPr/>
        </p:nvSpPr>
        <p:spPr>
          <a:xfrm>
            <a:off x="8303037" y="2046873"/>
            <a:ext cx="1360169" cy="1052162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dirty="0">
                <a:solidFill>
                  <a:srgbClr val="464B4B"/>
                </a:solidFill>
              </a:rPr>
              <a:t>Start-up incubator</a:t>
            </a:r>
          </a:p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dirty="0">
                <a:solidFill>
                  <a:srgbClr val="464B4B"/>
                </a:solidFill>
              </a:rPr>
              <a:t>Innovation methodology</a:t>
            </a:r>
          </a:p>
          <a:p>
            <a:pPr marL="92075" indent="-92075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dirty="0">
                <a:solidFill>
                  <a:srgbClr val="464B4B"/>
                </a:solidFill>
              </a:rPr>
              <a:t>Market and IP analysis</a:t>
            </a:r>
          </a:p>
        </p:txBody>
      </p:sp>
      <p:pic>
        <p:nvPicPr>
          <p:cNvPr id="55" name="Picture 5">
            <a:extLst>
              <a:ext uri="{FF2B5EF4-FFF2-40B4-BE49-F238E27FC236}">
                <a16:creationId xmlns:a16="http://schemas.microsoft.com/office/drawing/2014/main" id="{3B735AA2-05AA-DB3C-B8E5-BFD47CB8F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381" y="3021387"/>
            <a:ext cx="1485029" cy="107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3AF8FE27-CDA7-A4ED-7FE6-047A10315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402" y="3021387"/>
            <a:ext cx="1546420" cy="1079250"/>
          </a:xfrm>
          <a:prstGeom prst="rect">
            <a:avLst/>
          </a:prstGeom>
        </p:spPr>
      </p:pic>
      <p:sp>
        <p:nvSpPr>
          <p:cNvPr id="57" name="object 11">
            <a:extLst>
              <a:ext uri="{FF2B5EF4-FFF2-40B4-BE49-F238E27FC236}">
                <a16:creationId xmlns:a16="http://schemas.microsoft.com/office/drawing/2014/main" id="{127B2E35-82B2-2366-BF21-DCFC39AAE2B3}"/>
              </a:ext>
            </a:extLst>
          </p:cNvPr>
          <p:cNvSpPr txBox="1"/>
          <p:nvPr/>
        </p:nvSpPr>
        <p:spPr>
          <a:xfrm>
            <a:off x="6597870" y="1631016"/>
            <a:ext cx="3018844" cy="4634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>
              <a:spcBef>
                <a:spcPts val="200"/>
              </a:spcBef>
              <a:spcAft>
                <a:spcPts val="200"/>
              </a:spcAft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58" name="object 11">
            <a:extLst>
              <a:ext uri="{FF2B5EF4-FFF2-40B4-BE49-F238E27FC236}">
                <a16:creationId xmlns:a16="http://schemas.microsoft.com/office/drawing/2014/main" id="{AA4A4062-9DEA-EE74-F0C7-FF525C662FEE}"/>
              </a:ext>
            </a:extLst>
          </p:cNvPr>
          <p:cNvSpPr txBox="1"/>
          <p:nvPr/>
        </p:nvSpPr>
        <p:spPr>
          <a:xfrm>
            <a:off x="3477156" y="1643437"/>
            <a:ext cx="3015650" cy="4611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>
              <a:spcBef>
                <a:spcPts val="200"/>
              </a:spcBef>
              <a:spcAft>
                <a:spcPts val="200"/>
              </a:spcAft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59" name="object 11">
            <a:extLst>
              <a:ext uri="{FF2B5EF4-FFF2-40B4-BE49-F238E27FC236}">
                <a16:creationId xmlns:a16="http://schemas.microsoft.com/office/drawing/2014/main" id="{CAEC3E8C-53B3-05B6-DA10-B8A91D3BC4E0}"/>
              </a:ext>
            </a:extLst>
          </p:cNvPr>
          <p:cNvSpPr txBox="1"/>
          <p:nvPr/>
        </p:nvSpPr>
        <p:spPr>
          <a:xfrm>
            <a:off x="358300" y="1638227"/>
            <a:ext cx="3007183" cy="4611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>
              <a:spcBef>
                <a:spcPts val="200"/>
              </a:spcBef>
              <a:spcAft>
                <a:spcPts val="200"/>
              </a:spcAft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object 11">
            <a:extLst>
              <a:ext uri="{FF2B5EF4-FFF2-40B4-BE49-F238E27FC236}">
                <a16:creationId xmlns:a16="http://schemas.microsoft.com/office/drawing/2014/main" id="{65210016-B901-73A6-C937-5631DC287B67}"/>
              </a:ext>
            </a:extLst>
          </p:cNvPr>
          <p:cNvSpPr txBox="1"/>
          <p:nvPr/>
        </p:nvSpPr>
        <p:spPr>
          <a:xfrm>
            <a:off x="713134" y="1673114"/>
            <a:ext cx="987603" cy="371103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l">
              <a:spcBef>
                <a:spcPts val="200"/>
              </a:spcBef>
            </a:pPr>
            <a:r>
              <a:rPr lang="en-US" sz="850" b="1" i="1">
                <a:solidFill>
                  <a:srgbClr val="464B4B"/>
                </a:solidFill>
              </a:rPr>
              <a:t>High turnover recurrence</a:t>
            </a:r>
          </a:p>
        </p:txBody>
      </p:sp>
      <p:sp>
        <p:nvSpPr>
          <p:cNvPr id="61" name="object 11">
            <a:extLst>
              <a:ext uri="{FF2B5EF4-FFF2-40B4-BE49-F238E27FC236}">
                <a16:creationId xmlns:a16="http://schemas.microsoft.com/office/drawing/2014/main" id="{94DAE8D6-1889-4449-BC11-C2B7DE0F4B7C}"/>
              </a:ext>
            </a:extLst>
          </p:cNvPr>
          <p:cNvSpPr txBox="1"/>
          <p:nvPr/>
        </p:nvSpPr>
        <p:spPr>
          <a:xfrm>
            <a:off x="2125778" y="1673114"/>
            <a:ext cx="987603" cy="371103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l">
              <a:spcBef>
                <a:spcPts val="200"/>
              </a:spcBef>
            </a:pPr>
            <a:r>
              <a:rPr lang="en-US" sz="850" b="1" i="1" dirty="0">
                <a:solidFill>
                  <a:srgbClr val="464B4B"/>
                </a:solidFill>
              </a:rPr>
              <a:t>High growth potential</a:t>
            </a:r>
          </a:p>
        </p:txBody>
      </p:sp>
      <p:sp>
        <p:nvSpPr>
          <p:cNvPr id="62" name="object 11">
            <a:extLst>
              <a:ext uri="{FF2B5EF4-FFF2-40B4-BE49-F238E27FC236}">
                <a16:creationId xmlns:a16="http://schemas.microsoft.com/office/drawing/2014/main" id="{434D46D4-AA8D-E1A7-DAE6-25F5B41CA1B5}"/>
              </a:ext>
            </a:extLst>
          </p:cNvPr>
          <p:cNvSpPr txBox="1"/>
          <p:nvPr/>
        </p:nvSpPr>
        <p:spPr>
          <a:xfrm>
            <a:off x="3832086" y="1673114"/>
            <a:ext cx="987603" cy="371103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l">
              <a:spcBef>
                <a:spcPts val="200"/>
              </a:spcBef>
            </a:pPr>
            <a:r>
              <a:rPr lang="en-US" sz="850" b="1" i="1">
                <a:solidFill>
                  <a:srgbClr val="464B4B"/>
                </a:solidFill>
              </a:rPr>
              <a:t>High turnover recurrence</a:t>
            </a:r>
          </a:p>
        </p:txBody>
      </p:sp>
      <p:sp>
        <p:nvSpPr>
          <p:cNvPr id="63" name="object 11">
            <a:extLst>
              <a:ext uri="{FF2B5EF4-FFF2-40B4-BE49-F238E27FC236}">
                <a16:creationId xmlns:a16="http://schemas.microsoft.com/office/drawing/2014/main" id="{421031A2-BF0D-437C-54E0-A2361C4D9333}"/>
              </a:ext>
            </a:extLst>
          </p:cNvPr>
          <p:cNvSpPr txBox="1"/>
          <p:nvPr/>
        </p:nvSpPr>
        <p:spPr>
          <a:xfrm>
            <a:off x="5320231" y="1673114"/>
            <a:ext cx="987603" cy="371103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l">
              <a:spcBef>
                <a:spcPts val="200"/>
              </a:spcBef>
            </a:pPr>
            <a:r>
              <a:rPr lang="en-US" sz="850" b="1" i="1">
                <a:solidFill>
                  <a:srgbClr val="464B4B"/>
                </a:solidFill>
              </a:rPr>
              <a:t>High growth potential</a:t>
            </a:r>
          </a:p>
        </p:txBody>
      </p:sp>
      <p:sp>
        <p:nvSpPr>
          <p:cNvPr id="64" name="object 11">
            <a:extLst>
              <a:ext uri="{FF2B5EF4-FFF2-40B4-BE49-F238E27FC236}">
                <a16:creationId xmlns:a16="http://schemas.microsoft.com/office/drawing/2014/main" id="{7CE8F24F-B0DF-CDF3-C22F-D266E87E0B71}"/>
              </a:ext>
            </a:extLst>
          </p:cNvPr>
          <p:cNvSpPr txBox="1"/>
          <p:nvPr/>
        </p:nvSpPr>
        <p:spPr>
          <a:xfrm>
            <a:off x="6971170" y="1673114"/>
            <a:ext cx="1275336" cy="371103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l">
              <a:spcBef>
                <a:spcPts val="200"/>
              </a:spcBef>
            </a:pPr>
            <a:r>
              <a:rPr lang="en-US" sz="850" b="1" i="1" dirty="0">
                <a:solidFill>
                  <a:srgbClr val="464B4B"/>
                </a:solidFill>
              </a:rPr>
              <a:t>Industrial solutions &amp; technological showcase</a:t>
            </a:r>
          </a:p>
        </p:txBody>
      </p:sp>
      <p:sp>
        <p:nvSpPr>
          <p:cNvPr id="65" name="object 11">
            <a:extLst>
              <a:ext uri="{FF2B5EF4-FFF2-40B4-BE49-F238E27FC236}">
                <a16:creationId xmlns:a16="http://schemas.microsoft.com/office/drawing/2014/main" id="{FEF34E3C-CF88-5D01-56D1-DC42E3A3917E}"/>
              </a:ext>
            </a:extLst>
          </p:cNvPr>
          <p:cNvSpPr txBox="1"/>
          <p:nvPr/>
        </p:nvSpPr>
        <p:spPr>
          <a:xfrm>
            <a:off x="8578487" y="1673114"/>
            <a:ext cx="1217057" cy="371103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l">
              <a:spcBef>
                <a:spcPts val="200"/>
              </a:spcBef>
            </a:pPr>
            <a:r>
              <a:rPr lang="en-US" sz="850" b="1" i="1" dirty="0">
                <a:solidFill>
                  <a:srgbClr val="464B4B"/>
                </a:solidFill>
              </a:rPr>
              <a:t>Start-up factory</a:t>
            </a:r>
          </a:p>
        </p:txBody>
      </p:sp>
      <p:pic>
        <p:nvPicPr>
          <p:cNvPr id="66" name="Graphique 65" descr="Coche">
            <a:extLst>
              <a:ext uri="{FF2B5EF4-FFF2-40B4-BE49-F238E27FC236}">
                <a16:creationId xmlns:a16="http://schemas.microsoft.com/office/drawing/2014/main" id="{0296B6E1-9684-D16F-DC85-83D1F49DC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530" y="1733170"/>
            <a:ext cx="240790" cy="240790"/>
          </a:xfrm>
          <a:prstGeom prst="rect">
            <a:avLst/>
          </a:prstGeom>
        </p:spPr>
      </p:pic>
      <p:pic>
        <p:nvPicPr>
          <p:cNvPr id="67" name="Graphique 66" descr="Coche">
            <a:extLst>
              <a:ext uri="{FF2B5EF4-FFF2-40B4-BE49-F238E27FC236}">
                <a16:creationId xmlns:a16="http://schemas.microsoft.com/office/drawing/2014/main" id="{AFE542A9-D216-AC0D-DBBB-B5B273CE9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1280" y="1733170"/>
            <a:ext cx="240790" cy="240790"/>
          </a:xfrm>
          <a:prstGeom prst="rect">
            <a:avLst/>
          </a:prstGeom>
        </p:spPr>
      </p:pic>
      <p:pic>
        <p:nvPicPr>
          <p:cNvPr id="68" name="Graphique 67" descr="Coche">
            <a:extLst>
              <a:ext uri="{FF2B5EF4-FFF2-40B4-BE49-F238E27FC236}">
                <a16:creationId xmlns:a16="http://schemas.microsoft.com/office/drawing/2014/main" id="{A434DA41-0752-5A68-2803-A414B4D30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56255" y="1733170"/>
            <a:ext cx="240790" cy="240790"/>
          </a:xfrm>
          <a:prstGeom prst="rect">
            <a:avLst/>
          </a:prstGeom>
        </p:spPr>
      </p:pic>
      <p:pic>
        <p:nvPicPr>
          <p:cNvPr id="69" name="Graphique 68" descr="Coche">
            <a:extLst>
              <a:ext uri="{FF2B5EF4-FFF2-40B4-BE49-F238E27FC236}">
                <a16:creationId xmlns:a16="http://schemas.microsoft.com/office/drawing/2014/main" id="{3B885DB8-501A-51A2-E894-DFCE19D36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2155" y="1733170"/>
            <a:ext cx="240790" cy="240790"/>
          </a:xfrm>
          <a:prstGeom prst="rect">
            <a:avLst/>
          </a:prstGeom>
        </p:spPr>
      </p:pic>
      <p:pic>
        <p:nvPicPr>
          <p:cNvPr id="70" name="Graphique 69" descr="Coche">
            <a:extLst>
              <a:ext uri="{FF2B5EF4-FFF2-40B4-BE49-F238E27FC236}">
                <a16:creationId xmlns:a16="http://schemas.microsoft.com/office/drawing/2014/main" id="{99441777-0FF9-77EC-5CE9-126E89E33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9505" y="1733170"/>
            <a:ext cx="240790" cy="240790"/>
          </a:xfrm>
          <a:prstGeom prst="rect">
            <a:avLst/>
          </a:prstGeom>
        </p:spPr>
      </p:pic>
      <p:pic>
        <p:nvPicPr>
          <p:cNvPr id="71" name="Graphique 70" descr="Coche">
            <a:extLst>
              <a:ext uri="{FF2B5EF4-FFF2-40B4-BE49-F238E27FC236}">
                <a16:creationId xmlns:a16="http://schemas.microsoft.com/office/drawing/2014/main" id="{73054D14-9C68-8FDF-9855-55316E4E9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4500" y="1733170"/>
            <a:ext cx="240790" cy="240790"/>
          </a:xfrm>
          <a:prstGeom prst="rect">
            <a:avLst/>
          </a:prstGeom>
        </p:spPr>
      </p:pic>
      <p:sp>
        <p:nvSpPr>
          <p:cNvPr id="72" name="object 11">
            <a:extLst>
              <a:ext uri="{FF2B5EF4-FFF2-40B4-BE49-F238E27FC236}">
                <a16:creationId xmlns:a16="http://schemas.microsoft.com/office/drawing/2014/main" id="{E7D5FA75-6255-F49C-D917-43DE5F1DDFF3}"/>
              </a:ext>
            </a:extLst>
          </p:cNvPr>
          <p:cNvSpPr txBox="1"/>
          <p:nvPr/>
        </p:nvSpPr>
        <p:spPr>
          <a:xfrm>
            <a:off x="508332" y="734807"/>
            <a:ext cx="9237676" cy="40332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just">
              <a:spcBef>
                <a:spcPts val="200"/>
              </a:spcBef>
            </a:pPr>
            <a:endParaRPr lang="en-US" sz="1600" b="1" dirty="0">
              <a:solidFill>
                <a:srgbClr val="464B4B"/>
              </a:solidFill>
              <a:latin typeface="+mn-lt"/>
              <a:cs typeface="+mn-cs"/>
            </a:endParaRP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1853812A-257F-0E3E-69F0-612E36A2DD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927" t="1865" r="11014"/>
          <a:stretch/>
        </p:blipFill>
        <p:spPr>
          <a:xfrm>
            <a:off x="359630" y="3009133"/>
            <a:ext cx="1623543" cy="1081303"/>
          </a:xfrm>
          <a:prstGeom prst="rect">
            <a:avLst/>
          </a:prstGeom>
        </p:spPr>
      </p:pic>
      <p:pic>
        <p:nvPicPr>
          <p:cNvPr id="74" name="Image 73" descr="eCential Robotics - l&amp;#39;essentiel de la robotique chirurgicale">
            <a:extLst>
              <a:ext uri="{FF2B5EF4-FFF2-40B4-BE49-F238E27FC236}">
                <a16:creationId xmlns:a16="http://schemas.microsoft.com/office/drawing/2014/main" id="{AE11595F-E793-3A70-388C-14EA05CA5B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520" y="3092212"/>
            <a:ext cx="1173941" cy="100351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object 11">
            <a:extLst>
              <a:ext uri="{FF2B5EF4-FFF2-40B4-BE49-F238E27FC236}">
                <a16:creationId xmlns:a16="http://schemas.microsoft.com/office/drawing/2014/main" id="{A5F74BAF-7598-8931-2CD9-23513E93AE30}"/>
              </a:ext>
            </a:extLst>
          </p:cNvPr>
          <p:cNvSpPr txBox="1"/>
          <p:nvPr/>
        </p:nvSpPr>
        <p:spPr>
          <a:xfrm>
            <a:off x="6709184" y="4254913"/>
            <a:ext cx="1525855" cy="1330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just">
              <a:spcBef>
                <a:spcPts val="200"/>
              </a:spcBef>
            </a:pPr>
            <a:r>
              <a:rPr lang="en-US" i="1" u="sng" dirty="0">
                <a:solidFill>
                  <a:srgbClr val="464B4B"/>
                </a:solidFill>
              </a:rPr>
              <a:t>Some areas of applications: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C419DB1C-8126-C4A5-E1B9-A9ECC69E6597}"/>
              </a:ext>
            </a:extLst>
          </p:cNvPr>
          <p:cNvSpPr txBox="1"/>
          <p:nvPr/>
        </p:nvSpPr>
        <p:spPr>
          <a:xfrm>
            <a:off x="8108812" y="4494475"/>
            <a:ext cx="760868" cy="230832"/>
          </a:xfrm>
          <a:prstGeom prst="rect">
            <a:avLst/>
          </a:prstGeom>
          <a:noFill/>
          <a:ln>
            <a:solidFill>
              <a:srgbClr val="0A1F8F"/>
            </a:solidFill>
          </a:ln>
        </p:spPr>
        <p:txBody>
          <a:bodyPr wrap="square" rtlCol="0">
            <a:spAutoFit/>
          </a:bodyPr>
          <a:lstStyle/>
          <a:p>
            <a:pPr algn="ctr" defTabSz="777571">
              <a:defRPr/>
            </a:pPr>
            <a:r>
              <a:rPr lang="en-US" sz="900" b="1">
                <a:solidFill>
                  <a:srgbClr val="464B4B"/>
                </a:solidFill>
                <a:latin typeface="Arial (Corps)"/>
              </a:rPr>
              <a:t>Industries</a:t>
            </a:r>
            <a:endParaRPr lang="en-US" sz="900">
              <a:solidFill>
                <a:srgbClr val="464B4B"/>
              </a:solidFill>
              <a:latin typeface="Arial (Corps)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AE3EAB6C-0146-4917-3A2A-114642A1F7DB}"/>
              </a:ext>
            </a:extLst>
          </p:cNvPr>
          <p:cNvSpPr txBox="1"/>
          <p:nvPr/>
        </p:nvSpPr>
        <p:spPr>
          <a:xfrm>
            <a:off x="6649195" y="4432696"/>
            <a:ext cx="713757" cy="369332"/>
          </a:xfrm>
          <a:prstGeom prst="rect">
            <a:avLst/>
          </a:prstGeom>
          <a:noFill/>
          <a:ln>
            <a:solidFill>
              <a:srgbClr val="0A1F8F"/>
            </a:solidFill>
          </a:ln>
        </p:spPr>
        <p:txBody>
          <a:bodyPr wrap="square" rtlCol="0">
            <a:spAutoFit/>
          </a:bodyPr>
          <a:lstStyle/>
          <a:p>
            <a:pPr algn="ctr" defTabSz="777571">
              <a:defRPr/>
            </a:pPr>
            <a:r>
              <a:rPr lang="en-US" sz="900" b="1">
                <a:solidFill>
                  <a:srgbClr val="464B4B"/>
                </a:solidFill>
                <a:latin typeface="Arial (Corps)"/>
              </a:rPr>
              <a:t>Scientific facilities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A439386F-B72F-2316-C7E8-7DEAEE79F7D3}"/>
              </a:ext>
            </a:extLst>
          </p:cNvPr>
          <p:cNvSpPr txBox="1"/>
          <p:nvPr/>
        </p:nvSpPr>
        <p:spPr>
          <a:xfrm>
            <a:off x="7421562" y="4496924"/>
            <a:ext cx="630883" cy="230832"/>
          </a:xfrm>
          <a:prstGeom prst="rect">
            <a:avLst/>
          </a:prstGeom>
          <a:noFill/>
          <a:ln>
            <a:solidFill>
              <a:srgbClr val="0A1F8F"/>
            </a:solidFill>
          </a:ln>
        </p:spPr>
        <p:txBody>
          <a:bodyPr wrap="square" rtlCol="0">
            <a:spAutoFit/>
          </a:bodyPr>
          <a:lstStyle/>
          <a:p>
            <a:pPr algn="ctr" defTabSz="777571">
              <a:defRPr/>
            </a:pPr>
            <a:r>
              <a:rPr lang="en-US" sz="900" b="1" dirty="0">
                <a:solidFill>
                  <a:srgbClr val="464B4B"/>
                </a:solidFill>
                <a:latin typeface="Arial (Corps)"/>
              </a:rPr>
              <a:t>Nuclear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1FC723E0-36B4-C5F0-C3E9-5B6B687ADB88}"/>
              </a:ext>
            </a:extLst>
          </p:cNvPr>
          <p:cNvSpPr txBox="1"/>
          <p:nvPr/>
        </p:nvSpPr>
        <p:spPr>
          <a:xfrm>
            <a:off x="8922034" y="4490530"/>
            <a:ext cx="630883" cy="230832"/>
          </a:xfrm>
          <a:prstGeom prst="rect">
            <a:avLst/>
          </a:prstGeom>
          <a:noFill/>
          <a:ln>
            <a:solidFill>
              <a:srgbClr val="0A1F8F"/>
            </a:solidFill>
          </a:ln>
        </p:spPr>
        <p:txBody>
          <a:bodyPr wrap="square" rtlCol="0">
            <a:spAutoFit/>
          </a:bodyPr>
          <a:lstStyle/>
          <a:p>
            <a:pPr algn="ctr" defTabSz="777571">
              <a:defRPr/>
            </a:pPr>
            <a:r>
              <a:rPr lang="en-US" sz="900" b="1">
                <a:solidFill>
                  <a:srgbClr val="464B4B"/>
                </a:solidFill>
                <a:latin typeface="Arial (Corps)"/>
              </a:rPr>
              <a:t>Defense</a:t>
            </a:r>
            <a:endParaRPr lang="en-US" sz="900">
              <a:solidFill>
                <a:srgbClr val="464B4B"/>
              </a:solidFill>
              <a:latin typeface="Arial (Corps)"/>
            </a:endParaRPr>
          </a:p>
        </p:txBody>
      </p:sp>
      <p:pic>
        <p:nvPicPr>
          <p:cNvPr id="80" name="Picture 14" descr="D:\BACK-UP\Infographie (réorganisation des données)\Communication\Présentation FOGALE\elt-telescope.png">
            <a:extLst>
              <a:ext uri="{FF2B5EF4-FFF2-40B4-BE49-F238E27FC236}">
                <a16:creationId xmlns:a16="http://schemas.microsoft.com/office/drawing/2014/main" id="{CF99B475-CC82-7B6C-0EEE-ABA70518E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09" y="3000072"/>
            <a:ext cx="1480929" cy="108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6" descr="D:\BACK-UP\Infographie (réorganisation des données)\Communication\Présentation FOGALE\soleil_44.gif">
            <a:extLst>
              <a:ext uri="{FF2B5EF4-FFF2-40B4-BE49-F238E27FC236}">
                <a16:creationId xmlns:a16="http://schemas.microsoft.com/office/drawing/2014/main" id="{B7DE7059-D2EF-38F4-85C2-E61C68758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340" y="3089920"/>
            <a:ext cx="1488193" cy="93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object 11">
            <a:extLst>
              <a:ext uri="{FF2B5EF4-FFF2-40B4-BE49-F238E27FC236}">
                <a16:creationId xmlns:a16="http://schemas.microsoft.com/office/drawing/2014/main" id="{9A2A1E4D-4F05-1353-911B-E8F2FE032F6A}"/>
              </a:ext>
            </a:extLst>
          </p:cNvPr>
          <p:cNvSpPr txBox="1"/>
          <p:nvPr/>
        </p:nvSpPr>
        <p:spPr>
          <a:xfrm>
            <a:off x="3616877" y="4940524"/>
            <a:ext cx="1373121" cy="15549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just">
              <a:spcBef>
                <a:spcPts val="200"/>
              </a:spcBef>
            </a:pPr>
            <a:r>
              <a:rPr lang="en-US" i="1" u="sng" dirty="0">
                <a:solidFill>
                  <a:srgbClr val="464B4B"/>
                </a:solidFill>
              </a:rPr>
              <a:t>Customers:</a:t>
            </a:r>
          </a:p>
        </p:txBody>
      </p:sp>
      <p:sp>
        <p:nvSpPr>
          <p:cNvPr id="83" name="object 11">
            <a:extLst>
              <a:ext uri="{FF2B5EF4-FFF2-40B4-BE49-F238E27FC236}">
                <a16:creationId xmlns:a16="http://schemas.microsoft.com/office/drawing/2014/main" id="{5059F997-C09B-FB5F-0416-9E2EFD6CBA2B}"/>
              </a:ext>
            </a:extLst>
          </p:cNvPr>
          <p:cNvSpPr txBox="1"/>
          <p:nvPr/>
        </p:nvSpPr>
        <p:spPr>
          <a:xfrm>
            <a:off x="430946" y="4927009"/>
            <a:ext cx="1373121" cy="15549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just">
              <a:spcBef>
                <a:spcPts val="200"/>
              </a:spcBef>
            </a:pPr>
            <a:r>
              <a:rPr lang="en-US" i="1" u="sng" dirty="0">
                <a:solidFill>
                  <a:srgbClr val="464B4B"/>
                </a:solidFill>
              </a:rPr>
              <a:t>Customers:</a:t>
            </a:r>
          </a:p>
        </p:txBody>
      </p:sp>
      <p:sp>
        <p:nvSpPr>
          <p:cNvPr id="84" name="object 11">
            <a:extLst>
              <a:ext uri="{FF2B5EF4-FFF2-40B4-BE49-F238E27FC236}">
                <a16:creationId xmlns:a16="http://schemas.microsoft.com/office/drawing/2014/main" id="{6EDA3AA6-167B-40EE-8238-136B065FA172}"/>
              </a:ext>
            </a:extLst>
          </p:cNvPr>
          <p:cNvSpPr txBox="1"/>
          <p:nvPr/>
        </p:nvSpPr>
        <p:spPr>
          <a:xfrm>
            <a:off x="6701564" y="4948333"/>
            <a:ext cx="1525855" cy="1330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R="0" lvl="0" indent="0" algn="ctr" defTabSz="987461" fontAlgn="auto">
              <a:lnSpc>
                <a:spcPct val="100000"/>
              </a:lnSpc>
              <a:spcBef>
                <a:spcPts val="894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</a:lstStyle>
          <a:p>
            <a:pPr algn="just">
              <a:spcBef>
                <a:spcPts val="200"/>
              </a:spcBef>
            </a:pPr>
            <a:r>
              <a:rPr lang="en-US" i="1" u="sng" dirty="0">
                <a:solidFill>
                  <a:srgbClr val="464B4B"/>
                </a:solidFill>
              </a:rPr>
              <a:t>Customers:</a:t>
            </a:r>
          </a:p>
        </p:txBody>
      </p:sp>
      <p:pic>
        <p:nvPicPr>
          <p:cNvPr id="85" name="Picture 61">
            <a:extLst>
              <a:ext uri="{FF2B5EF4-FFF2-40B4-BE49-F238E27FC236}">
                <a16:creationId xmlns:a16="http://schemas.microsoft.com/office/drawing/2014/main" id="{753508C4-CD01-DB9A-1846-183482F8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14" y="5202224"/>
            <a:ext cx="435240" cy="32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5" descr="D:\BACK-UP\Infographie (réorganisation des données)\Communication\Présentation FOGALE\Logo clients\hitachi.jpg">
            <a:extLst>
              <a:ext uri="{FF2B5EF4-FFF2-40B4-BE49-F238E27FC236}">
                <a16:creationId xmlns:a16="http://schemas.microsoft.com/office/drawing/2014/main" id="{D028326E-86C1-EEF5-0807-2FC9997B0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23" y="5298181"/>
            <a:ext cx="643945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30" descr="D:\BACK-UP\Infographie (réorganisation des données)\Communication\Présentation FOGALE\Logo clients\siemens.jpg">
            <a:extLst>
              <a:ext uri="{FF2B5EF4-FFF2-40B4-BE49-F238E27FC236}">
                <a16:creationId xmlns:a16="http://schemas.microsoft.com/office/drawing/2014/main" id="{8FE73FF8-AAF3-69CF-32BC-38A738E48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1" y="5623453"/>
            <a:ext cx="71499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31" descr="D:\BACK-UP\Infographie (réorganisation des données)\Communication\Présentation FOGALE\Logo clients\sagem.jpg">
            <a:extLst>
              <a:ext uri="{FF2B5EF4-FFF2-40B4-BE49-F238E27FC236}">
                <a16:creationId xmlns:a16="http://schemas.microsoft.com/office/drawing/2014/main" id="{D215F249-A8FA-8B41-6B16-15522B61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010" y="5277639"/>
            <a:ext cx="742945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32" descr="D:\BACK-UP\Infographie (réorganisation des données)\Communication\Présentation FOGALE\Logo clients\rolls-royce.jpg">
            <a:extLst>
              <a:ext uri="{FF2B5EF4-FFF2-40B4-BE49-F238E27FC236}">
                <a16:creationId xmlns:a16="http://schemas.microsoft.com/office/drawing/2014/main" id="{4B11C834-2853-D9D9-0109-7B96EBE0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86" y="5633375"/>
            <a:ext cx="757254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14" descr="logo ESRF">
            <a:extLst>
              <a:ext uri="{FF2B5EF4-FFF2-40B4-BE49-F238E27FC236}">
                <a16:creationId xmlns:a16="http://schemas.microsoft.com/office/drawing/2014/main" id="{6C28BE4F-0108-0796-B9D8-80787928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70" y="5147012"/>
            <a:ext cx="320172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15" descr="logo CERN">
            <a:extLst>
              <a:ext uri="{FF2B5EF4-FFF2-40B4-BE49-F238E27FC236}">
                <a16:creationId xmlns:a16="http://schemas.microsoft.com/office/drawing/2014/main" id="{AA320324-975A-C4BF-4AB9-616876BE7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70" y="5183012"/>
            <a:ext cx="49805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17" descr="argonne_header_logo">
            <a:extLst>
              <a:ext uri="{FF2B5EF4-FFF2-40B4-BE49-F238E27FC236}">
                <a16:creationId xmlns:a16="http://schemas.microsoft.com/office/drawing/2014/main" id="{3E33003F-9A01-FF82-0BF1-2ECB4D29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06" y="5191992"/>
            <a:ext cx="72307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18" descr="logo spring8">
            <a:extLst>
              <a:ext uri="{FF2B5EF4-FFF2-40B4-BE49-F238E27FC236}">
                <a16:creationId xmlns:a16="http://schemas.microsoft.com/office/drawing/2014/main" id="{2CABD54A-9262-8846-EDED-0CEB5A009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52" y="5160467"/>
            <a:ext cx="59232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19" descr="logo salt">
            <a:extLst>
              <a:ext uri="{FF2B5EF4-FFF2-40B4-BE49-F238E27FC236}">
                <a16:creationId xmlns:a16="http://schemas.microsoft.com/office/drawing/2014/main" id="{9143F622-F342-7C78-41F9-19C094E25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84" y="5605095"/>
            <a:ext cx="438584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20" descr="eso-logo-p3005">
            <a:extLst>
              <a:ext uri="{FF2B5EF4-FFF2-40B4-BE49-F238E27FC236}">
                <a16:creationId xmlns:a16="http://schemas.microsoft.com/office/drawing/2014/main" id="{1507F6C6-C516-4BDB-2822-BAD7876CF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522" y="5603958"/>
            <a:ext cx="3375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21" descr="12_TMT_logo">
            <a:extLst>
              <a:ext uri="{FF2B5EF4-FFF2-40B4-BE49-F238E27FC236}">
                <a16:creationId xmlns:a16="http://schemas.microsoft.com/office/drawing/2014/main" id="{FAB67C8C-C98C-3622-9837-8A1C2773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574" y="5543012"/>
            <a:ext cx="498053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20" descr="logo GE%20Healthcare">
            <a:extLst>
              <a:ext uri="{FF2B5EF4-FFF2-40B4-BE49-F238E27FC236}">
                <a16:creationId xmlns:a16="http://schemas.microsoft.com/office/drawing/2014/main" id="{E4A38466-9A1C-65F1-3D74-73693929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6" y="5159381"/>
            <a:ext cx="637648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22" descr="omegamedical_logo01">
            <a:extLst>
              <a:ext uri="{FF2B5EF4-FFF2-40B4-BE49-F238E27FC236}">
                <a16:creationId xmlns:a16="http://schemas.microsoft.com/office/drawing/2014/main" id="{2B676127-A723-FE1C-7AC1-665F7AD57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90" y="5491078"/>
            <a:ext cx="70248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23" descr="logo ziehm">
            <a:extLst>
              <a:ext uri="{FF2B5EF4-FFF2-40B4-BE49-F238E27FC236}">
                <a16:creationId xmlns:a16="http://schemas.microsoft.com/office/drawing/2014/main" id="{26695151-680D-EF36-7B81-FF911D71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75" y="5133639"/>
            <a:ext cx="116029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Graphique 99">
            <a:extLst>
              <a:ext uri="{FF2B5EF4-FFF2-40B4-BE49-F238E27FC236}">
                <a16:creationId xmlns:a16="http://schemas.microsoft.com/office/drawing/2014/main" id="{71C1028D-5316-2958-2E98-B0A48FE702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10653" y="5707078"/>
            <a:ext cx="1431531" cy="144000"/>
          </a:xfrm>
          <a:prstGeom prst="rect">
            <a:avLst/>
          </a:prstGeom>
        </p:spPr>
      </p:pic>
      <p:sp>
        <p:nvSpPr>
          <p:cNvPr id="101" name="Title 9">
            <a:extLst>
              <a:ext uri="{FF2B5EF4-FFF2-40B4-BE49-F238E27FC236}">
                <a16:creationId xmlns:a16="http://schemas.microsoft.com/office/drawing/2014/main" id="{22EE4A36-06D4-B284-548D-01EC8910D3F7}"/>
              </a:ext>
            </a:extLst>
          </p:cNvPr>
          <p:cNvSpPr txBox="1">
            <a:spLocks/>
          </p:cNvSpPr>
          <p:nvPr/>
        </p:nvSpPr>
        <p:spPr>
          <a:xfrm>
            <a:off x="248040" y="227592"/>
            <a:ext cx="9288000" cy="306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Fogale Sensors businesses in a nutshell</a:t>
            </a:r>
          </a:p>
        </p:txBody>
      </p:sp>
      <p:sp>
        <p:nvSpPr>
          <p:cNvPr id="102" name="L2sp_TopLine">
            <a:extLst>
              <a:ext uri="{FF2B5EF4-FFF2-40B4-BE49-F238E27FC236}">
                <a16:creationId xmlns:a16="http://schemas.microsoft.com/office/drawing/2014/main" id="{AA59F7E9-7FB2-1BA6-BC50-4332C40F3C85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169304" y="585767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Rectangle à coins arrondis 48">
            <a:extLst>
              <a:ext uri="{FF2B5EF4-FFF2-40B4-BE49-F238E27FC236}">
                <a16:creationId xmlns:a16="http://schemas.microsoft.com/office/drawing/2014/main" id="{5CC14AAA-F64C-16C6-4B35-0475673E1BED}"/>
              </a:ext>
            </a:extLst>
          </p:cNvPr>
          <p:cNvSpPr>
            <a:spLocks/>
          </p:cNvSpPr>
          <p:nvPr/>
        </p:nvSpPr>
        <p:spPr>
          <a:xfrm>
            <a:off x="342285" y="656339"/>
            <a:ext cx="9280685" cy="493192"/>
          </a:xfrm>
          <a:prstGeom prst="roundRect">
            <a:avLst>
              <a:gd name="adj" fmla="val 4490"/>
            </a:avLst>
          </a:prstGeom>
          <a:solidFill>
            <a:schemeClr val="tx2">
              <a:lumMod val="75000"/>
            </a:schemeClr>
          </a:solidFill>
          <a:ln w="31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spcAft>
                <a:spcPts val="300"/>
              </a:spcAft>
            </a:pPr>
            <a:r>
              <a:rPr lang="en-US" sz="1400" b="1" kern="0" dirty="0">
                <a:solidFill>
                  <a:schemeClr val="bg1"/>
                </a:solidFill>
                <a:latin typeface="Arial" panose="020B0604020202020204" pitchFamily="34" charset="0"/>
              </a:rPr>
              <a:t>A world leader in the development and supply of capacitive dimensional metrology solutions</a:t>
            </a:r>
          </a:p>
        </p:txBody>
      </p:sp>
    </p:spTree>
    <p:extLst>
      <p:ext uri="{BB962C8B-B14F-4D97-AF65-F5344CB8AC3E}">
        <p14:creationId xmlns:p14="http://schemas.microsoft.com/office/powerpoint/2010/main" val="1192698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33" name="Title 9">
            <a:extLst>
              <a:ext uri="{FF2B5EF4-FFF2-40B4-BE49-F238E27FC236}">
                <a16:creationId xmlns:a16="http://schemas.microsoft.com/office/drawing/2014/main" id="{18715721-3FAE-F658-7EFF-2CFCA6B2E91C}"/>
              </a:ext>
            </a:extLst>
          </p:cNvPr>
          <p:cNvSpPr txBox="1">
            <a:spLocks/>
          </p:cNvSpPr>
          <p:nvPr/>
        </p:nvSpPr>
        <p:spPr>
          <a:xfrm>
            <a:off x="248040" y="227592"/>
            <a:ext cx="9288000" cy="306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Sensors for ESO</a:t>
            </a:r>
          </a:p>
        </p:txBody>
      </p:sp>
      <p:sp>
        <p:nvSpPr>
          <p:cNvPr id="134" name="L2sp_TopLine">
            <a:extLst>
              <a:ext uri="{FF2B5EF4-FFF2-40B4-BE49-F238E27FC236}">
                <a16:creationId xmlns:a16="http://schemas.microsoft.com/office/drawing/2014/main" id="{B0B102B8-B9BD-3F5B-DD81-98086DB23A91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169304" y="585767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FCA568-424D-0449-EB07-4B5E1C61C7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16" b="11539"/>
          <a:stretch/>
        </p:blipFill>
        <p:spPr>
          <a:xfrm>
            <a:off x="5982171" y="3121859"/>
            <a:ext cx="2029315" cy="1933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9DC9B18-8728-05C1-4FF6-0DBD9277F9B5}"/>
              </a:ext>
            </a:extLst>
          </p:cNvPr>
          <p:cNvSpPr txBox="1"/>
          <p:nvPr/>
        </p:nvSpPr>
        <p:spPr>
          <a:xfrm>
            <a:off x="573672" y="771271"/>
            <a:ext cx="4602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cap="small" dirty="0">
                <a:solidFill>
                  <a:srgbClr val="464B4B"/>
                </a:solidFill>
              </a:rPr>
              <a:t>Tip Tilt control of Adaptive Optic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6162BF-2777-7A82-830B-2E22CF7765C8}"/>
              </a:ext>
            </a:extLst>
          </p:cNvPr>
          <p:cNvSpPr/>
          <p:nvPr/>
        </p:nvSpPr>
        <p:spPr>
          <a:xfrm>
            <a:off x="6352378" y="2868016"/>
            <a:ext cx="1407440" cy="253843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36000" tIns="0" rIns="0" bIns="0" rtlCol="0" anchor="ctr"/>
          <a:lstStyle/>
          <a:p>
            <a:pPr lvl="0" defTabSz="914400">
              <a:spcAft>
                <a:spcPts val="300"/>
              </a:spcAft>
              <a:defRPr/>
            </a:pPr>
            <a:r>
              <a:rPr lang="en-US" sz="1200" b="1" kern="0" cap="small" dirty="0">
                <a:solidFill>
                  <a:srgbClr val="464B4B"/>
                </a:solidFill>
              </a:rPr>
              <a:t>VLTI MACAO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6BC676-501F-8362-1F4D-C2BBE9439914}"/>
              </a:ext>
            </a:extLst>
          </p:cNvPr>
          <p:cNvSpPr/>
          <p:nvPr/>
        </p:nvSpPr>
        <p:spPr>
          <a:xfrm>
            <a:off x="1832131" y="2868017"/>
            <a:ext cx="1036905" cy="253843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lIns="36000" tIns="0" rIns="0" bIns="0" rtlCol="0" anchor="ctr"/>
          <a:lstStyle/>
          <a:p>
            <a:pPr lvl="0" defTabSz="914400">
              <a:spcAft>
                <a:spcPts val="300"/>
              </a:spcAft>
              <a:defRPr/>
            </a:pPr>
            <a:r>
              <a:rPr lang="en-US" sz="1200" b="1" kern="0" cap="small" dirty="0">
                <a:solidFill>
                  <a:srgbClr val="464B4B"/>
                </a:solidFill>
              </a:rPr>
              <a:t>VLT NAOS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8BE57F3-B59B-50F9-E918-DACB9EF12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17" y="3115195"/>
            <a:ext cx="2664183" cy="174360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7775E2B-DD02-217B-A2CD-102FDE4FEE5D}"/>
              </a:ext>
            </a:extLst>
          </p:cNvPr>
          <p:cNvSpPr txBox="1"/>
          <p:nvPr/>
        </p:nvSpPr>
        <p:spPr>
          <a:xfrm>
            <a:off x="415925" y="1199794"/>
            <a:ext cx="9182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VLT is equipped with Adaptive Optic to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correct the distortions of the light beams (induced by the atmospheric turbulence)</a:t>
            </a:r>
          </a:p>
          <a:p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LESIA of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Observatoire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Meudon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has developed high performance Tip Tilt mounts for ESO </a:t>
            </a:r>
          </a:p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Adaptive optic are based on mechanical flexure manipulator and non contact voice coil actuator</a:t>
            </a:r>
          </a:p>
          <a:p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Tip Tilt measurement and control by capacitive sensors from FOGALE</a:t>
            </a:r>
          </a:p>
          <a:p>
            <a:endParaRPr lang="en-US" sz="120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C7E0426-35D0-7357-C8C5-19CB9F40A3E1}"/>
              </a:ext>
            </a:extLst>
          </p:cNvPr>
          <p:cNvSpPr txBox="1"/>
          <p:nvPr/>
        </p:nvSpPr>
        <p:spPr>
          <a:xfrm>
            <a:off x="2972158" y="5467423"/>
            <a:ext cx="374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Tip-Tilt range: +/-2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mrad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Resolution: &lt; 0.2 µrad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Fogale’s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capacitive sensor noise: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&lt; 0.2 nm/Hz</a:t>
            </a:r>
            <a:r>
              <a:rPr lang="en-US" sz="1200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119009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3" name="Title 9">
            <a:extLst>
              <a:ext uri="{FF2B5EF4-FFF2-40B4-BE49-F238E27FC236}">
                <a16:creationId xmlns:a16="http://schemas.microsoft.com/office/drawing/2014/main" id="{18715721-3FAE-F658-7EFF-2CFCA6B2E91C}"/>
              </a:ext>
            </a:extLst>
          </p:cNvPr>
          <p:cNvSpPr txBox="1">
            <a:spLocks/>
          </p:cNvSpPr>
          <p:nvPr/>
        </p:nvSpPr>
        <p:spPr>
          <a:xfrm>
            <a:off x="248040" y="227592"/>
            <a:ext cx="9288000" cy="306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Sensors for ESO</a:t>
            </a:r>
          </a:p>
        </p:txBody>
      </p:sp>
      <p:sp>
        <p:nvSpPr>
          <p:cNvPr id="134" name="L2sp_TopLine">
            <a:extLst>
              <a:ext uri="{FF2B5EF4-FFF2-40B4-BE49-F238E27FC236}">
                <a16:creationId xmlns:a16="http://schemas.microsoft.com/office/drawing/2014/main" id="{B0B102B8-B9BD-3F5B-DD81-98086DB23A91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169304" y="585767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B82303-8B31-C4FC-EC9F-EC1AE544407D}"/>
              </a:ext>
            </a:extLst>
          </p:cNvPr>
          <p:cNvSpPr txBox="1"/>
          <p:nvPr/>
        </p:nvSpPr>
        <p:spPr>
          <a:xfrm>
            <a:off x="573672" y="771271"/>
            <a:ext cx="9142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cap="small" dirty="0">
                <a:solidFill>
                  <a:srgbClr val="464B4B"/>
                </a:solidFill>
              </a:rPr>
              <a:t>Alignment system of the </a:t>
            </a:r>
            <a:r>
              <a:rPr lang="en-US" sz="1800" b="1" kern="0" cap="small" dirty="0" err="1">
                <a:solidFill>
                  <a:srgbClr val="464B4B"/>
                </a:solidFill>
              </a:rPr>
              <a:t>Coudé</a:t>
            </a:r>
            <a:r>
              <a:rPr lang="en-US" sz="1800" b="1" kern="0" cap="small" dirty="0">
                <a:solidFill>
                  <a:srgbClr val="464B4B"/>
                </a:solidFill>
              </a:rPr>
              <a:t> rotating platform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614FA4-FFAD-CD98-7503-1265162E1AFE}"/>
              </a:ext>
            </a:extLst>
          </p:cNvPr>
          <p:cNvSpPr txBox="1"/>
          <p:nvPr/>
        </p:nvSpPr>
        <p:spPr>
          <a:xfrm>
            <a:off x="415925" y="1199794"/>
            <a:ext cx="91821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Each of the four VLT telescopes is equipped with one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Coudé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Rotating Platform which allows optical equipment to be rotated</a:t>
            </a:r>
            <a:endParaRPr lang="en-US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Each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Coudé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Rotating Platform was aligned with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Fogale’s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Hydrostatic Levelling System (HLS)</a:t>
            </a:r>
          </a:p>
          <a:p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HLS principle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Based on the communicating vessels principle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Metrology referential: liquid free surface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Level of liquid measured by non contact capacitive sensor</a:t>
            </a:r>
          </a:p>
          <a:p>
            <a:endParaRPr lang="fr-FR" sz="12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B7DA9E8-214F-8407-A84F-FED96926F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74528"/>
            <a:ext cx="2876725" cy="215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C5CDBEC-ACE0-2FDD-896B-707E18C38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3465843"/>
            <a:ext cx="3380314" cy="217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2AAB33D-CD57-9EAF-680A-27530C31F925}"/>
              </a:ext>
            </a:extLst>
          </p:cNvPr>
          <p:cNvSpPr txBox="1"/>
          <p:nvPr/>
        </p:nvSpPr>
        <p:spPr>
          <a:xfrm>
            <a:off x="3515880" y="5806489"/>
            <a:ext cx="2204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Accuracy: +/-5 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Diameter of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Coudé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5.1 m</a:t>
            </a:r>
            <a:endParaRPr lang="en-US" sz="1200" b="0" i="0" baseline="300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0234A1B-67F1-D1EB-BBCA-03F1010AC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09" y="1894089"/>
            <a:ext cx="1841295" cy="106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F41D23D0-CC32-A758-A2AD-7521E735A6E5}"/>
              </a:ext>
            </a:extLst>
          </p:cNvPr>
          <p:cNvGrpSpPr/>
          <p:nvPr/>
        </p:nvGrpSpPr>
        <p:grpSpPr>
          <a:xfrm>
            <a:off x="5290426" y="1972219"/>
            <a:ext cx="2531923" cy="840382"/>
            <a:chOff x="5290426" y="1972219"/>
            <a:chExt cx="2531923" cy="840382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8D36FFF-65DD-FB09-DF09-0FB5DC49B85B}"/>
                </a:ext>
              </a:extLst>
            </p:cNvPr>
            <p:cNvGrpSpPr/>
            <p:nvPr/>
          </p:nvGrpSpPr>
          <p:grpSpPr>
            <a:xfrm>
              <a:off x="5290426" y="1972219"/>
              <a:ext cx="2531923" cy="840382"/>
              <a:chOff x="5290426" y="1972219"/>
              <a:chExt cx="2531923" cy="840382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93AE7D0F-CD40-6D3D-AE7D-D4F954A38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0426" y="1972219"/>
                <a:ext cx="2531923" cy="840382"/>
              </a:xfrm>
              <a:prstGeom prst="rect">
                <a:avLst/>
              </a:prstGeom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3EC2096-8441-9C30-E378-F05421044D9D}"/>
                  </a:ext>
                </a:extLst>
              </p:cNvPr>
              <p:cNvSpPr txBox="1"/>
              <p:nvPr/>
            </p:nvSpPr>
            <p:spPr>
              <a:xfrm>
                <a:off x="5323409" y="2109258"/>
                <a:ext cx="217583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1</a:t>
                </a:r>
                <a:endParaRPr lang="fr-FR" sz="800" b="1" dirty="0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8A5A57D-E4DE-EC88-0F84-FB6FB25254CC}"/>
                  </a:ext>
                </a:extLst>
              </p:cNvPr>
              <p:cNvSpPr txBox="1"/>
              <p:nvPr/>
            </p:nvSpPr>
            <p:spPr>
              <a:xfrm>
                <a:off x="7372850" y="2162104"/>
                <a:ext cx="217583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</a:t>
                </a:r>
                <a:endParaRPr lang="fr-FR" sz="800" b="1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3E2C72D-1BDE-D2F7-2408-BA909F5F9305}"/>
                  </a:ext>
                </a:extLst>
              </p:cNvPr>
              <p:cNvSpPr/>
              <p:nvPr/>
            </p:nvSpPr>
            <p:spPr>
              <a:xfrm>
                <a:off x="6641911" y="2076957"/>
                <a:ext cx="45719" cy="85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endParaRPr lang="fr-FR" sz="800" dirty="0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0D437CD-DBE1-F0C8-84C1-9CA159B3CCA7}"/>
                  </a:ext>
                </a:extLst>
              </p:cNvPr>
              <p:cNvSpPr txBox="1"/>
              <p:nvPr/>
            </p:nvSpPr>
            <p:spPr>
              <a:xfrm>
                <a:off x="6552620" y="1991980"/>
                <a:ext cx="217583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</a:t>
                </a:r>
                <a:endParaRPr lang="fr-FR" sz="800" b="1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C3F48A-79AC-2CC4-6130-9FE0D3DBF393}"/>
                </a:ext>
              </a:extLst>
            </p:cNvPr>
            <p:cNvSpPr/>
            <p:nvPr/>
          </p:nvSpPr>
          <p:spPr>
            <a:xfrm>
              <a:off x="7692788" y="2377548"/>
              <a:ext cx="63942" cy="142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endParaRPr lang="fr-FR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23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3" name="Title 9">
            <a:extLst>
              <a:ext uri="{FF2B5EF4-FFF2-40B4-BE49-F238E27FC236}">
                <a16:creationId xmlns:a16="http://schemas.microsoft.com/office/drawing/2014/main" id="{18715721-3FAE-F658-7EFF-2CFCA6B2E91C}"/>
              </a:ext>
            </a:extLst>
          </p:cNvPr>
          <p:cNvSpPr txBox="1">
            <a:spLocks/>
          </p:cNvSpPr>
          <p:nvPr/>
        </p:nvSpPr>
        <p:spPr>
          <a:xfrm>
            <a:off x="248040" y="227592"/>
            <a:ext cx="9288000" cy="306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Sensors for ESO</a:t>
            </a:r>
          </a:p>
        </p:txBody>
      </p:sp>
      <p:sp>
        <p:nvSpPr>
          <p:cNvPr id="134" name="L2sp_TopLine">
            <a:extLst>
              <a:ext uri="{FF2B5EF4-FFF2-40B4-BE49-F238E27FC236}">
                <a16:creationId xmlns:a16="http://schemas.microsoft.com/office/drawing/2014/main" id="{B0B102B8-B9BD-3F5B-DD81-98086DB23A91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169304" y="585767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B82303-8B31-C4FC-EC9F-EC1AE544407D}"/>
              </a:ext>
            </a:extLst>
          </p:cNvPr>
          <p:cNvSpPr txBox="1"/>
          <p:nvPr/>
        </p:nvSpPr>
        <p:spPr>
          <a:xfrm>
            <a:off x="573672" y="771271"/>
            <a:ext cx="9142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cap="small" dirty="0">
                <a:solidFill>
                  <a:srgbClr val="464B4B"/>
                </a:solidFill>
              </a:rPr>
              <a:t>The VLT delay line rails alignment system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614FA4-FFAD-CD98-7503-1265162E1AFE}"/>
              </a:ext>
            </a:extLst>
          </p:cNvPr>
          <p:cNvSpPr txBox="1"/>
          <p:nvPr/>
        </p:nvSpPr>
        <p:spPr>
          <a:xfrm>
            <a:off x="415925" y="1199794"/>
            <a:ext cx="91821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Solution to align VLT delay line rails based on the use of: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Capacitive Hydrostatic Levelling System (HLS): materialize vertical reference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Capacitive Wire Positioning System (WPS):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Materialize vertical shift with distance sensor =&gt; sag compensation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Materialize also horizontal reference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Laser Telemeter: measure displacement of Trolley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Inductive Inclinometer: measure Tip-Tilt of Trolley</a:t>
            </a:r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AAB33D-CD57-9EAF-680A-27530C31F925}"/>
              </a:ext>
            </a:extLst>
          </p:cNvPr>
          <p:cNvSpPr txBox="1"/>
          <p:nvPr/>
        </p:nvSpPr>
        <p:spPr>
          <a:xfrm>
            <a:off x="3570067" y="5910335"/>
            <a:ext cx="2204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Rails length 66 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Accuracy: 5 µm/m</a:t>
            </a:r>
          </a:p>
        </p:txBody>
      </p:sp>
      <p:pic>
        <p:nvPicPr>
          <p:cNvPr id="14" name="Picture 30928">
            <a:extLst>
              <a:ext uri="{FF2B5EF4-FFF2-40B4-BE49-F238E27FC236}">
                <a16:creationId xmlns:a16="http://schemas.microsoft.com/office/drawing/2014/main" id="{4FB8FFA6-E3BD-2AC4-4538-B2CF24C1FF7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91173" y="4447427"/>
            <a:ext cx="1786837" cy="1364136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E167406-5AD5-E401-4516-A2C430F39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12081" r="17403" b="7649"/>
          <a:stretch/>
        </p:blipFill>
        <p:spPr bwMode="auto">
          <a:xfrm>
            <a:off x="7452487" y="1110835"/>
            <a:ext cx="1955756" cy="12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CF333F1-F714-ECBF-A467-4D8CEDEB3F24}"/>
              </a:ext>
            </a:extLst>
          </p:cNvPr>
          <p:cNvSpPr txBox="1"/>
          <p:nvPr/>
        </p:nvSpPr>
        <p:spPr>
          <a:xfrm>
            <a:off x="7452487" y="2030791"/>
            <a:ext cx="893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WPS</a:t>
            </a:r>
            <a:endParaRPr lang="fr-FR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B93371BD-784A-797A-00D7-7BBAA2A85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r="51271"/>
          <a:stretch/>
        </p:blipFill>
        <p:spPr bwMode="auto">
          <a:xfrm rot="5400000">
            <a:off x="3689057" y="-346138"/>
            <a:ext cx="1966333" cy="803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CDEBF1-3403-3D89-93AA-BD2799088E3E}"/>
              </a:ext>
            </a:extLst>
          </p:cNvPr>
          <p:cNvSpPr txBox="1"/>
          <p:nvPr/>
        </p:nvSpPr>
        <p:spPr>
          <a:xfrm>
            <a:off x="4018615" y="2616104"/>
            <a:ext cx="742130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Telemeter</a:t>
            </a:r>
            <a:endParaRPr lang="fr-FR" sz="1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E46157-76A2-3AA1-E215-A7C99F245EBB}"/>
              </a:ext>
            </a:extLst>
          </p:cNvPr>
          <p:cNvSpPr txBox="1"/>
          <p:nvPr/>
        </p:nvSpPr>
        <p:spPr>
          <a:xfrm>
            <a:off x="2975006" y="2713623"/>
            <a:ext cx="595061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Trolley</a:t>
            </a:r>
            <a:endParaRPr lang="fr-FR" sz="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7C1FD3-250B-5F8A-68F6-9CE072886E27}"/>
              </a:ext>
            </a:extLst>
          </p:cNvPr>
          <p:cNvSpPr txBox="1"/>
          <p:nvPr/>
        </p:nvSpPr>
        <p:spPr>
          <a:xfrm>
            <a:off x="3272536" y="2963685"/>
            <a:ext cx="742130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Inclinometer</a:t>
            </a:r>
            <a:endParaRPr lang="fr-FR" sz="7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B8EE35-7D15-BC84-A355-C65FAF54C9B2}"/>
              </a:ext>
            </a:extLst>
          </p:cNvPr>
          <p:cNvSpPr txBox="1"/>
          <p:nvPr/>
        </p:nvSpPr>
        <p:spPr>
          <a:xfrm>
            <a:off x="708547" y="3092452"/>
            <a:ext cx="595061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Tensor</a:t>
            </a:r>
            <a:endParaRPr lang="fr-FR" sz="8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812E776-ED9D-7775-8F00-1BBB75C6EA79}"/>
              </a:ext>
            </a:extLst>
          </p:cNvPr>
          <p:cNvSpPr txBox="1"/>
          <p:nvPr/>
        </p:nvSpPr>
        <p:spPr>
          <a:xfrm>
            <a:off x="169305" y="3772722"/>
            <a:ext cx="526108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Weight</a:t>
            </a:r>
            <a:endParaRPr lang="fr-FR" sz="8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9F1F974-637A-8572-0916-B1882AD8A190}"/>
              </a:ext>
            </a:extLst>
          </p:cNvPr>
          <p:cNvSpPr txBox="1"/>
          <p:nvPr/>
        </p:nvSpPr>
        <p:spPr>
          <a:xfrm>
            <a:off x="1761910" y="4122773"/>
            <a:ext cx="1446834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Basement of pre-alignment</a:t>
            </a:r>
            <a:endParaRPr lang="fr-FR" sz="8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78EDBD9-B169-C86A-9CD5-57DE71A1ADE2}"/>
              </a:ext>
            </a:extLst>
          </p:cNvPr>
          <p:cNvSpPr txBox="1"/>
          <p:nvPr/>
        </p:nvSpPr>
        <p:spPr>
          <a:xfrm>
            <a:off x="3419605" y="3578903"/>
            <a:ext cx="59506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Distance </a:t>
            </a:r>
          </a:p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sensor</a:t>
            </a:r>
            <a:endParaRPr lang="fr-FR" sz="8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2E02B91-764D-FB8F-8A4A-84D8611936E9}"/>
              </a:ext>
            </a:extLst>
          </p:cNvPr>
          <p:cNvSpPr txBox="1"/>
          <p:nvPr/>
        </p:nvSpPr>
        <p:spPr>
          <a:xfrm>
            <a:off x="5563018" y="3640458"/>
            <a:ext cx="963024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Hydrostatic level</a:t>
            </a:r>
            <a:endParaRPr lang="fr-FR" sz="8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B926EF8-5F36-4630-C693-C8FA3BDF1C2C}"/>
              </a:ext>
            </a:extLst>
          </p:cNvPr>
          <p:cNvSpPr txBox="1"/>
          <p:nvPr/>
        </p:nvSpPr>
        <p:spPr>
          <a:xfrm>
            <a:off x="7828907" y="3660661"/>
            <a:ext cx="554866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sz="7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AA7F065-7CD1-1DB8-599A-6D513D5E900A}"/>
              </a:ext>
            </a:extLst>
          </p:cNvPr>
          <p:cNvSpPr txBox="1"/>
          <p:nvPr/>
        </p:nvSpPr>
        <p:spPr>
          <a:xfrm>
            <a:off x="7825566" y="3627666"/>
            <a:ext cx="1515136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To HLS0 (external reference)</a:t>
            </a:r>
            <a:endParaRPr lang="fr-FR" sz="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4783245-A512-5DE7-E13D-C9D9D7538FD7}"/>
              </a:ext>
            </a:extLst>
          </p:cNvPr>
          <p:cNvSpPr txBox="1"/>
          <p:nvPr/>
        </p:nvSpPr>
        <p:spPr>
          <a:xfrm>
            <a:off x="708547" y="4122773"/>
            <a:ext cx="274972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627922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63ADED-9BA6-4714-9BE2-CD37D549FA8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3" name="Title 9">
            <a:extLst>
              <a:ext uri="{FF2B5EF4-FFF2-40B4-BE49-F238E27FC236}">
                <a16:creationId xmlns:a16="http://schemas.microsoft.com/office/drawing/2014/main" id="{18715721-3FAE-F658-7EFF-2CFCA6B2E91C}"/>
              </a:ext>
            </a:extLst>
          </p:cNvPr>
          <p:cNvSpPr txBox="1">
            <a:spLocks/>
          </p:cNvSpPr>
          <p:nvPr/>
        </p:nvSpPr>
        <p:spPr>
          <a:xfrm>
            <a:off x="248040" y="227592"/>
            <a:ext cx="9288000" cy="306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Sensors for ESO</a:t>
            </a:r>
          </a:p>
        </p:txBody>
      </p:sp>
      <p:sp>
        <p:nvSpPr>
          <p:cNvPr id="134" name="L2sp_TopLine">
            <a:extLst>
              <a:ext uri="{FF2B5EF4-FFF2-40B4-BE49-F238E27FC236}">
                <a16:creationId xmlns:a16="http://schemas.microsoft.com/office/drawing/2014/main" id="{B0B102B8-B9BD-3F5B-DD81-98086DB23A91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169304" y="585767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Line 34"/>
          <p:cNvSpPr>
            <a:spLocks noChangeShapeType="1"/>
          </p:cNvSpPr>
          <p:nvPr/>
        </p:nvSpPr>
        <p:spPr bwMode="auto">
          <a:xfrm flipH="1">
            <a:off x="-70364" y="6299532"/>
            <a:ext cx="212078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94896" y="3261208"/>
            <a:ext cx="8215033" cy="3038324"/>
            <a:chOff x="594896" y="2558564"/>
            <a:chExt cx="8215033" cy="3038324"/>
          </a:xfrm>
        </p:grpSpPr>
        <p:pic>
          <p:nvPicPr>
            <p:cNvPr id="17" name="Picture 10" descr="ASM_582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198" y="2590800"/>
              <a:ext cx="3780731" cy="255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5105398" y="5135223"/>
              <a:ext cx="25473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en-US" sz="1200" dirty="0"/>
                <a:t>61 segments</a:t>
              </a:r>
            </a:p>
            <a:p>
              <a:r>
                <a:rPr lang="en-US" altLang="en-US" sz="1200" dirty="0">
                  <a:cs typeface="Arial" charset="0"/>
                </a:rPr>
                <a:t>±7.5µm range </a:t>
              </a:r>
              <a:r>
                <a:rPr lang="en-US" altLang="en-US" sz="1200" dirty="0"/>
                <a:t>piezo actuators </a:t>
              </a:r>
              <a:endParaRPr lang="fr-FR" altLang="en-US" sz="1200" dirty="0"/>
            </a:p>
          </p:txBody>
        </p:sp>
        <p:pic>
          <p:nvPicPr>
            <p:cNvPr id="1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920" y="2558564"/>
              <a:ext cx="4383334" cy="303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33"/>
            <p:cNvSpPr txBox="1">
              <a:spLocks noChangeArrowheads="1"/>
            </p:cNvSpPr>
            <p:nvPr/>
          </p:nvSpPr>
          <p:spPr bwMode="auto">
            <a:xfrm>
              <a:off x="594896" y="3872899"/>
              <a:ext cx="92754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US" altLang="en-US" sz="1200" dirty="0"/>
                <a:t>154 mm</a:t>
              </a:r>
              <a:endParaRPr lang="fr-FR" altLang="en-US" sz="1200" dirty="0"/>
            </a:p>
          </p:txBody>
        </p:sp>
      </p:grp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1619250" y="3261208"/>
            <a:ext cx="0" cy="29640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4" descr="E_EL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 t="7359" r="8328"/>
          <a:stretch/>
        </p:blipFill>
        <p:spPr bwMode="auto">
          <a:xfrm>
            <a:off x="6473626" y="738524"/>
            <a:ext cx="3000952" cy="255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B6D796B-66DA-F8E5-BCD5-7ED8B8570625}"/>
              </a:ext>
            </a:extLst>
          </p:cNvPr>
          <p:cNvSpPr txBox="1"/>
          <p:nvPr/>
        </p:nvSpPr>
        <p:spPr>
          <a:xfrm>
            <a:off x="319447" y="1004040"/>
            <a:ext cx="5855292" cy="185660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Optical phasing of segmented mirror with sub-nanometer precision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Experimental Project involved IAC-INAF-LAM, Fogale and ESO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Evaluation of new technologies (4) for wavefront sensors for ELT study (FP6)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Successfully tested on sky at VLT, Chile 2008-2009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Extended use still in Germany (ESO) 2010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“Internal Metrology” (IM) developed by FOGALE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Reference metrology for closed &amp; open loop Control / measure the shape of </a:t>
            </a: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	the Active Segmented Mirror (ASM): Piston/Tip/Tilt</a:t>
            </a:r>
            <a:endParaRPr 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12AF5B-6ACB-627A-EA44-E07084DDEA33}"/>
              </a:ext>
            </a:extLst>
          </p:cNvPr>
          <p:cNvSpPr txBox="1"/>
          <p:nvPr/>
        </p:nvSpPr>
        <p:spPr>
          <a:xfrm>
            <a:off x="576999" y="685635"/>
            <a:ext cx="544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kern="0" cap="small" dirty="0">
                <a:solidFill>
                  <a:srgbClr val="464B4B"/>
                </a:solidFill>
              </a:rPr>
              <a:t>APE = Active Phasing Experiment</a:t>
            </a:r>
            <a:endParaRPr lang="fr-FR" b="1" kern="0" cap="small" dirty="0">
              <a:solidFill>
                <a:srgbClr val="464B4B"/>
              </a:solidFill>
            </a:endParaRPr>
          </a:p>
        </p:txBody>
      </p:sp>
      <p:sp>
        <p:nvSpPr>
          <p:cNvPr id="4" name="Line 34">
            <a:extLst>
              <a:ext uri="{FF2B5EF4-FFF2-40B4-BE49-F238E27FC236}">
                <a16:creationId xmlns:a16="http://schemas.microsoft.com/office/drawing/2014/main" id="{23D1B79E-DE69-AFE6-7F2E-FC9A6BE186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0" y="3289945"/>
            <a:ext cx="212078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75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89539" y="6371999"/>
            <a:ext cx="666000" cy="486000"/>
          </a:xfrm>
        </p:spPr>
        <p:txBody>
          <a:bodyPr/>
          <a:lstStyle/>
          <a:p>
            <a:fld id="{4C63ADED-9BA6-4714-9BE2-CD37D549FA8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3" name="Title 9">
            <a:extLst>
              <a:ext uri="{FF2B5EF4-FFF2-40B4-BE49-F238E27FC236}">
                <a16:creationId xmlns:a16="http://schemas.microsoft.com/office/drawing/2014/main" id="{18715721-3FAE-F658-7EFF-2CFCA6B2E91C}"/>
              </a:ext>
            </a:extLst>
          </p:cNvPr>
          <p:cNvSpPr txBox="1">
            <a:spLocks/>
          </p:cNvSpPr>
          <p:nvPr/>
        </p:nvSpPr>
        <p:spPr>
          <a:xfrm>
            <a:off x="387551" y="227591"/>
            <a:ext cx="9288000" cy="306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Sensors for ESO</a:t>
            </a:r>
          </a:p>
        </p:txBody>
      </p:sp>
      <p:sp>
        <p:nvSpPr>
          <p:cNvPr id="134" name="L2sp_TopLine">
            <a:extLst>
              <a:ext uri="{FF2B5EF4-FFF2-40B4-BE49-F238E27FC236}">
                <a16:creationId xmlns:a16="http://schemas.microsoft.com/office/drawing/2014/main" id="{B0B102B8-B9BD-3F5B-DD81-98086DB23A91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308815" y="585766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D790E97-2939-22C5-8836-A55FEEDD1A19}"/>
              </a:ext>
            </a:extLst>
          </p:cNvPr>
          <p:cNvSpPr txBox="1">
            <a:spLocks noChangeArrowheads="1"/>
          </p:cNvSpPr>
          <p:nvPr/>
        </p:nvSpPr>
        <p:spPr>
          <a:xfrm>
            <a:off x="7777143" y="1315702"/>
            <a:ext cx="2170675" cy="582353"/>
          </a:xfrm>
          <a:prstGeom prst="rect">
            <a:avLst/>
          </a:prstGeom>
        </p:spPr>
        <p:txBody>
          <a:bodyPr vert="horz" lIns="0" tIns="0" rIns="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INTERNAL Metrology </a:t>
            </a:r>
          </a:p>
          <a:p>
            <a:r>
              <a:rPr lang="en-US" altLang="en-US" dirty="0"/>
              <a:t>Optical layout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2649FE88-2102-91B7-86DF-282184170116}"/>
              </a:ext>
            </a:extLst>
          </p:cNvPr>
          <p:cNvGrpSpPr/>
          <p:nvPr/>
        </p:nvGrpSpPr>
        <p:grpSpPr>
          <a:xfrm>
            <a:off x="4338334" y="2056662"/>
            <a:ext cx="5579680" cy="2751565"/>
            <a:chOff x="387551" y="770197"/>
            <a:chExt cx="6629268" cy="34071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3EC1AC-2E5D-5E42-D4B2-127CF97337D2}"/>
                </a:ext>
              </a:extLst>
            </p:cNvPr>
            <p:cNvSpPr/>
            <p:nvPr/>
          </p:nvSpPr>
          <p:spPr>
            <a:xfrm>
              <a:off x="387551" y="770197"/>
              <a:ext cx="6629266" cy="3407167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endParaRPr lang="en-US" sz="800" dirty="0"/>
            </a:p>
          </p:txBody>
        </p: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E2005525-18B1-10AD-1EBC-89C67EA2D00C}"/>
                </a:ext>
              </a:extLst>
            </p:cNvPr>
            <p:cNvGrpSpPr/>
            <p:nvPr/>
          </p:nvGrpSpPr>
          <p:grpSpPr>
            <a:xfrm>
              <a:off x="589481" y="1077054"/>
              <a:ext cx="6427338" cy="3086971"/>
              <a:chOff x="928930" y="1655461"/>
              <a:chExt cx="6098017" cy="2888053"/>
            </a:xfrm>
          </p:grpSpPr>
          <p:grpSp>
            <p:nvGrpSpPr>
              <p:cNvPr id="8" name="Group 38">
                <a:extLst>
                  <a:ext uri="{FF2B5EF4-FFF2-40B4-BE49-F238E27FC236}">
                    <a16:creationId xmlns:a16="http://schemas.microsoft.com/office/drawing/2014/main" id="{F86A3006-AFAE-2267-9C3C-81AD07867D5E}"/>
                  </a:ext>
                </a:extLst>
              </p:cNvPr>
              <p:cNvGrpSpPr/>
              <p:nvPr/>
            </p:nvGrpSpPr>
            <p:grpSpPr>
              <a:xfrm>
                <a:off x="928930" y="1655461"/>
                <a:ext cx="6098017" cy="2888053"/>
                <a:chOff x="967435" y="1666493"/>
                <a:chExt cx="6517865" cy="2957373"/>
              </a:xfrm>
            </p:grpSpPr>
            <p:sp>
              <p:nvSpPr>
                <p:cNvPr id="12" name="Ellipse 6">
                  <a:extLst>
                    <a:ext uri="{FF2B5EF4-FFF2-40B4-BE49-F238E27FC236}">
                      <a16:creationId xmlns:a16="http://schemas.microsoft.com/office/drawing/2014/main" id="{0D97116D-4BC5-47B8-64AA-AB8EB37841A6}"/>
                    </a:ext>
                  </a:extLst>
                </p:cNvPr>
                <p:cNvSpPr/>
                <p:nvPr/>
              </p:nvSpPr>
              <p:spPr bwMode="auto">
                <a:xfrm>
                  <a:off x="4272617" y="1891118"/>
                  <a:ext cx="3073457" cy="16547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8100000" scaled="1"/>
                  <a:tileRect/>
                </a:gradFill>
                <a:ln w="22225" cap="flat" cmpd="sng" algn="ctr">
                  <a:noFill/>
                  <a:prstDash val="solid"/>
                  <a:round/>
                  <a:headEnd type="triangle" w="med" len="med"/>
                  <a:tailEnd type="triangle" w="med" len="med"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a typeface="MS PGothic" pitchFamily="34" charset="-128"/>
                    <a:cs typeface="+mn-cs"/>
                  </a:endParaRPr>
                </a:p>
              </p:txBody>
            </p:sp>
            <p:pic>
              <p:nvPicPr>
                <p:cNvPr id="13" name="Picture 11">
                  <a:extLst>
                    <a:ext uri="{FF2B5EF4-FFF2-40B4-BE49-F238E27FC236}">
                      <a16:creationId xmlns:a16="http://schemas.microsoft.com/office/drawing/2014/main" id="{F06689A3-46A1-620A-4A6A-70BF54EF12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12" t="10811" r="7015" b="21261"/>
                <a:stretch/>
              </p:blipFill>
              <p:spPr bwMode="auto">
                <a:xfrm>
                  <a:off x="967435" y="1666493"/>
                  <a:ext cx="6517865" cy="29573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22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" name="Picture 5">
                <a:extLst>
                  <a:ext uri="{FF2B5EF4-FFF2-40B4-BE49-F238E27FC236}">
                    <a16:creationId xmlns:a16="http://schemas.microsoft.com/office/drawing/2014/main" id="{ED955370-CC86-03AC-91D5-B14BB74EAA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5808" y="2557753"/>
                <a:ext cx="2579501" cy="1650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5" name="Picture 6" descr="Photo_APE_IM_May2007">
            <a:extLst>
              <a:ext uri="{FF2B5EF4-FFF2-40B4-BE49-F238E27FC236}">
                <a16:creationId xmlns:a16="http://schemas.microsoft.com/office/drawing/2014/main" id="{82116BE4-874A-A22D-1050-533AADD7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5" y="3670970"/>
            <a:ext cx="3147147" cy="2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PE10">
            <a:extLst>
              <a:ext uri="{FF2B5EF4-FFF2-40B4-BE49-F238E27FC236}">
                <a16:creationId xmlns:a16="http://schemas.microsoft.com/office/drawing/2014/main" id="{6FC25134-C3D3-486E-20DF-51270ADF379A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9724" y="4553528"/>
            <a:ext cx="3051558" cy="181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E7FA876F-C3A9-1564-438D-053B6666661E}"/>
              </a:ext>
            </a:extLst>
          </p:cNvPr>
          <p:cNvSpPr txBox="1"/>
          <p:nvPr/>
        </p:nvSpPr>
        <p:spPr>
          <a:xfrm>
            <a:off x="4811736" y="5371007"/>
            <a:ext cx="1772156" cy="459281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just"/>
            <a:r>
              <a:rPr lang="en-US" sz="1200" dirty="0"/>
              <a:t>APE </a:t>
            </a:r>
            <a:r>
              <a:rPr lang="en-US" sz="1200" dirty="0" err="1"/>
              <a:t>Onsky</a:t>
            </a:r>
            <a:r>
              <a:rPr lang="en-US" sz="1200" dirty="0"/>
              <a:t> test at VLT </a:t>
            </a:r>
          </a:p>
          <a:p>
            <a:pPr algn="just"/>
            <a:r>
              <a:rPr lang="en-US" sz="1200" dirty="0"/>
              <a:t>(Paranal)</a:t>
            </a:r>
          </a:p>
        </p:txBody>
      </p:sp>
      <p:pic>
        <p:nvPicPr>
          <p:cNvPr id="19" name="Image 3" descr="asm_onbench.jpg">
            <a:extLst>
              <a:ext uri="{FF2B5EF4-FFF2-40B4-BE49-F238E27FC236}">
                <a16:creationId xmlns:a16="http://schemas.microsoft.com/office/drawing/2014/main" id="{62BDDA1D-5F13-BBE7-C8B6-DC246100B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93" y="763179"/>
            <a:ext cx="2865984" cy="181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D922141-4AA6-82CF-40A9-343903DF8976}"/>
              </a:ext>
            </a:extLst>
          </p:cNvPr>
          <p:cNvSpPr txBox="1"/>
          <p:nvPr/>
        </p:nvSpPr>
        <p:spPr>
          <a:xfrm>
            <a:off x="576999" y="685635"/>
            <a:ext cx="5446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kern="0" cap="small" dirty="0">
                <a:solidFill>
                  <a:srgbClr val="464B4B"/>
                </a:solidFill>
              </a:rPr>
              <a:t>APE: IM measurement principle</a:t>
            </a:r>
            <a:endParaRPr lang="fr-FR" b="1" kern="0" cap="small" dirty="0">
              <a:solidFill>
                <a:srgbClr val="464B4B"/>
              </a:solidFill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C1D2F870-0420-6515-22C8-592B8F2590AB}"/>
              </a:ext>
            </a:extLst>
          </p:cNvPr>
          <p:cNvSpPr txBox="1"/>
          <p:nvPr/>
        </p:nvSpPr>
        <p:spPr>
          <a:xfrm>
            <a:off x="2826" y="1098549"/>
            <a:ext cx="5855292" cy="2405421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Co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mbination of three concepts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Instantaneous phase shifting interferometry with 4 cameras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Low coherence interferometry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Dual wavelength interferometry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 =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835 &amp; 860 nm)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Closed loop characteristics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PI control loop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f</a:t>
            </a:r>
            <a:r>
              <a:rPr lang="en-US" sz="1200" baseline="-250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acq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 = 8 Hz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Close loop delay &lt; 200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ms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Close loop bandwidth 0.4 Hz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C32AF7C-1D5C-D7FE-B77C-392A6A96E5E8}"/>
              </a:ext>
            </a:extLst>
          </p:cNvPr>
          <p:cNvCxnSpPr/>
          <p:nvPr/>
        </p:nvCxnSpPr>
        <p:spPr>
          <a:xfrm flipV="1">
            <a:off x="3373105" y="3728843"/>
            <a:ext cx="1438631" cy="4731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601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34F016-C319-BAD1-3343-7DC283CCE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89539" y="6371999"/>
            <a:ext cx="666000" cy="486000"/>
          </a:xfrm>
        </p:spPr>
        <p:txBody>
          <a:bodyPr/>
          <a:lstStyle/>
          <a:p>
            <a:fld id="{4C63ADED-9BA6-4714-9BE2-CD37D549FA8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33" name="Title 9">
            <a:extLst>
              <a:ext uri="{FF2B5EF4-FFF2-40B4-BE49-F238E27FC236}">
                <a16:creationId xmlns:a16="http://schemas.microsoft.com/office/drawing/2014/main" id="{18715721-3FAE-F658-7EFF-2CFCA6B2E91C}"/>
              </a:ext>
            </a:extLst>
          </p:cNvPr>
          <p:cNvSpPr txBox="1">
            <a:spLocks/>
          </p:cNvSpPr>
          <p:nvPr/>
        </p:nvSpPr>
        <p:spPr>
          <a:xfrm>
            <a:off x="387551" y="227591"/>
            <a:ext cx="9288000" cy="306000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Sensors for ESO</a:t>
            </a:r>
          </a:p>
        </p:txBody>
      </p:sp>
      <p:sp>
        <p:nvSpPr>
          <p:cNvPr id="134" name="L2sp_TopLine">
            <a:extLst>
              <a:ext uri="{FF2B5EF4-FFF2-40B4-BE49-F238E27FC236}">
                <a16:creationId xmlns:a16="http://schemas.microsoft.com/office/drawing/2014/main" id="{B0B102B8-B9BD-3F5B-DD81-98086DB23A91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308815" y="585766"/>
            <a:ext cx="4502921" cy="0"/>
          </a:xfrm>
          <a:prstGeom prst="line">
            <a:avLst/>
          </a:prstGeom>
          <a:noFill/>
          <a:ln w="19050">
            <a:solidFill>
              <a:schemeClr val="tx2">
                <a:lumMod val="75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588" tIns="48294" rIns="96588" bIns="48294" anchor="ctr"/>
          <a:lstStyle/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>
              <a:ln>
                <a:noFill/>
              </a:ln>
              <a:solidFill>
                <a:srgbClr val="182C42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FringesWithDelayLine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6" y="1305346"/>
            <a:ext cx="4642732" cy="351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FringesClosedLoop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51" y="1305346"/>
            <a:ext cx="4644000" cy="351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5545" y="5265019"/>
            <a:ext cx="1366788" cy="654518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just"/>
            <a:r>
              <a:rPr lang="en-US" sz="800" dirty="0"/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5927" y="5493453"/>
            <a:ext cx="7560364" cy="58349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just"/>
            <a:r>
              <a:rPr lang="en-US" sz="2800" dirty="0">
                <a:solidFill>
                  <a:schemeClr val="folHlink"/>
                </a:solidFill>
              </a:rPr>
              <a:t>Accuracy 0.3 nm at 2.2 m of working distance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383C2-6B3E-0095-F119-D251FD10172E}"/>
              </a:ext>
            </a:extLst>
          </p:cNvPr>
          <p:cNvSpPr txBox="1"/>
          <p:nvPr/>
        </p:nvSpPr>
        <p:spPr>
          <a:xfrm>
            <a:off x="432793" y="4892631"/>
            <a:ext cx="4254963" cy="31282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just"/>
            <a:r>
              <a:rPr lang="en-US" sz="1400" dirty="0">
                <a:solidFill>
                  <a:schemeClr val="folHlink"/>
                </a:solidFill>
              </a:rPr>
              <a:t>ASM at free positions: 61 segments are out of phase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C783E2B7-6943-6436-2A12-180E301E08E3}"/>
              </a:ext>
            </a:extLst>
          </p:cNvPr>
          <p:cNvSpPr txBox="1"/>
          <p:nvPr/>
        </p:nvSpPr>
        <p:spPr>
          <a:xfrm>
            <a:off x="5454892" y="4914280"/>
            <a:ext cx="3797317" cy="312826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just"/>
            <a:r>
              <a:rPr lang="en-US" sz="1400" dirty="0">
                <a:solidFill>
                  <a:schemeClr val="folHlink"/>
                </a:solidFill>
              </a:rPr>
              <a:t>ASM in closed loop: 61 segments are in phase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B3A22C94-445E-EEB9-B8AE-918932D9760E}"/>
              </a:ext>
            </a:extLst>
          </p:cNvPr>
          <p:cNvSpPr txBox="1"/>
          <p:nvPr/>
        </p:nvSpPr>
        <p:spPr>
          <a:xfrm>
            <a:off x="3022333" y="845412"/>
            <a:ext cx="4502921" cy="382054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algn="just"/>
            <a:r>
              <a:rPr lang="en-US" b="1" kern="0" cap="small" dirty="0">
                <a:solidFill>
                  <a:srgbClr val="464B4B"/>
                </a:solidFill>
              </a:rPr>
              <a:t>Fringes acquired by 4 cameras of IM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5632696-7125-44CE-3DE6-DFE5CFE30BE9}"/>
              </a:ext>
            </a:extLst>
          </p:cNvPr>
          <p:cNvSpPr txBox="1"/>
          <p:nvPr/>
        </p:nvSpPr>
        <p:spPr>
          <a:xfrm>
            <a:off x="577000" y="685635"/>
            <a:ext cx="1078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kern="0" cap="small" dirty="0">
                <a:solidFill>
                  <a:srgbClr val="464B4B"/>
                </a:solidFill>
              </a:rPr>
              <a:t>APE</a:t>
            </a:r>
            <a:endParaRPr lang="fr-FR" b="1" kern="0" cap="small" dirty="0">
              <a:solidFill>
                <a:srgbClr val="46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TOCALGOID" val="Standard"/>
  <p:tag name="FOOTERSCRIPT" val="&lt;%Project name%&gt; - &lt;%Type of report%&gt; - &lt;%Date%&gt; - &lt;%Confidential%&gt;"/>
  <p:tag name="UPSLIDETOCMASTERID" val="Mazars08 12 2020"/>
  <p:tag name="UPSLIDETOCMASTERNAME" val="Mazars"/>
  <p:tag name="UPSLIDETOCMASTERLASTEDITIONDATE" val="637369882441347169"/>
  <p:tag name="TEMPLATESHORTNAMETAG" val="FAS - Without navigation"/>
  <p:tag name="TEMPLATEFULLNAMETAG" val="FAS - Without navigation, A4, EN"/>
  <p:tag name="UPSLIDE" val="Maz00046_FAS - Without navigation_08-21-2020"/>
  <p:tag name="UPSLIDEVERSION" val="6.6.11.4"/>
  <p:tag name="UPSLIDEPRINTFACINGPAGESDESIGN" val="Mazars"/>
  <p:tag name="UPSLIDEPRINTFACINGPAGESLAYOUT" val="Diapositive de titre"/>
  <p:tag name="UPSLIDETOCOPTIONS" val="&lt;?xml version=&quot;1.0&quot; encoding=&quot;utf-16&quot;?&gt;&#10;&lt;TocContentOptions xmlns:xsd=&quot;http://www.w3.org/2001/XMLSchema&quot; xmlns:xsi=&quot;http://www.w3.org/2001/XMLSchema-instance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Contents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tru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false&lt;/ContainsParentSection&gt;&#10;    &lt;ContainsOtherSections&gt;false&lt;/ContainsOtherSections&gt;&#10;    &lt;containsAppendix&gt;true&lt;/containsAppendix&gt;&#10;    &lt;containsUnnumberedSections&gt;false&lt;/containsUnnumberedSections&gt;&#10;    &lt;SlideTitle /&gt;&#10;  &lt;/SubSectionSlideOptions&gt;&#10;  &lt;UsedSlideLayouts&gt;&#10;    &lt;TocSlidesLayout&gt;&#10;      &lt;DesignName&gt;Mazars&lt;/DesignName&gt;&#10;      &lt;LayoutName&gt;Contents&lt;/LayoutName&gt;&#10;    &lt;/TocSlidesLayout&gt;&#10;    &lt;SectionLayout&gt;&#10;      &lt;DesignName&gt;Mazars&lt;/DesignName&gt;&#10;      &lt;LayoutName&gt;Section divider&lt;/LayoutName&gt;&#10;    &lt;/SectionLayout&gt;&#10;    &lt;SubsectionLayout&gt;&#10;      &lt;DesignName&gt;Mazars&lt;/DesignName&gt;&#10;      &lt;LayoutName&gt;Section divider&lt;/LayoutName&gt;&#10;    &lt;/SubsectionLayout&gt;&#10;    &lt;AppendixLayout&gt;&#10;      &lt;DesignName /&gt;&#10;      &lt;LayoutName /&gt;&#10;    &lt;/AppendixLayout&gt;&#10;    &lt;TitleSliLayout&gt;&#10;      &lt;DesignName&gt;Mazars&lt;/DesignName&gt;&#10;      &lt;LayoutName&gt;Diapositive de titre&lt;/LayoutName&gt;&#10;    &lt;/TitleSliLayout&gt;&#10;  &lt;/UsedSlideLayouts&gt;&#10;  &lt;ActiveReminders /&gt;&#10;  &lt;CustomAlgoOptions&gt;&#10;    &lt;CustomBaseAlgoOptions&gt;&#10;      &lt;UseSlideTitleAsSubSectionMarker&gt;false&lt;/UseSlideTitleAsSubSectionMarker&gt;&#10;      &lt;SlideTitleAsSectionMarker&gt;&#10;        &lt;UseTitleAsReminder&gt;false&lt;/UseTitleAsReminder&gt;&#10;      &lt;/SlideTitleAsSectionMarker&gt;&#10;      &lt;ShowSectionNums&gt;true&lt;/ShowSectionNums&gt;&#10;      &lt;ShowSlideIndex&gt;true&lt;/ShowSlideIndex&gt;&#10;      &lt;myColorOfNonCurrentItems&gt;&#10;        &lt;UseFixedColor&gt;true&lt;/UseFixedColor&gt;&#10;        &lt;R&gt;170&lt;/R&gt;&#10;        &lt;G&gt;156&lt;/G&gt;&#10;        &lt;B&gt;143&lt;/B&gt;&#10;      &lt;/myColorOfNonCurrentItems&gt;&#10;      &lt;currentItemFormat&gt;&#10;        &lt;UseBanner&gt;false&lt;/UseBanner&gt;&#10;        &lt;BannerFillR&gt;0&lt;/BannerFillR&gt;&#10;        &lt;BannerFillG&gt;0&lt;/BannerFillG&gt;&#10;        &lt;BannerFillB&gt;0&lt;/BannerFillB&gt;&#10;        &lt;ForceBold&gt;tru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true&lt;/DisplayTOCOnTwocolumns&gt;&#10;      &lt;Scripts&gt;&#10;        &lt;BeforeSubSecTitle /&gt;&#10;        &lt;BeforeSlideIndex /&gt;&#10;        &lt;AfterSecNum /&gt;&#10;        &lt;BeforeSecNum /&gt;&#10;        &lt;AfterSubSecNum /&gt;&#10;        &lt;BeforeSubSecNum /&gt;&#10;      &lt;/Scripts&gt;&#10;      &lt;Lines&gt;&#10;        &lt;UseLineBelowSections&gt;false&lt;/UseLineBelowSections&gt;&#10;        &lt;LineBelowSection&gt;&#10;          &lt;XOffset&gt;0&lt;/XOffset&gt;&#10;          &lt;YOffset&gt;0&lt;/YOffset&gt;&#10;          &lt;Weight&gt;0&lt;/Weight&gt;&#10;          &lt;R&gt;0&lt;/R&gt;&#10;          &lt;G&gt;0&lt;/G&gt;&#10;          &lt;B&gt;0&lt;/B&gt;&#10;          &lt;LineStyle&gt;1&lt;/LineStyle&gt;&#10;        &lt;/LineBelowSection&gt;&#10;      &lt;/Lines&gt;&#10;      &lt;ManVerticalSpacing&gt;&#10;        &lt;UseManualSpacing&gt;true&lt;/UseManualSpacing&gt;&#10;        &lt;ManualSpacing&gt;&#10;          &lt;SpaceBeforeSections&gt;15&lt;/SpaceBeforeSections&gt;&#10;          &lt;SpaceBeforeSubSections&gt;10.9984255&lt;/SpaceBeforeSubSections&gt;&#10;          &lt;SpaceBeforeSlides&gt;5.49921274&lt;/SpaceBeforeSlides&gt;&#10;        &lt;/ManualSpacing&gt;&#10;        &lt;ManualSpacingSections&gt;&#10;          &lt;SpaceBeforeSections&gt;16.4976387&lt;/SpaceBeforeSections&gt;&#10;          &lt;SpaceBeforeSubSections&gt;13&lt;/SpaceBeforeSubSections&gt;&#10;          &lt;SpaceBeforeSlides&gt;5.49921274&lt;/SpaceBeforeSlides&gt;&#10;        &lt;/ManualSpacingSections&gt;&#10;        &lt;ManualSpacingSubSections&gt;&#10;          &lt;SpaceBeforeSections&gt;16.4976387&lt;/SpaceBeforeSections&gt;&#10;          &lt;SpaceBeforeSubSections&gt;10.9984255&lt;/SpaceBeforeSubSections&gt;&#10;          &lt;SpaceBeforeSlides&gt;5.49921274&lt;/SpaceBeforeSlides&gt;&#10;        &lt;/ManualSpacingSubSections&gt;&#10;        &lt;UseSpecificSpacingForSecDivider&gt;true&lt;/UseSpecificSpacingForSecDivider&gt;&#10;        &lt;UseSpecificSpacingForSubSecDivider&gt;false&lt;/UseSpecificSpacingForSubSecDivider&gt;&#10;      &lt;/ManVerticalSpacing&gt;&#10;    &lt;/CustomBaseAlgoOptions&gt;&#10;  &lt;/CustomAlgoOptions&gt;&#10;  &lt;UserPresentationOptions&gt;&#10;    &lt;SubSectionsHaveSlide xsi:nil=&quot;true&quot; /&gt;&#10;    &lt;TOCSlidesContainSubsectionTitles xsi:nil=&quot;true&quot; /&gt;&#10;    &lt;DisplayRemindersOnSlides&gt;true&lt;/DisplayRemindersOnSlides&gt;&#10;  &lt;/UserPresentation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RomanAndLetters&lt;/NumType&gt;&#10;  &lt;/NumberingOptionForAppendix&gt;&#10;&lt;/TocContentOptions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62"/>
  <p:tag name="SLIDEINDEX" val="262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LIDEINDEX"/>
  <p:tag name="TOCTEMPLATESHAPENAME" val="Numéro de slide"/>
  <p:tag name="TOCTEMPLATESHAPEDESCRIPTION" val="Définit le format de la forme contenant le numéro de diapositiv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1"/>
  <p:tag name="SLIDEINDEX" val="271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2"/>
  <p:tag name="SLIDEINDEX" val="272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58"/>
  <p:tag name="SLIDEINDEX" val="258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 nam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L2sp"/>
  <p:tag name="LEFT" val="113.875"/>
  <p:tag name="TOP" val="112.0079"/>
  <p:tag name="WIDTH" val="273.5"/>
  <p:tag name="HEIGH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heme/theme1.xml><?xml version="1.0" encoding="utf-8"?>
<a:theme xmlns:a="http://schemas.openxmlformats.org/drawingml/2006/main" name="Mazars">
  <a:themeElements>
    <a:clrScheme name="Mazars">
      <a:dk1>
        <a:srgbClr val="787878"/>
      </a:dk1>
      <a:lt1>
        <a:srgbClr val="FFFFFF"/>
      </a:lt1>
      <a:dk2>
        <a:srgbClr val="0071CE"/>
      </a:dk2>
      <a:lt2>
        <a:srgbClr val="F3F4F3"/>
      </a:lt2>
      <a:accent1>
        <a:srgbClr val="0A1F8F"/>
      </a:accent1>
      <a:accent2>
        <a:srgbClr val="9EA480"/>
      </a:accent2>
      <a:accent3>
        <a:srgbClr val="382731"/>
      </a:accent3>
      <a:accent4>
        <a:srgbClr val="3D8375"/>
      </a:accent4>
      <a:accent5>
        <a:srgbClr val="704B63"/>
      </a:accent5>
      <a:accent6>
        <a:srgbClr val="3D4775"/>
      </a:accent6>
      <a:hlink>
        <a:srgbClr val="0071CE"/>
      </a:hlink>
      <a:folHlink>
        <a:srgbClr val="704B63"/>
      </a:folHlink>
    </a:clrScheme>
    <a:fontScheme name="Maza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just">
          <a:defRPr sz="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rtlCol="0">
        <a:noAutofit/>
      </a:bodyPr>
      <a:lstStyle>
        <a:defPPr algn="just">
          <a:defRPr sz="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835AD508-92DE-43B4-9447-0AE3A03D0BBB}" vid="{DAEF1FEB-3147-425A-8ACD-366F714FAC6B}"/>
    </a:ext>
  </a:extLst>
</a:theme>
</file>

<file path=ppt/theme/theme2.xml><?xml version="1.0" encoding="utf-8"?>
<a:theme xmlns:a="http://schemas.openxmlformats.org/drawingml/2006/main" name="UpSlide Table Of Content Master (do not edit)">
  <a:themeElements>
    <a:clrScheme name="Mazars New">
      <a:dk1>
        <a:srgbClr val="464B4B"/>
      </a:dk1>
      <a:lt1>
        <a:srgbClr val="FFFFFF"/>
      </a:lt1>
      <a:dk2>
        <a:srgbClr val="0071CE"/>
      </a:dk2>
      <a:lt2>
        <a:srgbClr val="F3F4F3"/>
      </a:lt2>
      <a:accent1>
        <a:srgbClr val="0A1E8E"/>
      </a:accent1>
      <a:accent2>
        <a:srgbClr val="9DA480"/>
      </a:accent2>
      <a:accent3>
        <a:srgbClr val="362731"/>
      </a:accent3>
      <a:accent4>
        <a:srgbClr val="006E65"/>
      </a:accent4>
      <a:accent5>
        <a:srgbClr val="704B62"/>
      </a:accent5>
      <a:accent6>
        <a:srgbClr val="3D497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lideTemplate.potx" id="{835AD508-92DE-43B4-9447-0AE3A03D0BBB}" vid="{DC7EC1AB-FE3E-43E8-83A2-0B74303EC5E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1E122F57F0994C81692213A4F2A0B5" ma:contentTypeVersion="0" ma:contentTypeDescription="Crée un document." ma:contentTypeScope="" ma:versionID="6019eac51e66e500a37eba372965ac7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dc2724ea5eeb8e9e423cfa8c225edd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5CEA62-8FCA-47B2-BC0D-8F023125F6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C04FD7-AA63-4293-9F89-3827821EC1BD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4B34829-764A-40A6-AE9A-B2F253BD8E43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UpSlideTemplate</Template>
  <TotalTime>16168</TotalTime>
  <Words>1055</Words>
  <Application>Microsoft Office PowerPoint</Application>
  <PresentationFormat>Format A4 (210 x 297 mm)</PresentationFormat>
  <Paragraphs>234</Paragraphs>
  <Slides>13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2" baseType="lpstr">
      <vt:lpstr>Arial</vt:lpstr>
      <vt:lpstr>Arial (Corps)</vt:lpstr>
      <vt:lpstr>Calibri</vt:lpstr>
      <vt:lpstr>Century Gothic</vt:lpstr>
      <vt:lpstr>Garamond</vt:lpstr>
      <vt:lpstr>Roboto</vt:lpstr>
      <vt:lpstr>Wingdings</vt:lpstr>
      <vt:lpstr>Mazars</vt:lpstr>
      <vt:lpstr>UpSlide Table Of Content Master (do not edit)</vt:lpstr>
      <vt:lpstr>60th ESO anniversary</vt:lpstr>
      <vt:lpstr>Fogale Sensors at a glance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Vulcain</dc:title>
  <dc:creator>LACOUR-GAYET Thibault</dc:creator>
  <cp:lastModifiedBy>Didier Rozière</cp:lastModifiedBy>
  <cp:revision>970</cp:revision>
  <cp:lastPrinted>2022-01-21T13:30:48Z</cp:lastPrinted>
  <dcterms:created xsi:type="dcterms:W3CDTF">2020-11-10T07:55:43Z</dcterms:created>
  <dcterms:modified xsi:type="dcterms:W3CDTF">2022-11-02T15:06:05Z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0x010100531E122F57F0994C81692213A4F2A0B5</vt:lpwstr>
  </property>
  <property fmtid="{D5CDD505-2E9C-101B-9397-08002B2CF9AE}" pid="3" name="MSIP_Label_ae8fab06-504b-4325-93a9-50ca85e66f06_Enabled">
    <vt:lpwstr>true</vt:lpwstr>
  </property>
  <property fmtid="{D5CDD505-2E9C-101B-9397-08002B2CF9AE}" pid="4" name="MSIP_Label_ae8fab06-504b-4325-93a9-50ca85e66f06_SetDate">
    <vt:lpwstr>2021-07-26T15:31:51Z</vt:lpwstr>
  </property>
  <property fmtid="{D5CDD505-2E9C-101B-9397-08002B2CF9AE}" pid="5" name="MSIP_Label_ae8fab06-504b-4325-93a9-50ca85e66f06_Method">
    <vt:lpwstr>Standard</vt:lpwstr>
  </property>
  <property fmtid="{D5CDD505-2E9C-101B-9397-08002B2CF9AE}" pid="6" name="MSIP_Label_ae8fab06-504b-4325-93a9-50ca85e66f06_Name">
    <vt:lpwstr>C-Confidentiel</vt:lpwstr>
  </property>
  <property fmtid="{D5CDD505-2E9C-101B-9397-08002B2CF9AE}" pid="7" name="MSIP_Label_ae8fab06-504b-4325-93a9-50ca85e66f06_SiteId">
    <vt:lpwstr>41d9a388-7aef-420d-976c-d046beab641f</vt:lpwstr>
  </property>
  <property fmtid="{D5CDD505-2E9C-101B-9397-08002B2CF9AE}" pid="8" name="MSIP_Label_ae8fab06-504b-4325-93a9-50ca85e66f06_ActionId">
    <vt:lpwstr>dbaba648-51a2-4643-91e7-fcfcfe36370c</vt:lpwstr>
  </property>
  <property fmtid="{D5CDD505-2E9C-101B-9397-08002B2CF9AE}" pid="9" name="MSIP_Label_ae8fab06-504b-4325-93a9-50ca85e66f06_ContentBits">
    <vt:lpwstr>0</vt:lpwstr>
  </property>
</Properties>
</file>