
<file path=[Content_Types].xml><?xml version="1.0" encoding="utf-8"?>
<Types xmlns="http://schemas.openxmlformats.org/package/2006/content-types">
  <Default Extension="emf" ContentType="image/x-emf"/>
  <Default Extension="gif" ContentType="image/gif"/>
  <Default Extension="jpeg" ContentType="image/jpeg"/>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433" r:id="rId3"/>
    <p:sldId id="455" r:id="rId4"/>
    <p:sldId id="434" r:id="rId5"/>
    <p:sldId id="453" r:id="rId6"/>
    <p:sldId id="436" r:id="rId7"/>
    <p:sldId id="437" r:id="rId8"/>
    <p:sldId id="435" r:id="rId9"/>
    <p:sldId id="438" r:id="rId10"/>
    <p:sldId id="456" r:id="rId11"/>
    <p:sldId id="462" r:id="rId12"/>
    <p:sldId id="442" r:id="rId13"/>
    <p:sldId id="440" r:id="rId14"/>
    <p:sldId id="451" r:id="rId15"/>
    <p:sldId id="443" r:id="rId16"/>
    <p:sldId id="445" r:id="rId17"/>
    <p:sldId id="463" r:id="rId18"/>
    <p:sldId id="439" r:id="rId19"/>
    <p:sldId id="465" r:id="rId20"/>
    <p:sldId id="447" r:id="rId21"/>
    <p:sldId id="464" r:id="rId22"/>
    <p:sldId id="449" r:id="rId23"/>
    <p:sldId id="459" r:id="rId24"/>
    <p:sldId id="460"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976"/>
    <p:restoredTop sz="94792"/>
  </p:normalViewPr>
  <p:slideViewPr>
    <p:cSldViewPr snapToGrid="0" snapToObjects="1">
      <p:cViewPr varScale="1">
        <p:scale>
          <a:sx n="98" d="100"/>
          <a:sy n="98" d="100"/>
        </p:scale>
        <p:origin x="232" y="44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2C548F-E670-CE47-87AA-3857AEEF8B4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D57E61C-E6DF-8F43-BB7B-90CD965E40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38206F1-F6B9-D240-ACAE-8125B1356448}"/>
              </a:ext>
            </a:extLst>
          </p:cNvPr>
          <p:cNvSpPr>
            <a:spLocks noGrp="1"/>
          </p:cNvSpPr>
          <p:nvPr>
            <p:ph type="dt" sz="half" idx="10"/>
          </p:nvPr>
        </p:nvSpPr>
        <p:spPr/>
        <p:txBody>
          <a:bodyPr/>
          <a:lstStyle/>
          <a:p>
            <a:fld id="{E9821BD8-8477-BF45-8177-9D7C1C3C1E05}" type="datetimeFigureOut">
              <a:rPr lang="fr-FR" smtClean="0"/>
              <a:t>02/11/2022</a:t>
            </a:fld>
            <a:endParaRPr lang="fr-FR"/>
          </a:p>
        </p:txBody>
      </p:sp>
      <p:sp>
        <p:nvSpPr>
          <p:cNvPr id="5" name="Espace réservé du pied de page 4">
            <a:extLst>
              <a:ext uri="{FF2B5EF4-FFF2-40B4-BE49-F238E27FC236}">
                <a16:creationId xmlns:a16="http://schemas.microsoft.com/office/drawing/2014/main" id="{A41BE0DD-0DBB-8D43-9241-77980282961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D58F589-C347-C249-B531-7A26476A06A0}"/>
              </a:ext>
            </a:extLst>
          </p:cNvPr>
          <p:cNvSpPr>
            <a:spLocks noGrp="1"/>
          </p:cNvSpPr>
          <p:nvPr>
            <p:ph type="sldNum" sz="quarter" idx="12"/>
          </p:nvPr>
        </p:nvSpPr>
        <p:spPr/>
        <p:txBody>
          <a:bodyPr/>
          <a:lstStyle/>
          <a:p>
            <a:fld id="{F3438BB3-085C-B645-AEDC-C694E3CAA3F3}" type="slidenum">
              <a:rPr lang="fr-FR" smtClean="0"/>
              <a:t>‹N°›</a:t>
            </a:fld>
            <a:endParaRPr lang="fr-FR"/>
          </a:p>
        </p:txBody>
      </p:sp>
    </p:spTree>
    <p:extLst>
      <p:ext uri="{BB962C8B-B14F-4D97-AF65-F5344CB8AC3E}">
        <p14:creationId xmlns:p14="http://schemas.microsoft.com/office/powerpoint/2010/main" val="35466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8AED73-4184-8143-9692-2CEDEB33C2F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6286C78-61A0-4844-A60E-A9CF206CAF5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8CA7558-65C7-9647-9FA2-9C4D929EE704}"/>
              </a:ext>
            </a:extLst>
          </p:cNvPr>
          <p:cNvSpPr>
            <a:spLocks noGrp="1"/>
          </p:cNvSpPr>
          <p:nvPr>
            <p:ph type="dt" sz="half" idx="10"/>
          </p:nvPr>
        </p:nvSpPr>
        <p:spPr/>
        <p:txBody>
          <a:bodyPr/>
          <a:lstStyle/>
          <a:p>
            <a:fld id="{E9821BD8-8477-BF45-8177-9D7C1C3C1E05}" type="datetimeFigureOut">
              <a:rPr lang="fr-FR" smtClean="0"/>
              <a:t>02/11/2022</a:t>
            </a:fld>
            <a:endParaRPr lang="fr-FR"/>
          </a:p>
        </p:txBody>
      </p:sp>
      <p:sp>
        <p:nvSpPr>
          <p:cNvPr id="5" name="Espace réservé du pied de page 4">
            <a:extLst>
              <a:ext uri="{FF2B5EF4-FFF2-40B4-BE49-F238E27FC236}">
                <a16:creationId xmlns:a16="http://schemas.microsoft.com/office/drawing/2014/main" id="{57BBD841-8E36-BB45-AC30-754CA93A88D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8968F0A-227B-4140-8155-80B301426EC3}"/>
              </a:ext>
            </a:extLst>
          </p:cNvPr>
          <p:cNvSpPr>
            <a:spLocks noGrp="1"/>
          </p:cNvSpPr>
          <p:nvPr>
            <p:ph type="sldNum" sz="quarter" idx="12"/>
          </p:nvPr>
        </p:nvSpPr>
        <p:spPr/>
        <p:txBody>
          <a:bodyPr/>
          <a:lstStyle/>
          <a:p>
            <a:fld id="{F3438BB3-085C-B645-AEDC-C694E3CAA3F3}" type="slidenum">
              <a:rPr lang="fr-FR" smtClean="0"/>
              <a:t>‹N°›</a:t>
            </a:fld>
            <a:endParaRPr lang="fr-FR"/>
          </a:p>
        </p:txBody>
      </p:sp>
    </p:spTree>
    <p:extLst>
      <p:ext uri="{BB962C8B-B14F-4D97-AF65-F5344CB8AC3E}">
        <p14:creationId xmlns:p14="http://schemas.microsoft.com/office/powerpoint/2010/main" val="1190281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2E79A58-0703-D940-97DE-B41C97DE504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F9A7499-0761-434E-94FB-A04FB51A45F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D51E465-057F-2B4A-A14A-B40B457597C7}"/>
              </a:ext>
            </a:extLst>
          </p:cNvPr>
          <p:cNvSpPr>
            <a:spLocks noGrp="1"/>
          </p:cNvSpPr>
          <p:nvPr>
            <p:ph type="dt" sz="half" idx="10"/>
          </p:nvPr>
        </p:nvSpPr>
        <p:spPr/>
        <p:txBody>
          <a:bodyPr/>
          <a:lstStyle/>
          <a:p>
            <a:fld id="{E9821BD8-8477-BF45-8177-9D7C1C3C1E05}" type="datetimeFigureOut">
              <a:rPr lang="fr-FR" smtClean="0"/>
              <a:t>02/11/2022</a:t>
            </a:fld>
            <a:endParaRPr lang="fr-FR"/>
          </a:p>
        </p:txBody>
      </p:sp>
      <p:sp>
        <p:nvSpPr>
          <p:cNvPr id="5" name="Espace réservé du pied de page 4">
            <a:extLst>
              <a:ext uri="{FF2B5EF4-FFF2-40B4-BE49-F238E27FC236}">
                <a16:creationId xmlns:a16="http://schemas.microsoft.com/office/drawing/2014/main" id="{E359124C-E5DF-EB4E-B7C2-A20CCC548E5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0240A6-EECB-F447-AB16-9FC897F28A45}"/>
              </a:ext>
            </a:extLst>
          </p:cNvPr>
          <p:cNvSpPr>
            <a:spLocks noGrp="1"/>
          </p:cNvSpPr>
          <p:nvPr>
            <p:ph type="sldNum" sz="quarter" idx="12"/>
          </p:nvPr>
        </p:nvSpPr>
        <p:spPr/>
        <p:txBody>
          <a:bodyPr/>
          <a:lstStyle/>
          <a:p>
            <a:fld id="{F3438BB3-085C-B645-AEDC-C694E3CAA3F3}" type="slidenum">
              <a:rPr lang="fr-FR" smtClean="0"/>
              <a:t>‹N°›</a:t>
            </a:fld>
            <a:endParaRPr lang="fr-FR"/>
          </a:p>
        </p:txBody>
      </p:sp>
    </p:spTree>
    <p:extLst>
      <p:ext uri="{BB962C8B-B14F-4D97-AF65-F5344CB8AC3E}">
        <p14:creationId xmlns:p14="http://schemas.microsoft.com/office/powerpoint/2010/main" val="584040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1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34463443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1C0E07-8F25-4B4D-B18A-C0A4A5C16447}"/>
              </a:ext>
            </a:extLst>
          </p:cNvPr>
          <p:cNvSpPr>
            <a:spLocks noGrp="1"/>
          </p:cNvSpPr>
          <p:nvPr>
            <p:ph type="title"/>
          </p:nvPr>
        </p:nvSpPr>
        <p:spPr/>
        <p:txBody>
          <a:bodyPr/>
          <a:lstStyle>
            <a:lvl1pPr>
              <a:defRPr>
                <a:solidFill>
                  <a:schemeClr val="accent1"/>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DD618396-D943-AD46-BE97-B3FC16E4E4E3}"/>
              </a:ext>
            </a:extLst>
          </p:cNvPr>
          <p:cNvSpPr>
            <a:spLocks noGrp="1"/>
          </p:cNvSpPr>
          <p:nvPr>
            <p:ph idx="1"/>
          </p:nvPr>
        </p:nvSpPr>
        <p:spPr/>
        <p:txBody>
          <a:bodyPr/>
          <a:lstStyle>
            <a:lvl1pPr>
              <a:defRPr>
                <a:solidFill>
                  <a:schemeClr val="accent2">
                    <a:lumMod val="75000"/>
                  </a:schemeClr>
                </a:solidFill>
              </a:defRPr>
            </a:lvl1pPr>
            <a:lvl2pPr>
              <a:defRPr>
                <a:solidFill>
                  <a:schemeClr val="accent1">
                    <a:lumMod val="50000"/>
                  </a:schemeClr>
                </a:solidFill>
              </a:defRPr>
            </a:lvl2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3E78F20E-22C5-144D-ACA8-C1F08BE722D7}"/>
              </a:ext>
            </a:extLst>
          </p:cNvPr>
          <p:cNvSpPr>
            <a:spLocks noGrp="1"/>
          </p:cNvSpPr>
          <p:nvPr>
            <p:ph type="dt" sz="half" idx="10"/>
          </p:nvPr>
        </p:nvSpPr>
        <p:spPr/>
        <p:txBody>
          <a:bodyPr/>
          <a:lstStyle/>
          <a:p>
            <a:fld id="{E9821BD8-8477-BF45-8177-9D7C1C3C1E05}" type="datetimeFigureOut">
              <a:rPr lang="fr-FR" smtClean="0"/>
              <a:t>02/11/2022</a:t>
            </a:fld>
            <a:endParaRPr lang="fr-FR"/>
          </a:p>
        </p:txBody>
      </p:sp>
      <p:sp>
        <p:nvSpPr>
          <p:cNvPr id="5" name="Espace réservé du pied de page 4">
            <a:extLst>
              <a:ext uri="{FF2B5EF4-FFF2-40B4-BE49-F238E27FC236}">
                <a16:creationId xmlns:a16="http://schemas.microsoft.com/office/drawing/2014/main" id="{4B090964-8DC5-B64C-9278-37A4B5E71B8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8547941-3BB7-F747-A496-325E7B25FB85}"/>
              </a:ext>
            </a:extLst>
          </p:cNvPr>
          <p:cNvSpPr>
            <a:spLocks noGrp="1"/>
          </p:cNvSpPr>
          <p:nvPr>
            <p:ph type="sldNum" sz="quarter" idx="12"/>
          </p:nvPr>
        </p:nvSpPr>
        <p:spPr/>
        <p:txBody>
          <a:bodyPr/>
          <a:lstStyle/>
          <a:p>
            <a:fld id="{F3438BB3-085C-B645-AEDC-C694E3CAA3F3}" type="slidenum">
              <a:rPr lang="fr-FR" smtClean="0"/>
              <a:t>‹N°›</a:t>
            </a:fld>
            <a:endParaRPr lang="fr-FR"/>
          </a:p>
        </p:txBody>
      </p:sp>
    </p:spTree>
    <p:extLst>
      <p:ext uri="{BB962C8B-B14F-4D97-AF65-F5344CB8AC3E}">
        <p14:creationId xmlns:p14="http://schemas.microsoft.com/office/powerpoint/2010/main" val="3775628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C347D0-4A6F-D548-8D7D-B4944922D36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1E2FA4C-B096-9D42-B3F0-F1034BD41D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DCCD216-5B4E-AF40-B308-ACC957AA4A02}"/>
              </a:ext>
            </a:extLst>
          </p:cNvPr>
          <p:cNvSpPr>
            <a:spLocks noGrp="1"/>
          </p:cNvSpPr>
          <p:nvPr>
            <p:ph type="dt" sz="half" idx="10"/>
          </p:nvPr>
        </p:nvSpPr>
        <p:spPr/>
        <p:txBody>
          <a:bodyPr/>
          <a:lstStyle/>
          <a:p>
            <a:fld id="{E9821BD8-8477-BF45-8177-9D7C1C3C1E05}" type="datetimeFigureOut">
              <a:rPr lang="fr-FR" smtClean="0"/>
              <a:t>02/11/2022</a:t>
            </a:fld>
            <a:endParaRPr lang="fr-FR"/>
          </a:p>
        </p:txBody>
      </p:sp>
      <p:sp>
        <p:nvSpPr>
          <p:cNvPr id="5" name="Espace réservé du pied de page 4">
            <a:extLst>
              <a:ext uri="{FF2B5EF4-FFF2-40B4-BE49-F238E27FC236}">
                <a16:creationId xmlns:a16="http://schemas.microsoft.com/office/drawing/2014/main" id="{97D59A54-CB33-024D-A9F0-4D30839E355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6D01DE4-1758-E54F-BDE8-11C7D08637CA}"/>
              </a:ext>
            </a:extLst>
          </p:cNvPr>
          <p:cNvSpPr>
            <a:spLocks noGrp="1"/>
          </p:cNvSpPr>
          <p:nvPr>
            <p:ph type="sldNum" sz="quarter" idx="12"/>
          </p:nvPr>
        </p:nvSpPr>
        <p:spPr/>
        <p:txBody>
          <a:bodyPr/>
          <a:lstStyle/>
          <a:p>
            <a:fld id="{F3438BB3-085C-B645-AEDC-C694E3CAA3F3}" type="slidenum">
              <a:rPr lang="fr-FR" smtClean="0"/>
              <a:t>‹N°›</a:t>
            </a:fld>
            <a:endParaRPr lang="fr-FR"/>
          </a:p>
        </p:txBody>
      </p:sp>
    </p:spTree>
    <p:extLst>
      <p:ext uri="{BB962C8B-B14F-4D97-AF65-F5344CB8AC3E}">
        <p14:creationId xmlns:p14="http://schemas.microsoft.com/office/powerpoint/2010/main" val="1135679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93CCCA-7310-0242-B147-3A0E242F243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F9377BF-8A34-F644-BC84-DF0CDE5932C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7F639C6-3648-1842-9800-58F9204D871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180BB2A-1358-8C45-83B1-699B26D451EA}"/>
              </a:ext>
            </a:extLst>
          </p:cNvPr>
          <p:cNvSpPr>
            <a:spLocks noGrp="1"/>
          </p:cNvSpPr>
          <p:nvPr>
            <p:ph type="dt" sz="half" idx="10"/>
          </p:nvPr>
        </p:nvSpPr>
        <p:spPr/>
        <p:txBody>
          <a:bodyPr/>
          <a:lstStyle/>
          <a:p>
            <a:fld id="{E9821BD8-8477-BF45-8177-9D7C1C3C1E05}" type="datetimeFigureOut">
              <a:rPr lang="fr-FR" smtClean="0"/>
              <a:t>02/11/2022</a:t>
            </a:fld>
            <a:endParaRPr lang="fr-FR"/>
          </a:p>
        </p:txBody>
      </p:sp>
      <p:sp>
        <p:nvSpPr>
          <p:cNvPr id="6" name="Espace réservé du pied de page 5">
            <a:extLst>
              <a:ext uri="{FF2B5EF4-FFF2-40B4-BE49-F238E27FC236}">
                <a16:creationId xmlns:a16="http://schemas.microsoft.com/office/drawing/2014/main" id="{A35E52A9-B357-1B47-91DC-345210F487E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2E803E6-58D5-5C4A-9F2C-1EA67FD6B3CB}"/>
              </a:ext>
            </a:extLst>
          </p:cNvPr>
          <p:cNvSpPr>
            <a:spLocks noGrp="1"/>
          </p:cNvSpPr>
          <p:nvPr>
            <p:ph type="sldNum" sz="quarter" idx="12"/>
          </p:nvPr>
        </p:nvSpPr>
        <p:spPr/>
        <p:txBody>
          <a:bodyPr/>
          <a:lstStyle/>
          <a:p>
            <a:fld id="{F3438BB3-085C-B645-AEDC-C694E3CAA3F3}" type="slidenum">
              <a:rPr lang="fr-FR" smtClean="0"/>
              <a:t>‹N°›</a:t>
            </a:fld>
            <a:endParaRPr lang="fr-FR"/>
          </a:p>
        </p:txBody>
      </p:sp>
    </p:spTree>
    <p:extLst>
      <p:ext uri="{BB962C8B-B14F-4D97-AF65-F5344CB8AC3E}">
        <p14:creationId xmlns:p14="http://schemas.microsoft.com/office/powerpoint/2010/main" val="1758455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98DA82-F8FC-1443-9484-50769275982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0423620-0692-1346-81B0-2FD7F43335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899E6D1-EA03-564A-B3C7-8F2411426E3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282E84D-28A6-AF49-A5D3-0BD613DCD2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C4A24AA-96DF-2843-B2BE-5928F3464D7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EBCC288-98BE-A549-8894-AFC8987AB0B7}"/>
              </a:ext>
            </a:extLst>
          </p:cNvPr>
          <p:cNvSpPr>
            <a:spLocks noGrp="1"/>
          </p:cNvSpPr>
          <p:nvPr>
            <p:ph type="dt" sz="half" idx="10"/>
          </p:nvPr>
        </p:nvSpPr>
        <p:spPr/>
        <p:txBody>
          <a:bodyPr/>
          <a:lstStyle/>
          <a:p>
            <a:fld id="{E9821BD8-8477-BF45-8177-9D7C1C3C1E05}" type="datetimeFigureOut">
              <a:rPr lang="fr-FR" smtClean="0"/>
              <a:t>02/11/2022</a:t>
            </a:fld>
            <a:endParaRPr lang="fr-FR"/>
          </a:p>
        </p:txBody>
      </p:sp>
      <p:sp>
        <p:nvSpPr>
          <p:cNvPr id="8" name="Espace réservé du pied de page 7">
            <a:extLst>
              <a:ext uri="{FF2B5EF4-FFF2-40B4-BE49-F238E27FC236}">
                <a16:creationId xmlns:a16="http://schemas.microsoft.com/office/drawing/2014/main" id="{53BFCD55-E122-6D4A-82AD-9396066B54D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5D02906-94BC-5A47-AAA4-522D16BD5E02}"/>
              </a:ext>
            </a:extLst>
          </p:cNvPr>
          <p:cNvSpPr>
            <a:spLocks noGrp="1"/>
          </p:cNvSpPr>
          <p:nvPr>
            <p:ph type="sldNum" sz="quarter" idx="12"/>
          </p:nvPr>
        </p:nvSpPr>
        <p:spPr/>
        <p:txBody>
          <a:bodyPr/>
          <a:lstStyle/>
          <a:p>
            <a:fld id="{F3438BB3-085C-B645-AEDC-C694E3CAA3F3}" type="slidenum">
              <a:rPr lang="fr-FR" smtClean="0"/>
              <a:t>‹N°›</a:t>
            </a:fld>
            <a:endParaRPr lang="fr-FR"/>
          </a:p>
        </p:txBody>
      </p:sp>
    </p:spTree>
    <p:extLst>
      <p:ext uri="{BB962C8B-B14F-4D97-AF65-F5344CB8AC3E}">
        <p14:creationId xmlns:p14="http://schemas.microsoft.com/office/powerpoint/2010/main" val="690001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12E543-29FA-9440-8505-C169A188116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6242E1A-8FF2-AB4C-A8F9-50876E994596}"/>
              </a:ext>
            </a:extLst>
          </p:cNvPr>
          <p:cNvSpPr>
            <a:spLocks noGrp="1"/>
          </p:cNvSpPr>
          <p:nvPr>
            <p:ph type="dt" sz="half" idx="10"/>
          </p:nvPr>
        </p:nvSpPr>
        <p:spPr/>
        <p:txBody>
          <a:bodyPr/>
          <a:lstStyle/>
          <a:p>
            <a:fld id="{E9821BD8-8477-BF45-8177-9D7C1C3C1E05}" type="datetimeFigureOut">
              <a:rPr lang="fr-FR" smtClean="0"/>
              <a:t>02/11/2022</a:t>
            </a:fld>
            <a:endParaRPr lang="fr-FR"/>
          </a:p>
        </p:txBody>
      </p:sp>
      <p:sp>
        <p:nvSpPr>
          <p:cNvPr id="4" name="Espace réservé du pied de page 3">
            <a:extLst>
              <a:ext uri="{FF2B5EF4-FFF2-40B4-BE49-F238E27FC236}">
                <a16:creationId xmlns:a16="http://schemas.microsoft.com/office/drawing/2014/main" id="{00D6639B-376A-F74A-9D27-02452108FE8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7634487-3648-EF4F-B3B8-9589ACC2D4C2}"/>
              </a:ext>
            </a:extLst>
          </p:cNvPr>
          <p:cNvSpPr>
            <a:spLocks noGrp="1"/>
          </p:cNvSpPr>
          <p:nvPr>
            <p:ph type="sldNum" sz="quarter" idx="12"/>
          </p:nvPr>
        </p:nvSpPr>
        <p:spPr/>
        <p:txBody>
          <a:bodyPr/>
          <a:lstStyle/>
          <a:p>
            <a:fld id="{F3438BB3-085C-B645-AEDC-C694E3CAA3F3}" type="slidenum">
              <a:rPr lang="fr-FR" smtClean="0"/>
              <a:t>‹N°›</a:t>
            </a:fld>
            <a:endParaRPr lang="fr-FR"/>
          </a:p>
        </p:txBody>
      </p:sp>
    </p:spTree>
    <p:extLst>
      <p:ext uri="{BB962C8B-B14F-4D97-AF65-F5344CB8AC3E}">
        <p14:creationId xmlns:p14="http://schemas.microsoft.com/office/powerpoint/2010/main" val="1705052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4602713-9E87-3A43-9A08-AA37157EF791}"/>
              </a:ext>
            </a:extLst>
          </p:cNvPr>
          <p:cNvSpPr>
            <a:spLocks noGrp="1"/>
          </p:cNvSpPr>
          <p:nvPr>
            <p:ph type="dt" sz="half" idx="10"/>
          </p:nvPr>
        </p:nvSpPr>
        <p:spPr/>
        <p:txBody>
          <a:bodyPr/>
          <a:lstStyle/>
          <a:p>
            <a:fld id="{E9821BD8-8477-BF45-8177-9D7C1C3C1E05}" type="datetimeFigureOut">
              <a:rPr lang="fr-FR" smtClean="0"/>
              <a:t>02/11/2022</a:t>
            </a:fld>
            <a:endParaRPr lang="fr-FR"/>
          </a:p>
        </p:txBody>
      </p:sp>
      <p:sp>
        <p:nvSpPr>
          <p:cNvPr id="3" name="Espace réservé du pied de page 2">
            <a:extLst>
              <a:ext uri="{FF2B5EF4-FFF2-40B4-BE49-F238E27FC236}">
                <a16:creationId xmlns:a16="http://schemas.microsoft.com/office/drawing/2014/main" id="{F73C1630-AD9C-F247-8CE5-715213183E4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8EADA44-B18C-0A46-B059-DFD263A75DB8}"/>
              </a:ext>
            </a:extLst>
          </p:cNvPr>
          <p:cNvSpPr>
            <a:spLocks noGrp="1"/>
          </p:cNvSpPr>
          <p:nvPr>
            <p:ph type="sldNum" sz="quarter" idx="12"/>
          </p:nvPr>
        </p:nvSpPr>
        <p:spPr/>
        <p:txBody>
          <a:bodyPr/>
          <a:lstStyle/>
          <a:p>
            <a:fld id="{F3438BB3-085C-B645-AEDC-C694E3CAA3F3}" type="slidenum">
              <a:rPr lang="fr-FR" smtClean="0"/>
              <a:t>‹N°›</a:t>
            </a:fld>
            <a:endParaRPr lang="fr-FR"/>
          </a:p>
        </p:txBody>
      </p:sp>
    </p:spTree>
    <p:extLst>
      <p:ext uri="{BB962C8B-B14F-4D97-AF65-F5344CB8AC3E}">
        <p14:creationId xmlns:p14="http://schemas.microsoft.com/office/powerpoint/2010/main" val="1472126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53022C-7ED3-2645-B66A-AFBBA92BF55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329215B-A585-F446-B67E-D96EC64BBF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5B82B42-49DD-1B43-9543-E0AD4A19F2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999F669-EDB1-014F-BCCB-C814FDAD71EA}"/>
              </a:ext>
            </a:extLst>
          </p:cNvPr>
          <p:cNvSpPr>
            <a:spLocks noGrp="1"/>
          </p:cNvSpPr>
          <p:nvPr>
            <p:ph type="dt" sz="half" idx="10"/>
          </p:nvPr>
        </p:nvSpPr>
        <p:spPr/>
        <p:txBody>
          <a:bodyPr/>
          <a:lstStyle/>
          <a:p>
            <a:fld id="{E9821BD8-8477-BF45-8177-9D7C1C3C1E05}" type="datetimeFigureOut">
              <a:rPr lang="fr-FR" smtClean="0"/>
              <a:t>02/11/2022</a:t>
            </a:fld>
            <a:endParaRPr lang="fr-FR"/>
          </a:p>
        </p:txBody>
      </p:sp>
      <p:sp>
        <p:nvSpPr>
          <p:cNvPr id="6" name="Espace réservé du pied de page 5">
            <a:extLst>
              <a:ext uri="{FF2B5EF4-FFF2-40B4-BE49-F238E27FC236}">
                <a16:creationId xmlns:a16="http://schemas.microsoft.com/office/drawing/2014/main" id="{069DDAA9-F97D-6C4E-AB2C-49475514818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A911DE3-896C-354F-B978-D1488062F7E9}"/>
              </a:ext>
            </a:extLst>
          </p:cNvPr>
          <p:cNvSpPr>
            <a:spLocks noGrp="1"/>
          </p:cNvSpPr>
          <p:nvPr>
            <p:ph type="sldNum" sz="quarter" idx="12"/>
          </p:nvPr>
        </p:nvSpPr>
        <p:spPr/>
        <p:txBody>
          <a:bodyPr/>
          <a:lstStyle/>
          <a:p>
            <a:fld id="{F3438BB3-085C-B645-AEDC-C694E3CAA3F3}" type="slidenum">
              <a:rPr lang="fr-FR" smtClean="0"/>
              <a:t>‹N°›</a:t>
            </a:fld>
            <a:endParaRPr lang="fr-FR"/>
          </a:p>
        </p:txBody>
      </p:sp>
    </p:spTree>
    <p:extLst>
      <p:ext uri="{BB962C8B-B14F-4D97-AF65-F5344CB8AC3E}">
        <p14:creationId xmlns:p14="http://schemas.microsoft.com/office/powerpoint/2010/main" val="342474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E5B013-D14B-9449-B099-68C5D2D1047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8C67FD8-EE1F-7846-A3CD-06C3B7A5C1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7FF1B2A-E3A0-0F43-B30D-8C290EB926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D12BEAC-F8F4-9A4C-A570-DCF4C2EC536F}"/>
              </a:ext>
            </a:extLst>
          </p:cNvPr>
          <p:cNvSpPr>
            <a:spLocks noGrp="1"/>
          </p:cNvSpPr>
          <p:nvPr>
            <p:ph type="dt" sz="half" idx="10"/>
          </p:nvPr>
        </p:nvSpPr>
        <p:spPr/>
        <p:txBody>
          <a:bodyPr/>
          <a:lstStyle/>
          <a:p>
            <a:fld id="{E9821BD8-8477-BF45-8177-9D7C1C3C1E05}" type="datetimeFigureOut">
              <a:rPr lang="fr-FR" smtClean="0"/>
              <a:t>02/11/2022</a:t>
            </a:fld>
            <a:endParaRPr lang="fr-FR"/>
          </a:p>
        </p:txBody>
      </p:sp>
      <p:sp>
        <p:nvSpPr>
          <p:cNvPr id="6" name="Espace réservé du pied de page 5">
            <a:extLst>
              <a:ext uri="{FF2B5EF4-FFF2-40B4-BE49-F238E27FC236}">
                <a16:creationId xmlns:a16="http://schemas.microsoft.com/office/drawing/2014/main" id="{E6B059BD-DDE6-5141-B8DC-8AB6C944575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52932EA-5419-B04E-97DD-F811822F1766}"/>
              </a:ext>
            </a:extLst>
          </p:cNvPr>
          <p:cNvSpPr>
            <a:spLocks noGrp="1"/>
          </p:cNvSpPr>
          <p:nvPr>
            <p:ph type="sldNum" sz="quarter" idx="12"/>
          </p:nvPr>
        </p:nvSpPr>
        <p:spPr/>
        <p:txBody>
          <a:bodyPr/>
          <a:lstStyle/>
          <a:p>
            <a:fld id="{F3438BB3-085C-B645-AEDC-C694E3CAA3F3}" type="slidenum">
              <a:rPr lang="fr-FR" smtClean="0"/>
              <a:t>‹N°›</a:t>
            </a:fld>
            <a:endParaRPr lang="fr-FR"/>
          </a:p>
        </p:txBody>
      </p:sp>
    </p:spTree>
    <p:extLst>
      <p:ext uri="{BB962C8B-B14F-4D97-AF65-F5344CB8AC3E}">
        <p14:creationId xmlns:p14="http://schemas.microsoft.com/office/powerpoint/2010/main" val="177591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308EC35-C6F4-B847-86C8-4E35D194F8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5A297FA-1D79-9C40-A4B5-492FFBEAA2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24DF891-023A-044C-95B3-6AF5669DAD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821BD8-8477-BF45-8177-9D7C1C3C1E05}" type="datetimeFigureOut">
              <a:rPr lang="fr-FR" smtClean="0"/>
              <a:t>02/11/2022</a:t>
            </a:fld>
            <a:endParaRPr lang="fr-FR"/>
          </a:p>
        </p:txBody>
      </p:sp>
      <p:sp>
        <p:nvSpPr>
          <p:cNvPr id="5" name="Espace réservé du pied de page 4">
            <a:extLst>
              <a:ext uri="{FF2B5EF4-FFF2-40B4-BE49-F238E27FC236}">
                <a16:creationId xmlns:a16="http://schemas.microsoft.com/office/drawing/2014/main" id="{E5DC4E2E-9C13-A24B-A04F-5015072BA2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F113261-BAEE-0B49-A6F2-81D7E21F28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438BB3-085C-B645-AEDC-C694E3CAA3F3}" type="slidenum">
              <a:rPr lang="fr-FR" smtClean="0"/>
              <a:t>‹N°›</a:t>
            </a:fld>
            <a:endParaRPr lang="fr-FR"/>
          </a:p>
        </p:txBody>
      </p:sp>
    </p:spTree>
    <p:extLst>
      <p:ext uri="{BB962C8B-B14F-4D97-AF65-F5344CB8AC3E}">
        <p14:creationId xmlns:p14="http://schemas.microsoft.com/office/powerpoint/2010/main" val="34876862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63A4C5-CB80-0847-ADA0-9779CFE324AC}"/>
              </a:ext>
            </a:extLst>
          </p:cNvPr>
          <p:cNvSpPr>
            <a:spLocks noGrp="1"/>
          </p:cNvSpPr>
          <p:nvPr>
            <p:ph type="ctrTitle"/>
          </p:nvPr>
        </p:nvSpPr>
        <p:spPr>
          <a:xfrm>
            <a:off x="-546086" y="514995"/>
            <a:ext cx="9593943" cy="646331"/>
          </a:xfrm>
        </p:spPr>
        <p:txBody>
          <a:bodyPr>
            <a:normAutofit/>
          </a:bodyPr>
          <a:lstStyle/>
          <a:p>
            <a:r>
              <a:rPr lang="en-US" sz="4000" dirty="0">
                <a:solidFill>
                  <a:schemeClr val="accent1"/>
                </a:solidFill>
              </a:rPr>
              <a:t>Interstellar Medium &amp; molecule</a:t>
            </a:r>
          </a:p>
        </p:txBody>
      </p:sp>
      <p:sp>
        <p:nvSpPr>
          <p:cNvPr id="3" name="Sous-titre 2">
            <a:extLst>
              <a:ext uri="{FF2B5EF4-FFF2-40B4-BE49-F238E27FC236}">
                <a16:creationId xmlns:a16="http://schemas.microsoft.com/office/drawing/2014/main" id="{6C327AB8-0DEE-B444-8380-CC7EE01EF99A}"/>
              </a:ext>
            </a:extLst>
          </p:cNvPr>
          <p:cNvSpPr>
            <a:spLocks noGrp="1"/>
          </p:cNvSpPr>
          <p:nvPr>
            <p:ph type="subTitle" idx="1"/>
          </p:nvPr>
        </p:nvSpPr>
        <p:spPr>
          <a:xfrm>
            <a:off x="1506876" y="5847865"/>
            <a:ext cx="9144000" cy="433137"/>
          </a:xfrm>
        </p:spPr>
        <p:txBody>
          <a:bodyPr/>
          <a:lstStyle/>
          <a:p>
            <a:r>
              <a:rPr lang="fr-FR" dirty="0" err="1">
                <a:solidFill>
                  <a:schemeClr val="accent2"/>
                </a:solidFill>
              </a:rPr>
              <a:t>Personal</a:t>
            </a:r>
            <a:r>
              <a:rPr lang="fr-FR" dirty="0">
                <a:solidFill>
                  <a:schemeClr val="accent2"/>
                </a:solidFill>
              </a:rPr>
              <a:t> </a:t>
            </a:r>
            <a:r>
              <a:rPr lang="fr-FR" dirty="0" err="1">
                <a:solidFill>
                  <a:schemeClr val="accent2"/>
                </a:solidFill>
              </a:rPr>
              <a:t>selection</a:t>
            </a:r>
            <a:r>
              <a:rPr lang="fr-FR" dirty="0">
                <a:solidFill>
                  <a:schemeClr val="accent2"/>
                </a:solidFill>
              </a:rPr>
              <a:t> of topics &amp; </a:t>
            </a:r>
            <a:r>
              <a:rPr lang="fr-FR" dirty="0" err="1">
                <a:solidFill>
                  <a:schemeClr val="accent2"/>
                </a:solidFill>
              </a:rPr>
              <a:t>results</a:t>
            </a:r>
            <a:endParaRPr lang="fr-FR" dirty="0">
              <a:solidFill>
                <a:schemeClr val="accent2"/>
              </a:solidFill>
            </a:endParaRPr>
          </a:p>
        </p:txBody>
      </p:sp>
      <p:sp>
        <p:nvSpPr>
          <p:cNvPr id="4" name="Rectangle 3">
            <a:extLst>
              <a:ext uri="{FF2B5EF4-FFF2-40B4-BE49-F238E27FC236}">
                <a16:creationId xmlns:a16="http://schemas.microsoft.com/office/drawing/2014/main" id="{1961069E-529A-0541-9E0F-1D692D0F7C0A}"/>
              </a:ext>
            </a:extLst>
          </p:cNvPr>
          <p:cNvSpPr/>
          <p:nvPr/>
        </p:nvSpPr>
        <p:spPr>
          <a:xfrm>
            <a:off x="3048000" y="2967335"/>
            <a:ext cx="6096000" cy="646331"/>
          </a:xfrm>
          <a:prstGeom prst="rect">
            <a:avLst/>
          </a:prstGeom>
        </p:spPr>
        <p:txBody>
          <a:bodyPr>
            <a:spAutoFit/>
          </a:bodyPr>
          <a:lstStyle/>
          <a:p>
            <a:br>
              <a:rPr lang="fr-FR"/>
            </a:br>
            <a:endParaRPr lang="fr-FR"/>
          </a:p>
        </p:txBody>
      </p:sp>
      <p:pic>
        <p:nvPicPr>
          <p:cNvPr id="1026" name="Picture 2" descr="Career Opportunities">
            <a:extLst>
              <a:ext uri="{FF2B5EF4-FFF2-40B4-BE49-F238E27FC236}">
                <a16:creationId xmlns:a16="http://schemas.microsoft.com/office/drawing/2014/main" id="{C3D14FB3-356D-8AFC-E5F3-E3F6BF1C2A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4459" y="3124989"/>
            <a:ext cx="6190532" cy="234696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91C18E85-D110-2764-6865-6A3F0E6708F9}"/>
              </a:ext>
            </a:extLst>
          </p:cNvPr>
          <p:cNvSpPr txBox="1"/>
          <p:nvPr/>
        </p:nvSpPr>
        <p:spPr>
          <a:xfrm>
            <a:off x="2101436" y="6281002"/>
            <a:ext cx="7954880" cy="369332"/>
          </a:xfrm>
          <a:prstGeom prst="rect">
            <a:avLst/>
          </a:prstGeom>
          <a:noFill/>
        </p:spPr>
        <p:txBody>
          <a:bodyPr wrap="square">
            <a:spAutoFit/>
          </a:bodyPr>
          <a:lstStyle/>
          <a:p>
            <a:r>
              <a:rPr lang="fr-FR" i="1" dirty="0" err="1"/>
              <a:t>Thanks</a:t>
            </a:r>
            <a:r>
              <a:rPr lang="fr-FR" i="1" dirty="0"/>
              <a:t> to Rosine Lallement , </a:t>
            </a:r>
            <a:r>
              <a:rPr lang="fr-FR" i="1" dirty="0" err="1"/>
              <a:t>Anaelle</a:t>
            </a:r>
            <a:r>
              <a:rPr lang="fr-FR" i="1" dirty="0"/>
              <a:t> Maury,, Jérôme </a:t>
            </a:r>
            <a:r>
              <a:rPr lang="fr-FR" i="1" dirty="0" err="1"/>
              <a:t>Pety</a:t>
            </a:r>
            <a:r>
              <a:rPr lang="fr-FR" i="1" dirty="0"/>
              <a:t>, Evelyne </a:t>
            </a:r>
            <a:r>
              <a:rPr lang="fr-FR" i="1" dirty="0" err="1"/>
              <a:t>Roueff</a:t>
            </a:r>
            <a:endParaRPr lang="fr-FR" i="1" dirty="0"/>
          </a:p>
        </p:txBody>
      </p:sp>
      <p:pic>
        <p:nvPicPr>
          <p:cNvPr id="8" name="Picture 2" descr="ESO 3.6-metre telescope — 3 | ESO France">
            <a:extLst>
              <a:ext uri="{FF2B5EF4-FFF2-40B4-BE49-F238E27FC236}">
                <a16:creationId xmlns:a16="http://schemas.microsoft.com/office/drawing/2014/main" id="{353C64DA-FFB5-0188-0B2C-7984D08A1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386" y="4218244"/>
            <a:ext cx="2663614" cy="14982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he VLT and VST | ESO France">
            <a:extLst>
              <a:ext uri="{FF2B5EF4-FFF2-40B4-BE49-F238E27FC236}">
                <a16:creationId xmlns:a16="http://schemas.microsoft.com/office/drawing/2014/main" id="{8C180701-CCDF-3E12-1ABC-E21154CF8C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386" y="2271008"/>
            <a:ext cx="4060998" cy="1588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PEX - Atacama Pathfinder Experiment telescope | ESO">
            <a:extLst>
              <a:ext uri="{FF2B5EF4-FFF2-40B4-BE49-F238E27FC236}">
                <a16:creationId xmlns:a16="http://schemas.microsoft.com/office/drawing/2014/main" id="{5D0DB60C-5A56-2DD8-8F9E-E4F09883D4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2928" y="4127617"/>
            <a:ext cx="1559400" cy="15594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E20A3574-17D1-5566-88F7-C903C4357858}"/>
              </a:ext>
            </a:extLst>
          </p:cNvPr>
          <p:cNvPicPr>
            <a:picLocks noChangeAspect="1"/>
          </p:cNvPicPr>
          <p:nvPr/>
        </p:nvPicPr>
        <p:blipFill>
          <a:blip r:embed="rId6"/>
          <a:stretch>
            <a:fillRect/>
          </a:stretch>
        </p:blipFill>
        <p:spPr>
          <a:xfrm>
            <a:off x="8024316" y="207666"/>
            <a:ext cx="4064000" cy="2286000"/>
          </a:xfrm>
          <a:prstGeom prst="rect">
            <a:avLst/>
          </a:prstGeom>
        </p:spPr>
      </p:pic>
    </p:spTree>
    <p:extLst>
      <p:ext uri="{BB962C8B-B14F-4D97-AF65-F5344CB8AC3E}">
        <p14:creationId xmlns:p14="http://schemas.microsoft.com/office/powerpoint/2010/main" val="3450892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0957BB-9F8B-992B-556E-5F9B36F1E41F}"/>
              </a:ext>
            </a:extLst>
          </p:cNvPr>
          <p:cNvSpPr>
            <a:spLocks noGrp="1"/>
          </p:cNvSpPr>
          <p:nvPr>
            <p:ph type="title"/>
          </p:nvPr>
        </p:nvSpPr>
        <p:spPr>
          <a:xfrm>
            <a:off x="217859" y="35403"/>
            <a:ext cx="10238509" cy="1325563"/>
          </a:xfrm>
        </p:spPr>
        <p:txBody>
          <a:bodyPr>
            <a:normAutofit/>
          </a:bodyPr>
          <a:lstStyle/>
          <a:p>
            <a:r>
              <a:rPr lang="en-US" dirty="0"/>
              <a:t>Diffuse Interstellar Bands (DIBs) at ESO </a:t>
            </a:r>
          </a:p>
        </p:txBody>
      </p:sp>
      <p:sp>
        <p:nvSpPr>
          <p:cNvPr id="3" name="Espace réservé du contenu 2">
            <a:extLst>
              <a:ext uri="{FF2B5EF4-FFF2-40B4-BE49-F238E27FC236}">
                <a16:creationId xmlns:a16="http://schemas.microsoft.com/office/drawing/2014/main" id="{23B2EC9B-A62D-2109-17BD-8E953809FB9C}"/>
              </a:ext>
            </a:extLst>
          </p:cNvPr>
          <p:cNvSpPr>
            <a:spLocks noGrp="1"/>
          </p:cNvSpPr>
          <p:nvPr>
            <p:ph idx="1"/>
          </p:nvPr>
        </p:nvSpPr>
        <p:spPr>
          <a:xfrm>
            <a:off x="217859" y="1018636"/>
            <a:ext cx="9200461" cy="684896"/>
          </a:xfrm>
        </p:spPr>
        <p:txBody>
          <a:bodyPr>
            <a:normAutofit lnSpcReduction="10000"/>
          </a:bodyPr>
          <a:lstStyle/>
          <a:p>
            <a:pPr marL="0" indent="0">
              <a:buNone/>
            </a:pPr>
            <a:r>
              <a:rPr lang="en-US" sz="2400" i="1" dirty="0">
                <a:solidFill>
                  <a:schemeClr val="tx1"/>
                </a:solidFill>
              </a:rPr>
              <a:t>A long story with CES, FEROS, UVES, FLAMES/GIRAFFE, KMOS, MUSE to find their carriers </a:t>
            </a:r>
          </a:p>
          <a:p>
            <a:pPr marL="0" indent="0">
              <a:buNone/>
            </a:pPr>
            <a:endParaRPr lang="en-US" dirty="0"/>
          </a:p>
        </p:txBody>
      </p:sp>
      <p:pic>
        <p:nvPicPr>
          <p:cNvPr id="8" name="Image 7">
            <a:extLst>
              <a:ext uri="{FF2B5EF4-FFF2-40B4-BE49-F238E27FC236}">
                <a16:creationId xmlns:a16="http://schemas.microsoft.com/office/drawing/2014/main" id="{0A169EFD-DA95-46EF-167D-CE1832DD0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604" y="352470"/>
            <a:ext cx="2615396" cy="2574795"/>
          </a:xfrm>
          <a:prstGeom prst="rect">
            <a:avLst/>
          </a:prstGeom>
        </p:spPr>
      </p:pic>
      <p:pic>
        <p:nvPicPr>
          <p:cNvPr id="9" name="Image 8" descr="C2dibsfigmessenger.pdf">
            <a:extLst>
              <a:ext uri="{FF2B5EF4-FFF2-40B4-BE49-F238E27FC236}">
                <a16:creationId xmlns:a16="http://schemas.microsoft.com/office/drawing/2014/main" id="{B53A5FA1-D488-0D5F-9E54-5FA0F3DB391F}"/>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483426" y="1829396"/>
            <a:ext cx="7330537" cy="2184026"/>
          </a:xfrm>
          <a:prstGeom prst="rect">
            <a:avLst/>
          </a:prstGeom>
        </p:spPr>
      </p:pic>
      <p:sp>
        <p:nvSpPr>
          <p:cNvPr id="11" name="ZoneTexte 10">
            <a:extLst>
              <a:ext uri="{FF2B5EF4-FFF2-40B4-BE49-F238E27FC236}">
                <a16:creationId xmlns:a16="http://schemas.microsoft.com/office/drawing/2014/main" id="{02087D11-20B0-B504-EBD0-86820479A784}"/>
              </a:ext>
            </a:extLst>
          </p:cNvPr>
          <p:cNvSpPr txBox="1"/>
          <p:nvPr/>
        </p:nvSpPr>
        <p:spPr>
          <a:xfrm>
            <a:off x="635680" y="4290490"/>
            <a:ext cx="11312336" cy="1754326"/>
          </a:xfrm>
          <a:prstGeom prst="rect">
            <a:avLst/>
          </a:prstGeom>
          <a:noFill/>
        </p:spPr>
        <p:txBody>
          <a:bodyPr wrap="square">
            <a:spAutoFit/>
          </a:bodyPr>
          <a:lstStyle/>
          <a:p>
            <a:r>
              <a:rPr lang="en-US" dirty="0">
                <a:solidFill>
                  <a:srgbClr val="0070C0"/>
                </a:solidFill>
              </a:rPr>
              <a:t>- DIBs are detected along all sight lines at at all distances : </a:t>
            </a:r>
            <a:r>
              <a:rPr lang="en-GB" dirty="0">
                <a:solidFill>
                  <a:srgbClr val="0070C0"/>
                </a:solidFill>
                <a:cs typeface="Chalkboard"/>
              </a:rPr>
              <a:t>From </a:t>
            </a:r>
            <a:r>
              <a:rPr lang="en-GB" u="sng" dirty="0">
                <a:solidFill>
                  <a:srgbClr val="0070C0"/>
                </a:solidFill>
                <a:cs typeface="Chalkboard"/>
              </a:rPr>
              <a:t>nearby clouds </a:t>
            </a:r>
            <a:r>
              <a:rPr lang="en-GB" dirty="0">
                <a:solidFill>
                  <a:srgbClr val="0070C0"/>
                </a:solidFill>
                <a:cs typeface="Chalkboard"/>
              </a:rPr>
              <a:t>(FEROS, </a:t>
            </a:r>
            <a:r>
              <a:rPr lang="en-GB" sz="1600" i="1" dirty="0">
                <a:solidFill>
                  <a:srgbClr val="0070C0"/>
                </a:solidFill>
                <a:cs typeface="Chalkboard"/>
              </a:rPr>
              <a:t>Puspitarini+2013</a:t>
            </a:r>
            <a:r>
              <a:rPr lang="en-GB" dirty="0">
                <a:solidFill>
                  <a:srgbClr val="0070C0"/>
                </a:solidFill>
                <a:cs typeface="Chalkboard"/>
              </a:rPr>
              <a:t>), </a:t>
            </a:r>
            <a:r>
              <a:rPr lang="en-GB" u="sng" dirty="0">
                <a:solidFill>
                  <a:srgbClr val="0070C0"/>
                </a:solidFill>
                <a:cs typeface="Chalkboard"/>
              </a:rPr>
              <a:t>spiral arms </a:t>
            </a:r>
            <a:r>
              <a:rPr lang="en-GB" dirty="0">
                <a:solidFill>
                  <a:srgbClr val="0070C0"/>
                </a:solidFill>
                <a:cs typeface="Chalkboard"/>
              </a:rPr>
              <a:t>(GIRAFFE, </a:t>
            </a:r>
            <a:r>
              <a:rPr lang="en-GB" sz="1600" i="1" dirty="0">
                <a:solidFill>
                  <a:srgbClr val="0070C0"/>
                </a:solidFill>
                <a:cs typeface="Chalkboard"/>
              </a:rPr>
              <a:t>Puspitarini+2015</a:t>
            </a:r>
            <a:r>
              <a:rPr lang="en-GB" dirty="0">
                <a:solidFill>
                  <a:srgbClr val="0070C0"/>
                </a:solidFill>
                <a:cs typeface="Chalkboard"/>
              </a:rPr>
              <a:t>, </a:t>
            </a:r>
            <a:r>
              <a:rPr lang="en-GB" u="sng" dirty="0">
                <a:solidFill>
                  <a:srgbClr val="0070C0"/>
                </a:solidFill>
                <a:cs typeface="Chalkboard"/>
              </a:rPr>
              <a:t>Galactic bulge </a:t>
            </a:r>
            <a:r>
              <a:rPr lang="en-GB" dirty="0">
                <a:solidFill>
                  <a:srgbClr val="0070C0"/>
                </a:solidFill>
                <a:cs typeface="Chalkboard"/>
              </a:rPr>
              <a:t>(UVES, GIRAFFE, </a:t>
            </a:r>
            <a:r>
              <a:rPr lang="en-GB" sz="1600" i="1" dirty="0">
                <a:solidFill>
                  <a:srgbClr val="0070C0"/>
                </a:solidFill>
                <a:cs typeface="Chalkboard"/>
              </a:rPr>
              <a:t>Chen+2013</a:t>
            </a:r>
            <a:r>
              <a:rPr lang="en-GB" dirty="0">
                <a:solidFill>
                  <a:srgbClr val="0070C0"/>
                </a:solidFill>
                <a:cs typeface="Chalkboard"/>
              </a:rPr>
              <a:t>), </a:t>
            </a:r>
            <a:r>
              <a:rPr lang="en-GB" u="sng" dirty="0">
                <a:solidFill>
                  <a:srgbClr val="0070C0"/>
                </a:solidFill>
                <a:cs typeface="Chalkboard"/>
              </a:rPr>
              <a:t>LMC</a:t>
            </a:r>
            <a:r>
              <a:rPr lang="en-GB" dirty="0">
                <a:solidFill>
                  <a:srgbClr val="0070C0"/>
                </a:solidFill>
                <a:cs typeface="Chalkboard"/>
              </a:rPr>
              <a:t> (UVES, </a:t>
            </a:r>
            <a:r>
              <a:rPr lang="en-GB" sz="1600" i="1" dirty="0" err="1">
                <a:solidFill>
                  <a:srgbClr val="0070C0"/>
                </a:solidFill>
                <a:cs typeface="Chalkboard"/>
              </a:rPr>
              <a:t>Ehrenfreund</a:t>
            </a:r>
            <a:r>
              <a:rPr lang="en-GB" sz="1600" i="1" dirty="0">
                <a:solidFill>
                  <a:srgbClr val="0070C0"/>
                </a:solidFill>
                <a:cs typeface="Chalkboard"/>
              </a:rPr>
              <a:t>, Cami et al, 2002</a:t>
            </a:r>
            <a:r>
              <a:rPr lang="en-GB" dirty="0">
                <a:solidFill>
                  <a:srgbClr val="0070C0"/>
                </a:solidFill>
                <a:cs typeface="Chalkboard"/>
              </a:rPr>
              <a:t>, GIRAFFE (</a:t>
            </a:r>
            <a:r>
              <a:rPr lang="en-GB" sz="1600" i="1" dirty="0">
                <a:solidFill>
                  <a:srgbClr val="0070C0"/>
                </a:solidFill>
                <a:cs typeface="Chalkboard"/>
              </a:rPr>
              <a:t>Van Loon et al, 201</a:t>
            </a:r>
            <a:r>
              <a:rPr lang="en-GB" i="1" dirty="0">
                <a:solidFill>
                  <a:srgbClr val="0070C0"/>
                </a:solidFill>
                <a:cs typeface="Chalkboard"/>
              </a:rPr>
              <a:t>3)</a:t>
            </a:r>
            <a:r>
              <a:rPr lang="en-GB" dirty="0">
                <a:solidFill>
                  <a:srgbClr val="0070C0"/>
                </a:solidFill>
                <a:cs typeface="Chalkboard"/>
              </a:rPr>
              <a:t>, </a:t>
            </a:r>
            <a:r>
              <a:rPr lang="en-GB" u="sng" dirty="0">
                <a:solidFill>
                  <a:srgbClr val="0070C0"/>
                </a:solidFill>
                <a:cs typeface="Chalkboard"/>
              </a:rPr>
              <a:t>distant galaxies </a:t>
            </a:r>
            <a:r>
              <a:rPr lang="en-GB" dirty="0">
                <a:solidFill>
                  <a:srgbClr val="0070C0"/>
                </a:solidFill>
                <a:cs typeface="Chalkboard"/>
              </a:rPr>
              <a:t>(</a:t>
            </a:r>
            <a:r>
              <a:rPr lang="en-GB" dirty="0">
                <a:solidFill>
                  <a:srgbClr val="0070C0"/>
                </a:solidFill>
              </a:rPr>
              <a:t>AM 1353-272 B, </a:t>
            </a:r>
            <a:r>
              <a:rPr lang="en-GB" dirty="0">
                <a:solidFill>
                  <a:srgbClr val="0070C0"/>
                </a:solidFill>
                <a:cs typeface="Chalkboard"/>
              </a:rPr>
              <a:t>Antennae, </a:t>
            </a:r>
            <a:r>
              <a:rPr lang="en-GB" sz="1600" i="1" dirty="0">
                <a:solidFill>
                  <a:srgbClr val="0070C0"/>
                </a:solidFill>
                <a:cs typeface="Chalkboard"/>
              </a:rPr>
              <a:t>Monreal-Ibero+2015,2018</a:t>
            </a:r>
            <a:r>
              <a:rPr lang="en-GB" dirty="0">
                <a:solidFill>
                  <a:srgbClr val="0070C0"/>
                </a:solidFill>
                <a:cs typeface="Chalkboard"/>
              </a:rPr>
              <a:t>, MUSE) </a:t>
            </a:r>
            <a:r>
              <a:rPr lang="en-GB" dirty="0">
                <a:solidFill>
                  <a:srgbClr val="0070C0"/>
                </a:solidFill>
                <a:cs typeface="Chalkboard"/>
                <a:sym typeface="Wingdings"/>
              </a:rPr>
              <a:t> </a:t>
            </a:r>
            <a:r>
              <a:rPr lang="en-GB" i="1" dirty="0">
                <a:solidFill>
                  <a:srgbClr val="0070C0"/>
                </a:solidFill>
                <a:cs typeface="Chalkboard"/>
                <a:sym typeface="Wingdings"/>
              </a:rPr>
              <a:t>DIBs can be used in 3D kinetic maps of the ISM</a:t>
            </a:r>
            <a:r>
              <a:rPr lang="en-US" dirty="0">
                <a:solidFill>
                  <a:srgbClr val="0070C0"/>
                </a:solidFill>
              </a:rPr>
              <a:t> </a:t>
            </a:r>
          </a:p>
          <a:p>
            <a:r>
              <a:rPr lang="en-GB" dirty="0">
                <a:solidFill>
                  <a:srgbClr val="0070C0"/>
                </a:solidFill>
                <a:cs typeface="Chalkboard"/>
              </a:rPr>
              <a:t>-DIBs follow interstellar dust at first order, but disappear in the dense cloud cores (</a:t>
            </a:r>
            <a:r>
              <a:rPr lang="en-GB" dirty="0">
                <a:solidFill>
                  <a:srgbClr val="0070C0"/>
                </a:solidFill>
              </a:rPr>
              <a:t>Barnard 68 ;  KMOS , </a:t>
            </a:r>
            <a:r>
              <a:rPr lang="en-GB" i="1" dirty="0">
                <a:solidFill>
                  <a:srgbClr val="0070C0"/>
                </a:solidFill>
              </a:rPr>
              <a:t>Elyajouri+2017)  </a:t>
            </a:r>
          </a:p>
          <a:p>
            <a:endParaRPr lang="en-GB" dirty="0">
              <a:solidFill>
                <a:srgbClr val="0070C0"/>
              </a:solidFill>
              <a:cs typeface="Chalkboard"/>
            </a:endParaRPr>
          </a:p>
        </p:txBody>
      </p:sp>
      <p:sp>
        <p:nvSpPr>
          <p:cNvPr id="13" name="ZoneTexte 12">
            <a:extLst>
              <a:ext uri="{FF2B5EF4-FFF2-40B4-BE49-F238E27FC236}">
                <a16:creationId xmlns:a16="http://schemas.microsoft.com/office/drawing/2014/main" id="{9DA1F35D-E5F1-9B94-93D0-0CBEBE32CA9C}"/>
              </a:ext>
            </a:extLst>
          </p:cNvPr>
          <p:cNvSpPr txBox="1"/>
          <p:nvPr/>
        </p:nvSpPr>
        <p:spPr>
          <a:xfrm>
            <a:off x="7613439" y="3518225"/>
            <a:ext cx="3299114" cy="369332"/>
          </a:xfrm>
          <a:prstGeom prst="rect">
            <a:avLst/>
          </a:prstGeom>
          <a:noFill/>
        </p:spPr>
        <p:txBody>
          <a:bodyPr wrap="square">
            <a:spAutoFit/>
          </a:bodyPr>
          <a:lstStyle/>
          <a:p>
            <a:r>
              <a:rPr lang="en-GB" sz="1800" i="1" dirty="0"/>
              <a:t>Elyajouri+2018 (EDIBLES/UVES)</a:t>
            </a:r>
          </a:p>
        </p:txBody>
      </p:sp>
      <p:sp>
        <p:nvSpPr>
          <p:cNvPr id="15" name="ZoneTexte 14">
            <a:extLst>
              <a:ext uri="{FF2B5EF4-FFF2-40B4-BE49-F238E27FC236}">
                <a16:creationId xmlns:a16="http://schemas.microsoft.com/office/drawing/2014/main" id="{815FF1A3-DB35-88E0-FCC1-64B770B40828}"/>
              </a:ext>
            </a:extLst>
          </p:cNvPr>
          <p:cNvSpPr txBox="1"/>
          <p:nvPr/>
        </p:nvSpPr>
        <p:spPr>
          <a:xfrm>
            <a:off x="1932459" y="3244334"/>
            <a:ext cx="2447059" cy="369332"/>
          </a:xfrm>
          <a:prstGeom prst="rect">
            <a:avLst/>
          </a:prstGeom>
          <a:noFill/>
        </p:spPr>
        <p:txBody>
          <a:bodyPr wrap="square">
            <a:spAutoFit/>
          </a:bodyPr>
          <a:lstStyle/>
          <a:p>
            <a:r>
              <a:rPr lang="en-GB" dirty="0">
                <a:latin typeface="Chalkboard"/>
                <a:cs typeface="Chalkboard"/>
              </a:rPr>
              <a:t>Rotational contours</a:t>
            </a:r>
            <a:endParaRPr lang="en-US" dirty="0"/>
          </a:p>
        </p:txBody>
      </p:sp>
    </p:spTree>
    <p:extLst>
      <p:ext uri="{BB962C8B-B14F-4D97-AF65-F5344CB8AC3E}">
        <p14:creationId xmlns:p14="http://schemas.microsoft.com/office/powerpoint/2010/main" val="2918740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0957BB-9F8B-992B-556E-5F9B36F1E41F}"/>
              </a:ext>
            </a:extLst>
          </p:cNvPr>
          <p:cNvSpPr>
            <a:spLocks noGrp="1"/>
          </p:cNvSpPr>
          <p:nvPr>
            <p:ph type="title"/>
          </p:nvPr>
        </p:nvSpPr>
        <p:spPr>
          <a:xfrm>
            <a:off x="217859" y="231179"/>
            <a:ext cx="10238509" cy="1325563"/>
          </a:xfrm>
        </p:spPr>
        <p:txBody>
          <a:bodyPr>
            <a:normAutofit/>
          </a:bodyPr>
          <a:lstStyle/>
          <a:p>
            <a:r>
              <a:rPr lang="en-US" dirty="0"/>
              <a:t>Diffuse Interstellar Bands (DIBs) at ESO </a:t>
            </a:r>
          </a:p>
        </p:txBody>
      </p:sp>
      <p:sp>
        <p:nvSpPr>
          <p:cNvPr id="3" name="Espace réservé du contenu 2">
            <a:extLst>
              <a:ext uri="{FF2B5EF4-FFF2-40B4-BE49-F238E27FC236}">
                <a16:creationId xmlns:a16="http://schemas.microsoft.com/office/drawing/2014/main" id="{23B2EC9B-A62D-2109-17BD-8E953809FB9C}"/>
              </a:ext>
            </a:extLst>
          </p:cNvPr>
          <p:cNvSpPr>
            <a:spLocks noGrp="1"/>
          </p:cNvSpPr>
          <p:nvPr>
            <p:ph idx="1"/>
          </p:nvPr>
        </p:nvSpPr>
        <p:spPr>
          <a:xfrm>
            <a:off x="483427" y="1295381"/>
            <a:ext cx="11050482" cy="688975"/>
          </a:xfrm>
        </p:spPr>
        <p:txBody>
          <a:bodyPr>
            <a:normAutofit lnSpcReduction="10000"/>
          </a:bodyPr>
          <a:lstStyle/>
          <a:p>
            <a:pPr marL="0" indent="0">
              <a:buNone/>
            </a:pPr>
            <a:r>
              <a:rPr lang="en-US" sz="2400" i="1" dirty="0">
                <a:solidFill>
                  <a:schemeClr val="tx1"/>
                </a:solidFill>
              </a:rPr>
              <a:t>A long story with CES, FEROS, UVES, FLAMES/GIRAFFE, KMOS, MUSE to find their carriers </a:t>
            </a:r>
          </a:p>
          <a:p>
            <a:pPr marL="0" indent="0">
              <a:buNone/>
            </a:pPr>
            <a:endParaRPr lang="en-US" dirty="0"/>
          </a:p>
        </p:txBody>
      </p:sp>
      <p:pic>
        <p:nvPicPr>
          <p:cNvPr id="8" name="Image 7">
            <a:extLst>
              <a:ext uri="{FF2B5EF4-FFF2-40B4-BE49-F238E27FC236}">
                <a16:creationId xmlns:a16="http://schemas.microsoft.com/office/drawing/2014/main" id="{0A169EFD-DA95-46EF-167D-CE1832DD0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8820" y="1919567"/>
            <a:ext cx="3299113" cy="3247898"/>
          </a:xfrm>
          <a:prstGeom prst="rect">
            <a:avLst/>
          </a:prstGeom>
        </p:spPr>
      </p:pic>
      <p:sp>
        <p:nvSpPr>
          <p:cNvPr id="11" name="ZoneTexte 10">
            <a:extLst>
              <a:ext uri="{FF2B5EF4-FFF2-40B4-BE49-F238E27FC236}">
                <a16:creationId xmlns:a16="http://schemas.microsoft.com/office/drawing/2014/main" id="{02087D11-20B0-B504-EBD0-86820479A784}"/>
              </a:ext>
            </a:extLst>
          </p:cNvPr>
          <p:cNvSpPr txBox="1"/>
          <p:nvPr/>
        </p:nvSpPr>
        <p:spPr>
          <a:xfrm>
            <a:off x="364182" y="5789669"/>
            <a:ext cx="11312336" cy="646331"/>
          </a:xfrm>
          <a:prstGeom prst="rect">
            <a:avLst/>
          </a:prstGeom>
          <a:noFill/>
        </p:spPr>
        <p:txBody>
          <a:bodyPr wrap="square">
            <a:spAutoFit/>
          </a:bodyPr>
          <a:lstStyle/>
          <a:p>
            <a:r>
              <a:rPr lang="en-GB" dirty="0">
                <a:solidFill>
                  <a:srgbClr val="0070C0"/>
                </a:solidFill>
                <a:cs typeface="Chalkboard"/>
              </a:rPr>
              <a:t>- Today C</a:t>
            </a:r>
            <a:r>
              <a:rPr lang="en-GB" baseline="-25000" dirty="0">
                <a:solidFill>
                  <a:srgbClr val="0070C0"/>
                </a:solidFill>
                <a:cs typeface="Chalkboard"/>
              </a:rPr>
              <a:t>60</a:t>
            </a:r>
            <a:r>
              <a:rPr lang="en-GB" baseline="30000" dirty="0">
                <a:solidFill>
                  <a:srgbClr val="0070C0"/>
                </a:solidFill>
                <a:cs typeface="Chalkboard"/>
              </a:rPr>
              <a:t>+</a:t>
            </a:r>
            <a:r>
              <a:rPr lang="en-GB" dirty="0">
                <a:solidFill>
                  <a:srgbClr val="0070C0"/>
                </a:solidFill>
                <a:cs typeface="Chalkboard"/>
              </a:rPr>
              <a:t> (buckyball fullerene) remains the unique species identified (</a:t>
            </a:r>
            <a:r>
              <a:rPr lang="en-GB" dirty="0">
                <a:solidFill>
                  <a:srgbClr val="0070C0"/>
                </a:solidFill>
              </a:rPr>
              <a:t>CES</a:t>
            </a:r>
            <a:r>
              <a:rPr lang="en-GB" i="1" dirty="0">
                <a:solidFill>
                  <a:srgbClr val="0070C0"/>
                </a:solidFill>
              </a:rPr>
              <a:t>, </a:t>
            </a:r>
            <a:r>
              <a:rPr lang="en-GB" i="1" dirty="0" err="1">
                <a:solidFill>
                  <a:srgbClr val="0070C0"/>
                </a:solidFill>
              </a:rPr>
              <a:t>Foing</a:t>
            </a:r>
            <a:r>
              <a:rPr lang="en-GB" i="1" dirty="0">
                <a:solidFill>
                  <a:srgbClr val="0070C0"/>
                </a:solidFill>
              </a:rPr>
              <a:t>+ 1994</a:t>
            </a:r>
            <a:r>
              <a:rPr lang="en-GB" dirty="0">
                <a:solidFill>
                  <a:srgbClr val="0070C0"/>
                </a:solidFill>
              </a:rPr>
              <a:t>, UVES , Cox+ 2017; </a:t>
            </a:r>
            <a:r>
              <a:rPr lang="en-GB" i="1" dirty="0" err="1">
                <a:solidFill>
                  <a:srgbClr val="0070C0"/>
                </a:solidFill>
              </a:rPr>
              <a:t>Lallement</a:t>
            </a:r>
            <a:r>
              <a:rPr lang="en-GB" i="1" dirty="0">
                <a:solidFill>
                  <a:srgbClr val="0070C0"/>
                </a:solidFill>
              </a:rPr>
              <a:t>+ 2018)  </a:t>
            </a:r>
            <a:r>
              <a:rPr lang="en-US" dirty="0">
                <a:solidFill>
                  <a:srgbClr val="0070C0"/>
                </a:solidFill>
              </a:rPr>
              <a:t> </a:t>
            </a:r>
          </a:p>
        </p:txBody>
      </p:sp>
      <p:sp>
        <p:nvSpPr>
          <p:cNvPr id="13" name="ZoneTexte 12">
            <a:extLst>
              <a:ext uri="{FF2B5EF4-FFF2-40B4-BE49-F238E27FC236}">
                <a16:creationId xmlns:a16="http://schemas.microsoft.com/office/drawing/2014/main" id="{9DA1F35D-E5F1-9B94-93D0-0CBEBE32CA9C}"/>
              </a:ext>
            </a:extLst>
          </p:cNvPr>
          <p:cNvSpPr txBox="1"/>
          <p:nvPr/>
        </p:nvSpPr>
        <p:spPr>
          <a:xfrm>
            <a:off x="5481576" y="5293901"/>
            <a:ext cx="3299114" cy="369332"/>
          </a:xfrm>
          <a:prstGeom prst="rect">
            <a:avLst/>
          </a:prstGeom>
          <a:noFill/>
        </p:spPr>
        <p:txBody>
          <a:bodyPr wrap="square">
            <a:spAutoFit/>
          </a:bodyPr>
          <a:lstStyle/>
          <a:p>
            <a:r>
              <a:rPr lang="en-GB" i="1" dirty="0"/>
              <a:t>Lallement+</a:t>
            </a:r>
            <a:r>
              <a:rPr lang="en-GB" sz="1800" i="1" dirty="0"/>
              <a:t>2018 (EDIBLES/UVES)</a:t>
            </a:r>
          </a:p>
        </p:txBody>
      </p:sp>
      <p:pic>
        <p:nvPicPr>
          <p:cNvPr id="4" name="Picture 4" descr="Figure 3.">
            <a:extLst>
              <a:ext uri="{FF2B5EF4-FFF2-40B4-BE49-F238E27FC236}">
                <a16:creationId xmlns:a16="http://schemas.microsoft.com/office/drawing/2014/main" id="{D2BF2F69-1D77-B719-7D0B-21E4366E5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427" y="1984356"/>
            <a:ext cx="4998149" cy="3663387"/>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FAA373CF-449C-99E5-BA0B-2E9B46A36296}"/>
              </a:ext>
            </a:extLst>
          </p:cNvPr>
          <p:cNvSpPr txBox="1"/>
          <p:nvPr/>
        </p:nvSpPr>
        <p:spPr>
          <a:xfrm>
            <a:off x="5693341" y="2147668"/>
            <a:ext cx="1287541" cy="461665"/>
          </a:xfrm>
          <a:prstGeom prst="rect">
            <a:avLst/>
          </a:prstGeom>
          <a:noFill/>
        </p:spPr>
        <p:txBody>
          <a:bodyPr wrap="square">
            <a:spAutoFit/>
          </a:bodyPr>
          <a:lstStyle/>
          <a:p>
            <a:r>
              <a:rPr lang="en-GB" sz="2400" dirty="0">
                <a:cs typeface="Chalkboard"/>
              </a:rPr>
              <a:t>C</a:t>
            </a:r>
            <a:r>
              <a:rPr lang="en-GB" sz="2400" baseline="-25000" dirty="0">
                <a:cs typeface="Chalkboard"/>
              </a:rPr>
              <a:t>60</a:t>
            </a:r>
            <a:r>
              <a:rPr lang="en-GB" sz="2400" baseline="30000" dirty="0">
                <a:cs typeface="Chalkboard"/>
              </a:rPr>
              <a:t>+</a:t>
            </a:r>
            <a:r>
              <a:rPr lang="en-GB" sz="2400" dirty="0">
                <a:cs typeface="Chalkboard"/>
              </a:rPr>
              <a:t> </a:t>
            </a:r>
            <a:endParaRPr lang="en-US" sz="2400" dirty="0"/>
          </a:p>
        </p:txBody>
      </p:sp>
    </p:spTree>
    <p:extLst>
      <p:ext uri="{BB962C8B-B14F-4D97-AF65-F5344CB8AC3E}">
        <p14:creationId xmlns:p14="http://schemas.microsoft.com/office/powerpoint/2010/main" val="242696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BC60F5-3799-4ED0-58EE-DBCB9C55A145}"/>
              </a:ext>
            </a:extLst>
          </p:cNvPr>
          <p:cNvSpPr>
            <a:spLocks noGrp="1"/>
          </p:cNvSpPr>
          <p:nvPr>
            <p:ph type="title"/>
          </p:nvPr>
        </p:nvSpPr>
        <p:spPr>
          <a:xfrm>
            <a:off x="838200" y="215448"/>
            <a:ext cx="10515600" cy="1325563"/>
          </a:xfrm>
        </p:spPr>
        <p:txBody>
          <a:bodyPr/>
          <a:lstStyle/>
          <a:p>
            <a:r>
              <a:rPr lang="en-US" dirty="0"/>
              <a:t>Molecules in solid state : probing the ice composition beyond water ice</a:t>
            </a:r>
          </a:p>
        </p:txBody>
      </p:sp>
      <p:pic>
        <p:nvPicPr>
          <p:cNvPr id="5" name="Espace réservé du contenu 4">
            <a:extLst>
              <a:ext uri="{FF2B5EF4-FFF2-40B4-BE49-F238E27FC236}">
                <a16:creationId xmlns:a16="http://schemas.microsoft.com/office/drawing/2014/main" id="{E6E9937C-E13A-AC01-A140-7F31D64293BE}"/>
              </a:ext>
            </a:extLst>
          </p:cNvPr>
          <p:cNvPicPr>
            <a:picLocks noGrp="1" noChangeAspect="1"/>
          </p:cNvPicPr>
          <p:nvPr>
            <p:ph idx="1"/>
          </p:nvPr>
        </p:nvPicPr>
        <p:blipFill>
          <a:blip r:embed="rId2"/>
          <a:stretch>
            <a:fillRect/>
          </a:stretch>
        </p:blipFill>
        <p:spPr>
          <a:xfrm>
            <a:off x="8175808" y="1027461"/>
            <a:ext cx="3563283" cy="5196455"/>
          </a:xfrm>
        </p:spPr>
      </p:pic>
      <p:pic>
        <p:nvPicPr>
          <p:cNvPr id="7" name="Image 6">
            <a:extLst>
              <a:ext uri="{FF2B5EF4-FFF2-40B4-BE49-F238E27FC236}">
                <a16:creationId xmlns:a16="http://schemas.microsoft.com/office/drawing/2014/main" id="{15D3BD7D-2AA0-F321-0AFC-AC2E2EF1E55E}"/>
              </a:ext>
            </a:extLst>
          </p:cNvPr>
          <p:cNvPicPr>
            <a:picLocks noChangeAspect="1"/>
          </p:cNvPicPr>
          <p:nvPr/>
        </p:nvPicPr>
        <p:blipFill>
          <a:blip r:embed="rId3"/>
          <a:stretch>
            <a:fillRect/>
          </a:stretch>
        </p:blipFill>
        <p:spPr>
          <a:xfrm>
            <a:off x="525393" y="1690688"/>
            <a:ext cx="2983775" cy="4569394"/>
          </a:xfrm>
          <a:prstGeom prst="rect">
            <a:avLst/>
          </a:prstGeom>
        </p:spPr>
      </p:pic>
      <p:sp>
        <p:nvSpPr>
          <p:cNvPr id="4" name="ZoneTexte 3">
            <a:extLst>
              <a:ext uri="{FF2B5EF4-FFF2-40B4-BE49-F238E27FC236}">
                <a16:creationId xmlns:a16="http://schemas.microsoft.com/office/drawing/2014/main" id="{36F9E65E-2047-0C78-200B-687691D3C343}"/>
              </a:ext>
            </a:extLst>
          </p:cNvPr>
          <p:cNvSpPr txBox="1"/>
          <p:nvPr/>
        </p:nvSpPr>
        <p:spPr>
          <a:xfrm>
            <a:off x="513553" y="6458422"/>
            <a:ext cx="6099462" cy="369332"/>
          </a:xfrm>
          <a:prstGeom prst="rect">
            <a:avLst/>
          </a:prstGeom>
          <a:noFill/>
        </p:spPr>
        <p:txBody>
          <a:bodyPr wrap="square">
            <a:spAutoFit/>
          </a:bodyPr>
          <a:lstStyle/>
          <a:p>
            <a:pPr marL="0" indent="0">
              <a:buNone/>
            </a:pPr>
            <a:r>
              <a:rPr lang="en-US" sz="1800" dirty="0">
                <a:solidFill>
                  <a:schemeClr val="tx1"/>
                </a:solidFill>
              </a:rPr>
              <a:t>Dartois+2002</a:t>
            </a:r>
          </a:p>
        </p:txBody>
      </p:sp>
      <p:sp>
        <p:nvSpPr>
          <p:cNvPr id="8" name="ZoneTexte 7">
            <a:extLst>
              <a:ext uri="{FF2B5EF4-FFF2-40B4-BE49-F238E27FC236}">
                <a16:creationId xmlns:a16="http://schemas.microsoft.com/office/drawing/2014/main" id="{58A14D26-EE2D-98D9-38EB-85D341629241}"/>
              </a:ext>
            </a:extLst>
          </p:cNvPr>
          <p:cNvSpPr txBox="1"/>
          <p:nvPr/>
        </p:nvSpPr>
        <p:spPr>
          <a:xfrm>
            <a:off x="2824710" y="6474480"/>
            <a:ext cx="1795781" cy="369332"/>
          </a:xfrm>
          <a:prstGeom prst="rect">
            <a:avLst/>
          </a:prstGeom>
          <a:noFill/>
        </p:spPr>
        <p:txBody>
          <a:bodyPr wrap="square">
            <a:spAutoFit/>
          </a:bodyPr>
          <a:lstStyle/>
          <a:p>
            <a:r>
              <a:rPr lang="fr-FR" dirty="0"/>
              <a:t>ESO ISAAC + ISO </a:t>
            </a:r>
            <a:endParaRPr lang="en-US" dirty="0"/>
          </a:p>
        </p:txBody>
      </p:sp>
      <p:sp>
        <p:nvSpPr>
          <p:cNvPr id="10" name="ZoneTexte 9">
            <a:extLst>
              <a:ext uri="{FF2B5EF4-FFF2-40B4-BE49-F238E27FC236}">
                <a16:creationId xmlns:a16="http://schemas.microsoft.com/office/drawing/2014/main" id="{377E2E2F-418C-FCA9-396E-41350AF99472}"/>
              </a:ext>
            </a:extLst>
          </p:cNvPr>
          <p:cNvSpPr txBox="1"/>
          <p:nvPr/>
        </p:nvSpPr>
        <p:spPr>
          <a:xfrm>
            <a:off x="3869484" y="3937633"/>
            <a:ext cx="4553299" cy="2585323"/>
          </a:xfrm>
          <a:prstGeom prst="rect">
            <a:avLst/>
          </a:prstGeom>
          <a:noFill/>
        </p:spPr>
        <p:txBody>
          <a:bodyPr wrap="square">
            <a:spAutoFit/>
          </a:bodyPr>
          <a:lstStyle/>
          <a:p>
            <a:r>
              <a:rPr lang="en-US" dirty="0">
                <a:solidFill>
                  <a:srgbClr val="0070C0"/>
                </a:solidFill>
              </a:rPr>
              <a:t>Growth of “ice mantles” on dust grain in molecular clouds : what is their composition ?</a:t>
            </a:r>
          </a:p>
          <a:p>
            <a:r>
              <a:rPr lang="en-US" dirty="0">
                <a:solidFill>
                  <a:srgbClr val="0070C0"/>
                </a:solidFill>
              </a:rPr>
              <a:t>Is it universal ? </a:t>
            </a:r>
          </a:p>
          <a:p>
            <a:r>
              <a:rPr lang="en-US" dirty="0">
                <a:solidFill>
                  <a:srgbClr val="0070C0"/>
                </a:solidFill>
                <a:sym typeface="Wingdings" pitchFamily="2" charset="2"/>
              </a:rPr>
              <a:t> </a:t>
            </a:r>
            <a:r>
              <a:rPr lang="en-US" dirty="0">
                <a:solidFill>
                  <a:srgbClr val="0070C0"/>
                </a:solidFill>
              </a:rPr>
              <a:t>Determination of the ice composition towards embedded sources (YSO) in the Milky Way and in the LMC</a:t>
            </a:r>
          </a:p>
          <a:p>
            <a:r>
              <a:rPr lang="en-US" dirty="0">
                <a:solidFill>
                  <a:srgbClr val="0070C0"/>
                </a:solidFill>
              </a:rPr>
              <a:t>Main ice component : H</a:t>
            </a:r>
            <a:r>
              <a:rPr lang="en-US" baseline="-25000" dirty="0">
                <a:solidFill>
                  <a:srgbClr val="0070C0"/>
                </a:solidFill>
              </a:rPr>
              <a:t>2</a:t>
            </a:r>
            <a:r>
              <a:rPr lang="en-US" dirty="0">
                <a:solidFill>
                  <a:srgbClr val="0070C0"/>
                </a:solidFill>
              </a:rPr>
              <a:t>O </a:t>
            </a:r>
          </a:p>
          <a:p>
            <a:r>
              <a:rPr lang="en-US" dirty="0">
                <a:solidFill>
                  <a:srgbClr val="0070C0"/>
                </a:solidFill>
              </a:rPr>
              <a:t>Plus CO</a:t>
            </a:r>
            <a:r>
              <a:rPr lang="en-US" baseline="-25000" dirty="0">
                <a:solidFill>
                  <a:srgbClr val="0070C0"/>
                </a:solidFill>
              </a:rPr>
              <a:t>2</a:t>
            </a:r>
            <a:r>
              <a:rPr lang="en-US" dirty="0">
                <a:solidFill>
                  <a:srgbClr val="0070C0"/>
                </a:solidFill>
              </a:rPr>
              <a:t>  CO , NH</a:t>
            </a:r>
            <a:r>
              <a:rPr lang="en-US" baseline="-25000" dirty="0">
                <a:solidFill>
                  <a:srgbClr val="0070C0"/>
                </a:solidFill>
              </a:rPr>
              <a:t>3 , </a:t>
            </a:r>
            <a:r>
              <a:rPr lang="en-US" dirty="0">
                <a:solidFill>
                  <a:srgbClr val="0070C0"/>
                </a:solidFill>
              </a:rPr>
              <a:t>CH</a:t>
            </a:r>
            <a:r>
              <a:rPr lang="en-US" baseline="-25000" dirty="0">
                <a:solidFill>
                  <a:srgbClr val="0070C0"/>
                </a:solidFill>
              </a:rPr>
              <a:t>3</a:t>
            </a:r>
            <a:r>
              <a:rPr lang="en-US" dirty="0">
                <a:solidFill>
                  <a:srgbClr val="0070C0"/>
                </a:solidFill>
              </a:rPr>
              <a:t>OH  …</a:t>
            </a:r>
          </a:p>
          <a:p>
            <a:r>
              <a:rPr lang="en-US" dirty="0">
                <a:solidFill>
                  <a:srgbClr val="0070C0"/>
                </a:solidFill>
                <a:sym typeface="Wingdings" pitchFamily="2" charset="2"/>
              </a:rPr>
              <a:t> </a:t>
            </a:r>
            <a:r>
              <a:rPr lang="en-US" i="1" dirty="0">
                <a:solidFill>
                  <a:srgbClr val="0070C0"/>
                </a:solidFill>
                <a:sym typeface="Wingdings" pitchFamily="2" charset="2"/>
              </a:rPr>
              <a:t>Comparison with laboratory data</a:t>
            </a:r>
            <a:endParaRPr lang="en-US" i="1" dirty="0">
              <a:solidFill>
                <a:srgbClr val="0070C0"/>
              </a:solidFill>
            </a:endParaRPr>
          </a:p>
        </p:txBody>
      </p:sp>
      <p:sp>
        <p:nvSpPr>
          <p:cNvPr id="12" name="ZoneTexte 11">
            <a:extLst>
              <a:ext uri="{FF2B5EF4-FFF2-40B4-BE49-F238E27FC236}">
                <a16:creationId xmlns:a16="http://schemas.microsoft.com/office/drawing/2014/main" id="{FB4BB428-2F85-B147-9B2D-DE5CF99BAFEF}"/>
              </a:ext>
            </a:extLst>
          </p:cNvPr>
          <p:cNvSpPr txBox="1"/>
          <p:nvPr/>
        </p:nvSpPr>
        <p:spPr>
          <a:xfrm>
            <a:off x="7668491" y="6378188"/>
            <a:ext cx="2530915" cy="369332"/>
          </a:xfrm>
          <a:prstGeom prst="rect">
            <a:avLst/>
          </a:prstGeom>
          <a:noFill/>
        </p:spPr>
        <p:txBody>
          <a:bodyPr wrap="square">
            <a:spAutoFit/>
          </a:bodyPr>
          <a:lstStyle/>
          <a:p>
            <a:pPr marL="0" indent="0">
              <a:buNone/>
            </a:pPr>
            <a:r>
              <a:rPr lang="en-US" dirty="0"/>
              <a:t>Shimoni</a:t>
            </a:r>
            <a:r>
              <a:rPr lang="en-US" sz="1800" dirty="0">
                <a:solidFill>
                  <a:schemeClr val="tx1"/>
                </a:solidFill>
              </a:rPr>
              <a:t>shi+2016</a:t>
            </a:r>
          </a:p>
        </p:txBody>
      </p:sp>
      <p:sp>
        <p:nvSpPr>
          <p:cNvPr id="14" name="ZoneTexte 13">
            <a:extLst>
              <a:ext uri="{FF2B5EF4-FFF2-40B4-BE49-F238E27FC236}">
                <a16:creationId xmlns:a16="http://schemas.microsoft.com/office/drawing/2014/main" id="{86926CCE-F20B-10D6-74E2-9A94CF22C930}"/>
              </a:ext>
            </a:extLst>
          </p:cNvPr>
          <p:cNvSpPr txBox="1"/>
          <p:nvPr/>
        </p:nvSpPr>
        <p:spPr>
          <a:xfrm>
            <a:off x="10199406" y="6301052"/>
            <a:ext cx="3563283" cy="369332"/>
          </a:xfrm>
          <a:prstGeom prst="rect">
            <a:avLst/>
          </a:prstGeom>
          <a:noFill/>
        </p:spPr>
        <p:txBody>
          <a:bodyPr wrap="square">
            <a:spAutoFit/>
          </a:bodyPr>
          <a:lstStyle/>
          <a:p>
            <a:r>
              <a:rPr lang="fr-FR" dirty="0"/>
              <a:t>ESO ISAAC + AKARI</a:t>
            </a:r>
            <a:endParaRPr lang="en-US" dirty="0"/>
          </a:p>
        </p:txBody>
      </p:sp>
      <p:pic>
        <p:nvPicPr>
          <p:cNvPr id="7172" name="Picture 4" descr="original">
            <a:extLst>
              <a:ext uri="{FF2B5EF4-FFF2-40B4-BE49-F238E27FC236}">
                <a16:creationId xmlns:a16="http://schemas.microsoft.com/office/drawing/2014/main" id="{D3956913-D3B9-1FE2-D549-9FEE15BE7A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2339" y="1618147"/>
            <a:ext cx="3286152" cy="2091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824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68C314-8B60-DB9C-4496-DBB5182B847A}"/>
              </a:ext>
            </a:extLst>
          </p:cNvPr>
          <p:cNvSpPr>
            <a:spLocks noGrp="1"/>
          </p:cNvSpPr>
          <p:nvPr>
            <p:ph type="title"/>
          </p:nvPr>
        </p:nvSpPr>
        <p:spPr>
          <a:xfrm>
            <a:off x="297873" y="248356"/>
            <a:ext cx="10515600" cy="1325563"/>
          </a:xfrm>
        </p:spPr>
        <p:txBody>
          <a:bodyPr>
            <a:normAutofit fontScale="90000"/>
          </a:bodyPr>
          <a:lstStyle/>
          <a:p>
            <a:r>
              <a:rPr lang="en-US" dirty="0"/>
              <a:t>The route to molecular complexity : the Orion hot core region</a:t>
            </a:r>
            <a:br>
              <a:rPr lang="en-US" dirty="0"/>
            </a:br>
            <a:endParaRPr lang="en-US" dirty="0"/>
          </a:p>
        </p:txBody>
      </p:sp>
      <p:pic>
        <p:nvPicPr>
          <p:cNvPr id="5" name="Espace réservé du contenu 4">
            <a:extLst>
              <a:ext uri="{FF2B5EF4-FFF2-40B4-BE49-F238E27FC236}">
                <a16:creationId xmlns:a16="http://schemas.microsoft.com/office/drawing/2014/main" id="{1885E6BC-D6CE-23A7-6ECC-536E152461E9}"/>
              </a:ext>
            </a:extLst>
          </p:cNvPr>
          <p:cNvPicPr>
            <a:picLocks noGrp="1" noChangeAspect="1"/>
          </p:cNvPicPr>
          <p:nvPr>
            <p:ph idx="1"/>
          </p:nvPr>
        </p:nvPicPr>
        <p:blipFill>
          <a:blip r:embed="rId2"/>
          <a:stretch>
            <a:fillRect/>
          </a:stretch>
        </p:blipFill>
        <p:spPr>
          <a:xfrm>
            <a:off x="11225" y="1528083"/>
            <a:ext cx="5255111" cy="2479596"/>
          </a:xfrm>
        </p:spPr>
      </p:pic>
      <p:pic>
        <p:nvPicPr>
          <p:cNvPr id="7" name="Image 6">
            <a:extLst>
              <a:ext uri="{FF2B5EF4-FFF2-40B4-BE49-F238E27FC236}">
                <a16:creationId xmlns:a16="http://schemas.microsoft.com/office/drawing/2014/main" id="{ED127490-8159-F760-4884-75AD882FC3AC}"/>
              </a:ext>
            </a:extLst>
          </p:cNvPr>
          <p:cNvPicPr>
            <a:picLocks noChangeAspect="1"/>
          </p:cNvPicPr>
          <p:nvPr/>
        </p:nvPicPr>
        <p:blipFill>
          <a:blip r:embed="rId3"/>
          <a:stretch>
            <a:fillRect/>
          </a:stretch>
        </p:blipFill>
        <p:spPr>
          <a:xfrm>
            <a:off x="8556639" y="1134413"/>
            <a:ext cx="3499963" cy="4812449"/>
          </a:xfrm>
          <a:prstGeom prst="rect">
            <a:avLst/>
          </a:prstGeom>
        </p:spPr>
      </p:pic>
      <p:sp>
        <p:nvSpPr>
          <p:cNvPr id="9" name="ZoneTexte 8">
            <a:extLst>
              <a:ext uri="{FF2B5EF4-FFF2-40B4-BE49-F238E27FC236}">
                <a16:creationId xmlns:a16="http://schemas.microsoft.com/office/drawing/2014/main" id="{6F260B62-3E6F-1A9D-AEBA-BA41C8865EA5}"/>
              </a:ext>
            </a:extLst>
          </p:cNvPr>
          <p:cNvSpPr txBox="1"/>
          <p:nvPr/>
        </p:nvSpPr>
        <p:spPr>
          <a:xfrm>
            <a:off x="6702332" y="6559431"/>
            <a:ext cx="758337" cy="369332"/>
          </a:xfrm>
          <a:prstGeom prst="rect">
            <a:avLst/>
          </a:prstGeom>
          <a:noFill/>
        </p:spPr>
        <p:txBody>
          <a:bodyPr wrap="square">
            <a:spAutoFit/>
          </a:bodyPr>
          <a:lstStyle/>
          <a:p>
            <a:r>
              <a:rPr lang="fr-FR" dirty="0"/>
              <a:t>ALMA</a:t>
            </a:r>
          </a:p>
        </p:txBody>
      </p:sp>
      <p:sp>
        <p:nvSpPr>
          <p:cNvPr id="11" name="ZoneTexte 10">
            <a:extLst>
              <a:ext uri="{FF2B5EF4-FFF2-40B4-BE49-F238E27FC236}">
                <a16:creationId xmlns:a16="http://schemas.microsoft.com/office/drawing/2014/main" id="{D8EF4139-203D-7EEB-4EA9-FCEE5C20B97B}"/>
              </a:ext>
            </a:extLst>
          </p:cNvPr>
          <p:cNvSpPr txBox="1"/>
          <p:nvPr/>
        </p:nvSpPr>
        <p:spPr>
          <a:xfrm>
            <a:off x="297873" y="4600851"/>
            <a:ext cx="7840024" cy="1754326"/>
          </a:xfrm>
          <a:prstGeom prst="rect">
            <a:avLst/>
          </a:prstGeom>
          <a:noFill/>
        </p:spPr>
        <p:txBody>
          <a:bodyPr wrap="square">
            <a:spAutoFit/>
          </a:bodyPr>
          <a:lstStyle/>
          <a:p>
            <a:r>
              <a:rPr lang="en-US" dirty="0">
                <a:solidFill>
                  <a:srgbClr val="0070C0"/>
                </a:solidFill>
              </a:rPr>
              <a:t>One of the best site for complex species with SgrB2  with a detection of n-C</a:t>
            </a:r>
            <a:r>
              <a:rPr lang="en-US" baseline="-25000" dirty="0">
                <a:solidFill>
                  <a:srgbClr val="0070C0"/>
                </a:solidFill>
              </a:rPr>
              <a:t>3</a:t>
            </a:r>
            <a:r>
              <a:rPr lang="en-US" dirty="0">
                <a:solidFill>
                  <a:srgbClr val="0070C0"/>
                </a:solidFill>
              </a:rPr>
              <a:t>H</a:t>
            </a:r>
            <a:r>
              <a:rPr lang="en-US" baseline="-25000" dirty="0">
                <a:solidFill>
                  <a:srgbClr val="0070C0"/>
                </a:solidFill>
              </a:rPr>
              <a:t>7</a:t>
            </a:r>
            <a:r>
              <a:rPr lang="en-US" dirty="0">
                <a:solidFill>
                  <a:srgbClr val="0070C0"/>
                </a:solidFill>
              </a:rPr>
              <a:t>CN</a:t>
            </a:r>
          </a:p>
          <a:p>
            <a:r>
              <a:rPr lang="en-US" dirty="0">
                <a:solidFill>
                  <a:srgbClr val="0070C0"/>
                </a:solidFill>
              </a:rPr>
              <a:t>Spatial variation of molecular abundances and line profiles : relation with the explosive event 500 </a:t>
            </a:r>
            <a:r>
              <a:rPr lang="en-US" dirty="0" err="1">
                <a:solidFill>
                  <a:srgbClr val="0070C0"/>
                </a:solidFill>
              </a:rPr>
              <a:t>yrs</a:t>
            </a:r>
            <a:r>
              <a:rPr lang="en-US" dirty="0">
                <a:solidFill>
                  <a:srgbClr val="0070C0"/>
                </a:solidFill>
              </a:rPr>
              <a:t> ago ; ice mantle disruption and time dependent chemistry</a:t>
            </a:r>
          </a:p>
          <a:p>
            <a:endParaRPr lang="en-US" dirty="0">
              <a:solidFill>
                <a:srgbClr val="0070C0"/>
              </a:solidFill>
            </a:endParaRPr>
          </a:p>
          <a:p>
            <a:r>
              <a:rPr lang="en-US" i="1" dirty="0">
                <a:solidFill>
                  <a:srgbClr val="0070C0"/>
                </a:solidFill>
              </a:rPr>
              <a:t>Strong Interdisciplinary collaboration with chemists and physicists thanks to the CNRS-INSU PCMI program</a:t>
            </a:r>
          </a:p>
        </p:txBody>
      </p:sp>
      <p:sp>
        <p:nvSpPr>
          <p:cNvPr id="13" name="ZoneTexte 12">
            <a:extLst>
              <a:ext uri="{FF2B5EF4-FFF2-40B4-BE49-F238E27FC236}">
                <a16:creationId xmlns:a16="http://schemas.microsoft.com/office/drawing/2014/main" id="{A33468B2-D9CE-403B-3C1C-09827E84E8D8}"/>
              </a:ext>
            </a:extLst>
          </p:cNvPr>
          <p:cNvSpPr txBox="1"/>
          <p:nvPr/>
        </p:nvSpPr>
        <p:spPr>
          <a:xfrm>
            <a:off x="8771286" y="765081"/>
            <a:ext cx="982518" cy="369332"/>
          </a:xfrm>
          <a:prstGeom prst="rect">
            <a:avLst/>
          </a:prstGeom>
          <a:noFill/>
        </p:spPr>
        <p:txBody>
          <a:bodyPr wrap="square">
            <a:spAutoFit/>
          </a:bodyPr>
          <a:lstStyle/>
          <a:p>
            <a:r>
              <a:rPr lang="en-US" dirty="0"/>
              <a:t>CH</a:t>
            </a:r>
            <a:r>
              <a:rPr lang="en-US" baseline="-25000" dirty="0"/>
              <a:t>3</a:t>
            </a:r>
            <a:r>
              <a:rPr lang="en-US" dirty="0"/>
              <a:t>OH</a:t>
            </a:r>
          </a:p>
        </p:txBody>
      </p:sp>
      <p:sp>
        <p:nvSpPr>
          <p:cNvPr id="15" name="ZoneTexte 14">
            <a:extLst>
              <a:ext uri="{FF2B5EF4-FFF2-40B4-BE49-F238E27FC236}">
                <a16:creationId xmlns:a16="http://schemas.microsoft.com/office/drawing/2014/main" id="{FD961CD5-CB5A-5412-52F9-0BEE2BC4B0BF}"/>
              </a:ext>
            </a:extLst>
          </p:cNvPr>
          <p:cNvSpPr txBox="1"/>
          <p:nvPr/>
        </p:nvSpPr>
        <p:spPr>
          <a:xfrm>
            <a:off x="9967640" y="765081"/>
            <a:ext cx="1479604" cy="369332"/>
          </a:xfrm>
          <a:prstGeom prst="rect">
            <a:avLst/>
          </a:prstGeom>
          <a:noFill/>
        </p:spPr>
        <p:txBody>
          <a:bodyPr wrap="square">
            <a:spAutoFit/>
          </a:bodyPr>
          <a:lstStyle/>
          <a:p>
            <a:r>
              <a:rPr lang="en-US" dirty="0"/>
              <a:t>C</a:t>
            </a:r>
            <a:r>
              <a:rPr lang="en-US" baseline="-25000" dirty="0"/>
              <a:t>2</a:t>
            </a:r>
            <a:r>
              <a:rPr lang="en-US" dirty="0"/>
              <a:t>H</a:t>
            </a:r>
            <a:r>
              <a:rPr lang="en-US" baseline="-25000" dirty="0"/>
              <a:t>5</a:t>
            </a:r>
            <a:r>
              <a:rPr lang="en-US" dirty="0"/>
              <a:t>CN</a:t>
            </a:r>
          </a:p>
        </p:txBody>
      </p:sp>
      <p:sp>
        <p:nvSpPr>
          <p:cNvPr id="17" name="ZoneTexte 16">
            <a:extLst>
              <a:ext uri="{FF2B5EF4-FFF2-40B4-BE49-F238E27FC236}">
                <a16:creationId xmlns:a16="http://schemas.microsoft.com/office/drawing/2014/main" id="{0AC493FE-72BF-F2E2-8F6B-C01E968F1BDD}"/>
              </a:ext>
            </a:extLst>
          </p:cNvPr>
          <p:cNvSpPr txBox="1"/>
          <p:nvPr/>
        </p:nvSpPr>
        <p:spPr>
          <a:xfrm>
            <a:off x="11111347" y="786301"/>
            <a:ext cx="945256" cy="369332"/>
          </a:xfrm>
          <a:prstGeom prst="rect">
            <a:avLst/>
          </a:prstGeom>
          <a:noFill/>
        </p:spPr>
        <p:txBody>
          <a:bodyPr wrap="square">
            <a:spAutoFit/>
          </a:bodyPr>
          <a:lstStyle/>
          <a:p>
            <a:r>
              <a:rPr lang="en-US" dirty="0"/>
              <a:t>C</a:t>
            </a:r>
            <a:r>
              <a:rPr lang="en-US" baseline="-25000" dirty="0"/>
              <a:t>2</a:t>
            </a:r>
            <a:r>
              <a:rPr lang="en-US" dirty="0"/>
              <a:t>H</a:t>
            </a:r>
            <a:r>
              <a:rPr lang="en-US" baseline="-25000" dirty="0"/>
              <a:t>3</a:t>
            </a:r>
            <a:r>
              <a:rPr lang="en-US" dirty="0"/>
              <a:t>CN</a:t>
            </a:r>
          </a:p>
        </p:txBody>
      </p:sp>
      <p:sp>
        <p:nvSpPr>
          <p:cNvPr id="19" name="ZoneTexte 18">
            <a:extLst>
              <a:ext uri="{FF2B5EF4-FFF2-40B4-BE49-F238E27FC236}">
                <a16:creationId xmlns:a16="http://schemas.microsoft.com/office/drawing/2014/main" id="{69647ACE-CA81-968C-DCF7-100F8CB956D7}"/>
              </a:ext>
            </a:extLst>
          </p:cNvPr>
          <p:cNvSpPr txBox="1"/>
          <p:nvPr/>
        </p:nvSpPr>
        <p:spPr>
          <a:xfrm>
            <a:off x="9838144" y="6497297"/>
            <a:ext cx="6099462" cy="369332"/>
          </a:xfrm>
          <a:prstGeom prst="rect">
            <a:avLst/>
          </a:prstGeom>
          <a:noFill/>
        </p:spPr>
        <p:txBody>
          <a:bodyPr wrap="square">
            <a:spAutoFit/>
          </a:bodyPr>
          <a:lstStyle/>
          <a:p>
            <a:r>
              <a:rPr lang="fr-FR" dirty="0"/>
              <a:t>Pagani+2017,2019 </a:t>
            </a:r>
            <a:endParaRPr lang="en-US" dirty="0"/>
          </a:p>
        </p:txBody>
      </p:sp>
      <p:sp>
        <p:nvSpPr>
          <p:cNvPr id="4" name="ZoneTexte 3">
            <a:extLst>
              <a:ext uri="{FF2B5EF4-FFF2-40B4-BE49-F238E27FC236}">
                <a16:creationId xmlns:a16="http://schemas.microsoft.com/office/drawing/2014/main" id="{DCE5E5F6-0465-4997-479C-2E2F83474271}"/>
              </a:ext>
            </a:extLst>
          </p:cNvPr>
          <p:cNvSpPr txBox="1"/>
          <p:nvPr/>
        </p:nvSpPr>
        <p:spPr>
          <a:xfrm>
            <a:off x="297873" y="4119599"/>
            <a:ext cx="2915590" cy="369332"/>
          </a:xfrm>
          <a:prstGeom prst="rect">
            <a:avLst/>
          </a:prstGeom>
          <a:noFill/>
        </p:spPr>
        <p:txBody>
          <a:bodyPr wrap="square">
            <a:spAutoFit/>
          </a:bodyPr>
          <a:lstStyle/>
          <a:p>
            <a:r>
              <a:rPr lang="fr-FR" dirty="0"/>
              <a:t>H</a:t>
            </a:r>
            <a:r>
              <a:rPr lang="fr-FR" baseline="-25000" dirty="0"/>
              <a:t>2</a:t>
            </a:r>
            <a:r>
              <a:rPr lang="fr-FR" dirty="0"/>
              <a:t>CO at </a:t>
            </a:r>
            <a:r>
              <a:rPr lang="fr-FR" dirty="0" err="1"/>
              <a:t>different</a:t>
            </a:r>
            <a:r>
              <a:rPr lang="fr-FR" dirty="0"/>
              <a:t> </a:t>
            </a:r>
            <a:r>
              <a:rPr lang="fr-FR" dirty="0" err="1"/>
              <a:t>velocities</a:t>
            </a:r>
            <a:endParaRPr lang="en-US" dirty="0"/>
          </a:p>
        </p:txBody>
      </p:sp>
      <p:pic>
        <p:nvPicPr>
          <p:cNvPr id="8" name="Image 7">
            <a:extLst>
              <a:ext uri="{FF2B5EF4-FFF2-40B4-BE49-F238E27FC236}">
                <a16:creationId xmlns:a16="http://schemas.microsoft.com/office/drawing/2014/main" id="{8B2F3CF5-4FDB-4A10-8B55-A4BA2A5314DC}"/>
              </a:ext>
            </a:extLst>
          </p:cNvPr>
          <p:cNvPicPr>
            <a:picLocks noChangeAspect="1"/>
          </p:cNvPicPr>
          <p:nvPr/>
        </p:nvPicPr>
        <p:blipFill>
          <a:blip r:embed="rId4"/>
          <a:stretch>
            <a:fillRect/>
          </a:stretch>
        </p:blipFill>
        <p:spPr>
          <a:xfrm>
            <a:off x="5321767" y="1471408"/>
            <a:ext cx="3087045" cy="2515942"/>
          </a:xfrm>
          <a:prstGeom prst="rect">
            <a:avLst/>
          </a:prstGeom>
        </p:spPr>
      </p:pic>
      <p:sp>
        <p:nvSpPr>
          <p:cNvPr id="12" name="ZoneTexte 11">
            <a:extLst>
              <a:ext uri="{FF2B5EF4-FFF2-40B4-BE49-F238E27FC236}">
                <a16:creationId xmlns:a16="http://schemas.microsoft.com/office/drawing/2014/main" id="{97493F9A-5FCA-D53D-D497-BAF763B799C7}"/>
              </a:ext>
            </a:extLst>
          </p:cNvPr>
          <p:cNvSpPr txBox="1"/>
          <p:nvPr/>
        </p:nvSpPr>
        <p:spPr>
          <a:xfrm>
            <a:off x="6306605" y="1032498"/>
            <a:ext cx="1822361" cy="369332"/>
          </a:xfrm>
          <a:prstGeom prst="rect">
            <a:avLst/>
          </a:prstGeom>
          <a:noFill/>
        </p:spPr>
        <p:txBody>
          <a:bodyPr wrap="square">
            <a:spAutoFit/>
          </a:bodyPr>
          <a:lstStyle/>
          <a:p>
            <a:r>
              <a:rPr lang="en-US" dirty="0"/>
              <a:t>n-C</a:t>
            </a:r>
            <a:r>
              <a:rPr lang="en-US" baseline="-25000" dirty="0"/>
              <a:t>3</a:t>
            </a:r>
            <a:r>
              <a:rPr lang="en-US" dirty="0"/>
              <a:t>H</a:t>
            </a:r>
            <a:r>
              <a:rPr lang="en-US" baseline="-25000" dirty="0"/>
              <a:t>7</a:t>
            </a:r>
            <a:r>
              <a:rPr lang="en-US" dirty="0"/>
              <a:t>CN</a:t>
            </a:r>
          </a:p>
        </p:txBody>
      </p:sp>
    </p:spTree>
    <p:extLst>
      <p:ext uri="{BB962C8B-B14F-4D97-AF65-F5344CB8AC3E}">
        <p14:creationId xmlns:p14="http://schemas.microsoft.com/office/powerpoint/2010/main" val="4083860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BAC11C-A9AF-5EAB-CD58-81D68D71706B}"/>
              </a:ext>
            </a:extLst>
          </p:cNvPr>
          <p:cNvSpPr>
            <a:spLocks noGrp="1"/>
          </p:cNvSpPr>
          <p:nvPr>
            <p:ph type="title"/>
          </p:nvPr>
        </p:nvSpPr>
        <p:spPr>
          <a:xfrm>
            <a:off x="477591" y="88126"/>
            <a:ext cx="10515600" cy="1325563"/>
          </a:xfrm>
        </p:spPr>
        <p:txBody>
          <a:bodyPr/>
          <a:lstStyle/>
          <a:p>
            <a:r>
              <a:rPr lang="en-US" dirty="0"/>
              <a:t>Probing the earliest stages of star formation</a:t>
            </a:r>
          </a:p>
        </p:txBody>
      </p:sp>
      <p:sp>
        <p:nvSpPr>
          <p:cNvPr id="3" name="Espace réservé du contenu 2">
            <a:extLst>
              <a:ext uri="{FF2B5EF4-FFF2-40B4-BE49-F238E27FC236}">
                <a16:creationId xmlns:a16="http://schemas.microsoft.com/office/drawing/2014/main" id="{03964474-8492-260F-BA5F-9631E34864CD}"/>
              </a:ext>
            </a:extLst>
          </p:cNvPr>
          <p:cNvSpPr>
            <a:spLocks noGrp="1"/>
          </p:cNvSpPr>
          <p:nvPr>
            <p:ph idx="1"/>
          </p:nvPr>
        </p:nvSpPr>
        <p:spPr>
          <a:xfrm>
            <a:off x="10706930" y="6367628"/>
            <a:ext cx="1051481" cy="651169"/>
          </a:xfrm>
        </p:spPr>
        <p:txBody>
          <a:bodyPr>
            <a:normAutofit/>
          </a:bodyPr>
          <a:lstStyle/>
          <a:p>
            <a:pPr marL="0" indent="0">
              <a:buNone/>
            </a:pPr>
            <a:r>
              <a:rPr lang="en-US" sz="1800" dirty="0">
                <a:solidFill>
                  <a:schemeClr val="tx1"/>
                </a:solidFill>
              </a:rPr>
              <a:t>A. Maury </a:t>
            </a:r>
          </a:p>
        </p:txBody>
      </p:sp>
      <p:pic>
        <p:nvPicPr>
          <p:cNvPr id="4" name="Image 3">
            <a:extLst>
              <a:ext uri="{FF2B5EF4-FFF2-40B4-BE49-F238E27FC236}">
                <a16:creationId xmlns:a16="http://schemas.microsoft.com/office/drawing/2014/main" id="{599295CF-EAE0-1044-9EED-2AEAAE8540AE}"/>
              </a:ext>
            </a:extLst>
          </p:cNvPr>
          <p:cNvPicPr>
            <a:picLocks noChangeAspect="1"/>
          </p:cNvPicPr>
          <p:nvPr/>
        </p:nvPicPr>
        <p:blipFill>
          <a:blip r:embed="rId2"/>
          <a:stretch>
            <a:fillRect/>
          </a:stretch>
        </p:blipFill>
        <p:spPr>
          <a:xfrm>
            <a:off x="477591" y="1476835"/>
            <a:ext cx="6186710" cy="3904329"/>
          </a:xfrm>
          <a:prstGeom prst="rect">
            <a:avLst/>
          </a:prstGeom>
        </p:spPr>
      </p:pic>
      <p:pic>
        <p:nvPicPr>
          <p:cNvPr id="5" name="Image 4">
            <a:extLst>
              <a:ext uri="{FF2B5EF4-FFF2-40B4-BE49-F238E27FC236}">
                <a16:creationId xmlns:a16="http://schemas.microsoft.com/office/drawing/2014/main" id="{8FAE0BA5-8A2B-32F3-8CB7-866C4812BF9B}"/>
              </a:ext>
            </a:extLst>
          </p:cNvPr>
          <p:cNvPicPr>
            <a:picLocks noChangeAspect="1"/>
          </p:cNvPicPr>
          <p:nvPr/>
        </p:nvPicPr>
        <p:blipFill>
          <a:blip r:embed="rId3"/>
          <a:stretch>
            <a:fillRect/>
          </a:stretch>
        </p:blipFill>
        <p:spPr>
          <a:xfrm>
            <a:off x="8020140" y="1634957"/>
            <a:ext cx="3562797" cy="4732671"/>
          </a:xfrm>
          <a:prstGeom prst="rect">
            <a:avLst/>
          </a:prstGeom>
        </p:spPr>
      </p:pic>
      <p:sp>
        <p:nvSpPr>
          <p:cNvPr id="7" name="ZoneTexte 6">
            <a:extLst>
              <a:ext uri="{FF2B5EF4-FFF2-40B4-BE49-F238E27FC236}">
                <a16:creationId xmlns:a16="http://schemas.microsoft.com/office/drawing/2014/main" id="{E4B557DF-A4C1-5DF8-CC1D-FBD4CC8AE4A7}"/>
              </a:ext>
            </a:extLst>
          </p:cNvPr>
          <p:cNvSpPr txBox="1"/>
          <p:nvPr/>
        </p:nvSpPr>
        <p:spPr>
          <a:xfrm>
            <a:off x="314816" y="5032059"/>
            <a:ext cx="7880798" cy="1477328"/>
          </a:xfrm>
          <a:prstGeom prst="rect">
            <a:avLst/>
          </a:prstGeom>
          <a:noFill/>
        </p:spPr>
        <p:txBody>
          <a:bodyPr wrap="square">
            <a:spAutoFit/>
          </a:bodyPr>
          <a:lstStyle/>
          <a:p>
            <a:r>
              <a:rPr lang="en-US" dirty="0">
                <a:solidFill>
                  <a:srgbClr val="0070C0"/>
                </a:solidFill>
              </a:rPr>
              <a:t>Is the collapse regulated by the magnetic field ? How ?</a:t>
            </a:r>
          </a:p>
          <a:p>
            <a:r>
              <a:rPr lang="en-US" dirty="0">
                <a:solidFill>
                  <a:srgbClr val="0070C0"/>
                </a:solidFill>
              </a:rPr>
              <a:t>What is the Origin of jets &amp; outflows ? </a:t>
            </a:r>
          </a:p>
          <a:p>
            <a:r>
              <a:rPr lang="en-US" dirty="0">
                <a:solidFill>
                  <a:srgbClr val="0070C0"/>
                </a:solidFill>
              </a:rPr>
              <a:t>Does the collapse lead to single versus multiple objects ? </a:t>
            </a:r>
          </a:p>
          <a:p>
            <a:r>
              <a:rPr lang="en-US" dirty="0">
                <a:solidFill>
                  <a:srgbClr val="0070C0"/>
                </a:solidFill>
              </a:rPr>
              <a:t>When does the disk forms ? What size ? When does the planet formation starts ? </a:t>
            </a:r>
          </a:p>
          <a:p>
            <a:r>
              <a:rPr lang="en-US" dirty="0">
                <a:solidFill>
                  <a:srgbClr val="0070C0"/>
                </a:solidFill>
                <a:sym typeface="Wingdings" pitchFamily="2" charset="2"/>
              </a:rPr>
              <a:t> </a:t>
            </a:r>
            <a:endParaRPr lang="en-US" dirty="0">
              <a:solidFill>
                <a:srgbClr val="0070C0"/>
              </a:solidFill>
            </a:endParaRPr>
          </a:p>
        </p:txBody>
      </p:sp>
      <p:sp>
        <p:nvSpPr>
          <p:cNvPr id="9" name="ZoneTexte 8">
            <a:extLst>
              <a:ext uri="{FF2B5EF4-FFF2-40B4-BE49-F238E27FC236}">
                <a16:creationId xmlns:a16="http://schemas.microsoft.com/office/drawing/2014/main" id="{3BB6EAED-DA61-165A-2079-0E5EDC48E1E4}"/>
              </a:ext>
            </a:extLst>
          </p:cNvPr>
          <p:cNvSpPr txBox="1"/>
          <p:nvPr/>
        </p:nvSpPr>
        <p:spPr>
          <a:xfrm>
            <a:off x="4255215" y="1229023"/>
            <a:ext cx="7804934" cy="369332"/>
          </a:xfrm>
          <a:prstGeom prst="rect">
            <a:avLst/>
          </a:prstGeom>
          <a:noFill/>
        </p:spPr>
        <p:txBody>
          <a:bodyPr wrap="square">
            <a:spAutoFit/>
          </a:bodyPr>
          <a:lstStyle/>
          <a:p>
            <a:r>
              <a:rPr lang="en-US" dirty="0"/>
              <a:t>Highly embedded objects </a:t>
            </a:r>
            <a:r>
              <a:rPr lang="en-US" dirty="0">
                <a:sym typeface="Wingdings" pitchFamily="2" charset="2"/>
              </a:rPr>
              <a:t>(far)infrared to radio wavelengths emission spectrum</a:t>
            </a:r>
            <a:endParaRPr lang="en-US" dirty="0"/>
          </a:p>
        </p:txBody>
      </p:sp>
    </p:spTree>
    <p:extLst>
      <p:ext uri="{BB962C8B-B14F-4D97-AF65-F5344CB8AC3E}">
        <p14:creationId xmlns:p14="http://schemas.microsoft.com/office/powerpoint/2010/main" val="4097732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2C4EE7-09D5-0F5A-0D69-1278266676A6}"/>
              </a:ext>
            </a:extLst>
          </p:cNvPr>
          <p:cNvSpPr>
            <a:spLocks noGrp="1"/>
          </p:cNvSpPr>
          <p:nvPr>
            <p:ph type="title"/>
          </p:nvPr>
        </p:nvSpPr>
        <p:spPr>
          <a:xfrm>
            <a:off x="400318" y="56132"/>
            <a:ext cx="10515600" cy="1325563"/>
          </a:xfrm>
        </p:spPr>
        <p:txBody>
          <a:bodyPr/>
          <a:lstStyle/>
          <a:p>
            <a:r>
              <a:rPr lang="en-US" dirty="0"/>
              <a:t>Physical structure of a young protostar :  B335</a:t>
            </a:r>
          </a:p>
        </p:txBody>
      </p:sp>
      <p:pic>
        <p:nvPicPr>
          <p:cNvPr id="5" name="Espace réservé du contenu 4">
            <a:extLst>
              <a:ext uri="{FF2B5EF4-FFF2-40B4-BE49-F238E27FC236}">
                <a16:creationId xmlns:a16="http://schemas.microsoft.com/office/drawing/2014/main" id="{CBBFB19A-0642-39BB-D1BC-A5FBD4B041C4}"/>
              </a:ext>
            </a:extLst>
          </p:cNvPr>
          <p:cNvPicPr>
            <a:picLocks noGrp="1" noChangeAspect="1"/>
          </p:cNvPicPr>
          <p:nvPr>
            <p:ph idx="1"/>
          </p:nvPr>
        </p:nvPicPr>
        <p:blipFill>
          <a:blip r:embed="rId2"/>
          <a:stretch>
            <a:fillRect/>
          </a:stretch>
        </p:blipFill>
        <p:spPr>
          <a:xfrm>
            <a:off x="125727" y="1381695"/>
            <a:ext cx="6311900" cy="2349500"/>
          </a:xfrm>
        </p:spPr>
      </p:pic>
      <p:sp>
        <p:nvSpPr>
          <p:cNvPr id="4" name="ZoneTexte 3">
            <a:extLst>
              <a:ext uri="{FF2B5EF4-FFF2-40B4-BE49-F238E27FC236}">
                <a16:creationId xmlns:a16="http://schemas.microsoft.com/office/drawing/2014/main" id="{23A89236-7077-9F00-E724-27B4E2F4095E}"/>
              </a:ext>
            </a:extLst>
          </p:cNvPr>
          <p:cNvSpPr txBox="1"/>
          <p:nvPr/>
        </p:nvSpPr>
        <p:spPr>
          <a:xfrm>
            <a:off x="210275" y="4237285"/>
            <a:ext cx="3412778" cy="1754326"/>
          </a:xfrm>
          <a:prstGeom prst="rect">
            <a:avLst/>
          </a:prstGeom>
          <a:noFill/>
        </p:spPr>
        <p:txBody>
          <a:bodyPr wrap="square">
            <a:spAutoFit/>
          </a:bodyPr>
          <a:lstStyle/>
          <a:p>
            <a:r>
              <a:rPr lang="en-US" dirty="0">
                <a:solidFill>
                  <a:srgbClr val="0070C0"/>
                </a:solidFill>
              </a:rPr>
              <a:t>A case of magnetically regulated collapse with loss of angular momentum </a:t>
            </a:r>
          </a:p>
          <a:p>
            <a:r>
              <a:rPr lang="en-US" dirty="0">
                <a:solidFill>
                  <a:srgbClr val="0070C0"/>
                </a:solidFill>
              </a:rPr>
              <a:t>Molecular outflow + Cavity + strong magnetic field + (very) small disk</a:t>
            </a:r>
          </a:p>
        </p:txBody>
      </p:sp>
      <p:pic>
        <p:nvPicPr>
          <p:cNvPr id="6" name="Image 5">
            <a:extLst>
              <a:ext uri="{FF2B5EF4-FFF2-40B4-BE49-F238E27FC236}">
                <a16:creationId xmlns:a16="http://schemas.microsoft.com/office/drawing/2014/main" id="{78FBD7E6-CBEB-79CF-AF11-651F34806628}"/>
              </a:ext>
            </a:extLst>
          </p:cNvPr>
          <p:cNvPicPr>
            <a:picLocks noChangeAspect="1"/>
          </p:cNvPicPr>
          <p:nvPr/>
        </p:nvPicPr>
        <p:blipFill>
          <a:blip r:embed="rId3"/>
          <a:stretch>
            <a:fillRect/>
          </a:stretch>
        </p:blipFill>
        <p:spPr>
          <a:xfrm>
            <a:off x="9130514" y="1087870"/>
            <a:ext cx="3228551" cy="2650436"/>
          </a:xfrm>
          <a:prstGeom prst="rect">
            <a:avLst/>
          </a:prstGeom>
        </p:spPr>
      </p:pic>
      <p:pic>
        <p:nvPicPr>
          <p:cNvPr id="7" name="Image 6">
            <a:extLst>
              <a:ext uri="{FF2B5EF4-FFF2-40B4-BE49-F238E27FC236}">
                <a16:creationId xmlns:a16="http://schemas.microsoft.com/office/drawing/2014/main" id="{233E2E18-4AC3-F86C-8A61-465DC467E141}"/>
              </a:ext>
            </a:extLst>
          </p:cNvPr>
          <p:cNvPicPr>
            <a:picLocks noChangeAspect="1"/>
          </p:cNvPicPr>
          <p:nvPr/>
        </p:nvPicPr>
        <p:blipFill>
          <a:blip r:embed="rId4"/>
          <a:stretch>
            <a:fillRect/>
          </a:stretch>
        </p:blipFill>
        <p:spPr>
          <a:xfrm>
            <a:off x="9226745" y="3814587"/>
            <a:ext cx="3036087" cy="2644065"/>
          </a:xfrm>
          <a:prstGeom prst="rect">
            <a:avLst/>
          </a:prstGeom>
        </p:spPr>
      </p:pic>
      <p:sp>
        <p:nvSpPr>
          <p:cNvPr id="10" name="ZoneTexte 9">
            <a:extLst>
              <a:ext uri="{FF2B5EF4-FFF2-40B4-BE49-F238E27FC236}">
                <a16:creationId xmlns:a16="http://schemas.microsoft.com/office/drawing/2014/main" id="{8CD048CE-855A-8EAC-D2C3-18083518F21F}"/>
              </a:ext>
            </a:extLst>
          </p:cNvPr>
          <p:cNvSpPr txBox="1"/>
          <p:nvPr/>
        </p:nvSpPr>
        <p:spPr>
          <a:xfrm>
            <a:off x="8161986" y="6534933"/>
            <a:ext cx="6098146" cy="369332"/>
          </a:xfrm>
          <a:prstGeom prst="rect">
            <a:avLst/>
          </a:prstGeom>
          <a:noFill/>
        </p:spPr>
        <p:txBody>
          <a:bodyPr wrap="square">
            <a:spAutoFit/>
          </a:bodyPr>
          <a:lstStyle/>
          <a:p>
            <a:pPr marL="0" indent="0">
              <a:buNone/>
            </a:pPr>
            <a:r>
              <a:rPr lang="en-US" sz="1800" dirty="0">
                <a:solidFill>
                  <a:schemeClr val="tx1"/>
                </a:solidFill>
              </a:rPr>
              <a:t>Maury+ 2018 , Cabedo+2022</a:t>
            </a:r>
          </a:p>
        </p:txBody>
      </p:sp>
      <p:pic>
        <p:nvPicPr>
          <p:cNvPr id="1028" name="Picture 4" descr="Non-ideal MHD model of the protostellar collapse of a 2.5 M⊙  core, showing the column density in the model, seen edge-on and projected at the B335 distance. The thick dark blue arrows indicate the main direction of the inflow, while the red/blue horizontal arrows indicate the direction of the outflowing gas. The magnetic field topology in the core at scales 2000 au, integrated along the line of sight and convolved by the ALMA synthesized beam, is shown as black line segments, while the white line segments highlight the general areas where they are detected in our ALMA map of B335.">
            <a:extLst>
              <a:ext uri="{FF2B5EF4-FFF2-40B4-BE49-F238E27FC236}">
                <a16:creationId xmlns:a16="http://schemas.microsoft.com/office/drawing/2014/main" id="{C94DCCF2-D38F-E601-7C37-AFFA7E3A55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1540" y="3846592"/>
            <a:ext cx="3036087" cy="2839554"/>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BE019B3B-8BFB-84FB-AECB-6E25A960CBC6}"/>
              </a:ext>
            </a:extLst>
          </p:cNvPr>
          <p:cNvSpPr txBox="1"/>
          <p:nvPr/>
        </p:nvSpPr>
        <p:spPr>
          <a:xfrm>
            <a:off x="6884471" y="1926988"/>
            <a:ext cx="2246043" cy="2308324"/>
          </a:xfrm>
          <a:prstGeom prst="rect">
            <a:avLst/>
          </a:prstGeom>
          <a:noFill/>
        </p:spPr>
        <p:txBody>
          <a:bodyPr wrap="square">
            <a:spAutoFit/>
          </a:bodyPr>
          <a:lstStyle/>
          <a:p>
            <a:r>
              <a:rPr lang="en-US" dirty="0">
                <a:solidFill>
                  <a:srgbClr val="0070C0"/>
                </a:solidFill>
              </a:rPr>
              <a:t>Estimation of the ionization fraction from molecular lines :</a:t>
            </a:r>
          </a:p>
          <a:p>
            <a:r>
              <a:rPr lang="en-US" dirty="0">
                <a:solidFill>
                  <a:srgbClr val="0070C0"/>
                </a:solidFill>
              </a:rPr>
              <a:t>high values support the good coupling with the magnetic field : a challenge for collapse models</a:t>
            </a:r>
          </a:p>
        </p:txBody>
      </p:sp>
      <p:sp>
        <p:nvSpPr>
          <p:cNvPr id="14" name="ZoneTexte 13">
            <a:extLst>
              <a:ext uri="{FF2B5EF4-FFF2-40B4-BE49-F238E27FC236}">
                <a16:creationId xmlns:a16="http://schemas.microsoft.com/office/drawing/2014/main" id="{25CD91CE-27D5-7885-BFD1-2EE6E6C9DF59}"/>
              </a:ext>
            </a:extLst>
          </p:cNvPr>
          <p:cNvSpPr txBox="1"/>
          <p:nvPr/>
        </p:nvSpPr>
        <p:spPr>
          <a:xfrm>
            <a:off x="11211059" y="6458652"/>
            <a:ext cx="7128456" cy="369332"/>
          </a:xfrm>
          <a:prstGeom prst="rect">
            <a:avLst/>
          </a:prstGeom>
          <a:noFill/>
        </p:spPr>
        <p:txBody>
          <a:bodyPr wrap="square">
            <a:spAutoFit/>
          </a:bodyPr>
          <a:lstStyle/>
          <a:p>
            <a:r>
              <a:rPr lang="fr-FR" dirty="0"/>
              <a:t>ALMA</a:t>
            </a:r>
          </a:p>
        </p:txBody>
      </p:sp>
    </p:spTree>
    <p:extLst>
      <p:ext uri="{BB962C8B-B14F-4D97-AF65-F5344CB8AC3E}">
        <p14:creationId xmlns:p14="http://schemas.microsoft.com/office/powerpoint/2010/main" val="3410130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5E57CBC-C6B7-A718-F262-3300DA324C01}"/>
              </a:ext>
            </a:extLst>
          </p:cNvPr>
          <p:cNvPicPr>
            <a:picLocks noChangeAspect="1"/>
          </p:cNvPicPr>
          <p:nvPr/>
        </p:nvPicPr>
        <p:blipFill>
          <a:blip r:embed="rId2"/>
          <a:stretch>
            <a:fillRect/>
          </a:stretch>
        </p:blipFill>
        <p:spPr>
          <a:xfrm>
            <a:off x="6608224" y="769990"/>
            <a:ext cx="5583776" cy="5324260"/>
          </a:xfrm>
          <a:prstGeom prst="rect">
            <a:avLst/>
          </a:prstGeom>
        </p:spPr>
      </p:pic>
      <p:sp>
        <p:nvSpPr>
          <p:cNvPr id="2" name="Titre 1">
            <a:extLst>
              <a:ext uri="{FF2B5EF4-FFF2-40B4-BE49-F238E27FC236}">
                <a16:creationId xmlns:a16="http://schemas.microsoft.com/office/drawing/2014/main" id="{EE4199CD-F45A-5C20-D8AB-DF316F19E04C}"/>
              </a:ext>
            </a:extLst>
          </p:cNvPr>
          <p:cNvSpPr>
            <a:spLocks noGrp="1"/>
          </p:cNvSpPr>
          <p:nvPr>
            <p:ph type="title"/>
          </p:nvPr>
        </p:nvSpPr>
        <p:spPr>
          <a:xfrm>
            <a:off x="738792" y="280296"/>
            <a:ext cx="10515600" cy="1325563"/>
          </a:xfrm>
        </p:spPr>
        <p:txBody>
          <a:bodyPr/>
          <a:lstStyle/>
          <a:p>
            <a:r>
              <a:rPr lang="en-US" dirty="0"/>
              <a:t>Chemical complexity at the earliest stages of star formation</a:t>
            </a:r>
          </a:p>
        </p:txBody>
      </p:sp>
      <p:sp>
        <p:nvSpPr>
          <p:cNvPr id="4" name="ZoneTexte 3">
            <a:extLst>
              <a:ext uri="{FF2B5EF4-FFF2-40B4-BE49-F238E27FC236}">
                <a16:creationId xmlns:a16="http://schemas.microsoft.com/office/drawing/2014/main" id="{6B34275D-9B12-8BCF-0759-DA4AA64D9733}"/>
              </a:ext>
            </a:extLst>
          </p:cNvPr>
          <p:cNvSpPr txBox="1"/>
          <p:nvPr/>
        </p:nvSpPr>
        <p:spPr>
          <a:xfrm>
            <a:off x="424154" y="4069620"/>
            <a:ext cx="6630696" cy="2862322"/>
          </a:xfrm>
          <a:prstGeom prst="rect">
            <a:avLst/>
          </a:prstGeom>
          <a:noFill/>
        </p:spPr>
        <p:txBody>
          <a:bodyPr wrap="square">
            <a:spAutoFit/>
          </a:bodyPr>
          <a:lstStyle/>
          <a:p>
            <a:r>
              <a:rPr lang="en-US" dirty="0">
                <a:solidFill>
                  <a:srgbClr val="0070C0"/>
                </a:solidFill>
              </a:rPr>
              <a:t>Hot </a:t>
            </a:r>
            <a:r>
              <a:rPr lang="en-US" dirty="0" err="1">
                <a:solidFill>
                  <a:srgbClr val="0070C0"/>
                </a:solidFill>
              </a:rPr>
              <a:t>corino</a:t>
            </a:r>
            <a:r>
              <a:rPr lang="en-US" dirty="0">
                <a:solidFill>
                  <a:srgbClr val="0070C0"/>
                </a:solidFill>
              </a:rPr>
              <a:t> = protostar with a rich spectrum, many lines from complex organic molecules  &amp; D </a:t>
            </a:r>
            <a:r>
              <a:rPr lang="en-US" dirty="0" err="1">
                <a:solidFill>
                  <a:srgbClr val="0070C0"/>
                </a:solidFill>
              </a:rPr>
              <a:t>isotopologues</a:t>
            </a:r>
            <a:r>
              <a:rPr lang="en-US" dirty="0">
                <a:solidFill>
                  <a:srgbClr val="0070C0"/>
                </a:solidFill>
              </a:rPr>
              <a:t>. </a:t>
            </a:r>
          </a:p>
          <a:p>
            <a:r>
              <a:rPr lang="en-US" dirty="0">
                <a:solidFill>
                  <a:srgbClr val="0070C0"/>
                </a:solidFill>
                <a:sym typeface="Wingdings" pitchFamily="2" charset="2"/>
              </a:rPr>
              <a:t> </a:t>
            </a:r>
            <a:r>
              <a:rPr lang="en-US" dirty="0">
                <a:solidFill>
                  <a:srgbClr val="0070C0"/>
                </a:solidFill>
              </a:rPr>
              <a:t>PILS survey toward IRAS16293-2422 : extremely rich spectrum + &amp; chemical differences between A &amp; B; </a:t>
            </a:r>
          </a:p>
          <a:p>
            <a:endParaRPr lang="en-US" dirty="0">
              <a:solidFill>
                <a:srgbClr val="0070C0"/>
              </a:solidFill>
            </a:endParaRPr>
          </a:p>
          <a:p>
            <a:r>
              <a:rPr lang="en-US" dirty="0">
                <a:solidFill>
                  <a:srgbClr val="0070C0"/>
                </a:solidFill>
                <a:sym typeface="Wingdings" pitchFamily="2" charset="2"/>
              </a:rPr>
              <a:t> </a:t>
            </a:r>
            <a:r>
              <a:rPr lang="en-US" dirty="0">
                <a:solidFill>
                  <a:srgbClr val="0070C0"/>
                </a:solidFill>
              </a:rPr>
              <a:t>Sharp variations of the abundances related to accretion shocks on the forming disk</a:t>
            </a:r>
          </a:p>
          <a:p>
            <a:r>
              <a:rPr lang="en-US" dirty="0">
                <a:solidFill>
                  <a:srgbClr val="0070C0"/>
                </a:solidFill>
                <a:sym typeface="Wingdings" pitchFamily="2" charset="2"/>
              </a:rPr>
              <a:t> </a:t>
            </a:r>
            <a:r>
              <a:rPr lang="en-US" dirty="0">
                <a:solidFill>
                  <a:srgbClr val="0070C0"/>
                </a:solidFill>
              </a:rPr>
              <a:t>Feeding material from ISM to disks : origin of volatiles and organic matter in the planetary systems ?</a:t>
            </a:r>
          </a:p>
          <a:p>
            <a:r>
              <a:rPr lang="en-US" dirty="0">
                <a:solidFill>
                  <a:srgbClr val="0070C0"/>
                </a:solidFill>
              </a:rPr>
              <a:t> </a:t>
            </a:r>
            <a:endParaRPr lang="en-US" dirty="0"/>
          </a:p>
        </p:txBody>
      </p:sp>
      <p:sp>
        <p:nvSpPr>
          <p:cNvPr id="7" name="ZoneTexte 6">
            <a:extLst>
              <a:ext uri="{FF2B5EF4-FFF2-40B4-BE49-F238E27FC236}">
                <a16:creationId xmlns:a16="http://schemas.microsoft.com/office/drawing/2014/main" id="{D4CB6DAB-A02D-F35A-67DF-3FAF299F4667}"/>
              </a:ext>
            </a:extLst>
          </p:cNvPr>
          <p:cNvSpPr txBox="1"/>
          <p:nvPr/>
        </p:nvSpPr>
        <p:spPr>
          <a:xfrm>
            <a:off x="10634661" y="5903344"/>
            <a:ext cx="1035857" cy="369332"/>
          </a:xfrm>
          <a:prstGeom prst="rect">
            <a:avLst/>
          </a:prstGeom>
          <a:noFill/>
        </p:spPr>
        <p:txBody>
          <a:bodyPr wrap="square">
            <a:spAutoFit/>
          </a:bodyPr>
          <a:lstStyle/>
          <a:p>
            <a:r>
              <a:rPr lang="fr-FR" dirty="0"/>
              <a:t>ALMA</a:t>
            </a:r>
          </a:p>
        </p:txBody>
      </p:sp>
      <p:sp>
        <p:nvSpPr>
          <p:cNvPr id="12" name="ZoneTexte 11">
            <a:extLst>
              <a:ext uri="{FF2B5EF4-FFF2-40B4-BE49-F238E27FC236}">
                <a16:creationId xmlns:a16="http://schemas.microsoft.com/office/drawing/2014/main" id="{E8D0B2B3-79D8-57DD-1EB6-AEED2ED33B0E}"/>
              </a:ext>
            </a:extLst>
          </p:cNvPr>
          <p:cNvSpPr txBox="1"/>
          <p:nvPr/>
        </p:nvSpPr>
        <p:spPr>
          <a:xfrm>
            <a:off x="6096000" y="6488668"/>
            <a:ext cx="7791718" cy="369332"/>
          </a:xfrm>
          <a:prstGeom prst="rect">
            <a:avLst/>
          </a:prstGeom>
          <a:noFill/>
        </p:spPr>
        <p:txBody>
          <a:bodyPr wrap="square">
            <a:spAutoFit/>
          </a:bodyPr>
          <a:lstStyle/>
          <a:p>
            <a:r>
              <a:rPr lang="fr-FR" dirty="0"/>
              <a:t>Jorgensen+2016,2020, Manigand+2021, Coutens+2020, Sakai+2017</a:t>
            </a:r>
          </a:p>
        </p:txBody>
      </p:sp>
      <p:pic>
        <p:nvPicPr>
          <p:cNvPr id="13" name="Image 12">
            <a:extLst>
              <a:ext uri="{FF2B5EF4-FFF2-40B4-BE49-F238E27FC236}">
                <a16:creationId xmlns:a16="http://schemas.microsoft.com/office/drawing/2014/main" id="{9D74EB27-4A29-ABE9-7D1E-5BAC78A6D867}"/>
              </a:ext>
            </a:extLst>
          </p:cNvPr>
          <p:cNvPicPr>
            <a:picLocks noChangeAspect="1"/>
          </p:cNvPicPr>
          <p:nvPr/>
        </p:nvPicPr>
        <p:blipFill>
          <a:blip r:embed="rId3"/>
          <a:stretch>
            <a:fillRect/>
          </a:stretch>
        </p:blipFill>
        <p:spPr>
          <a:xfrm>
            <a:off x="424154" y="1578936"/>
            <a:ext cx="4565655" cy="2228474"/>
          </a:xfrm>
          <a:prstGeom prst="rect">
            <a:avLst/>
          </a:prstGeom>
        </p:spPr>
      </p:pic>
      <p:pic>
        <p:nvPicPr>
          <p:cNvPr id="14" name="Image 13">
            <a:extLst>
              <a:ext uri="{FF2B5EF4-FFF2-40B4-BE49-F238E27FC236}">
                <a16:creationId xmlns:a16="http://schemas.microsoft.com/office/drawing/2014/main" id="{96695888-44B7-F783-4E20-41AFD61A3C8C}"/>
              </a:ext>
            </a:extLst>
          </p:cNvPr>
          <p:cNvPicPr>
            <a:picLocks noChangeAspect="1"/>
          </p:cNvPicPr>
          <p:nvPr/>
        </p:nvPicPr>
        <p:blipFill>
          <a:blip r:embed="rId4"/>
          <a:stretch>
            <a:fillRect/>
          </a:stretch>
        </p:blipFill>
        <p:spPr>
          <a:xfrm>
            <a:off x="5137150" y="1676400"/>
            <a:ext cx="1917700" cy="1752600"/>
          </a:xfrm>
          <a:prstGeom prst="rect">
            <a:avLst/>
          </a:prstGeom>
        </p:spPr>
      </p:pic>
    </p:spTree>
    <p:extLst>
      <p:ext uri="{BB962C8B-B14F-4D97-AF65-F5344CB8AC3E}">
        <p14:creationId xmlns:p14="http://schemas.microsoft.com/office/powerpoint/2010/main" val="2920209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320B46-D95A-C2A0-E34C-6106661C6D85}"/>
              </a:ext>
            </a:extLst>
          </p:cNvPr>
          <p:cNvSpPr>
            <a:spLocks noGrp="1"/>
          </p:cNvSpPr>
          <p:nvPr>
            <p:ph type="title"/>
          </p:nvPr>
        </p:nvSpPr>
        <p:spPr>
          <a:xfrm>
            <a:off x="838200" y="18255"/>
            <a:ext cx="10515600" cy="1325563"/>
          </a:xfrm>
        </p:spPr>
        <p:txBody>
          <a:bodyPr/>
          <a:lstStyle/>
          <a:p>
            <a:r>
              <a:rPr lang="en-US" dirty="0"/>
              <a:t>Massive star formation : ALMA IMF program</a:t>
            </a:r>
          </a:p>
        </p:txBody>
      </p:sp>
      <p:sp>
        <p:nvSpPr>
          <p:cNvPr id="3" name="Espace réservé du contenu 2">
            <a:extLst>
              <a:ext uri="{FF2B5EF4-FFF2-40B4-BE49-F238E27FC236}">
                <a16:creationId xmlns:a16="http://schemas.microsoft.com/office/drawing/2014/main" id="{E29482FB-42A2-D48B-E9E3-A0F6F194FFD5}"/>
              </a:ext>
            </a:extLst>
          </p:cNvPr>
          <p:cNvSpPr>
            <a:spLocks noGrp="1"/>
          </p:cNvSpPr>
          <p:nvPr>
            <p:ph idx="1"/>
          </p:nvPr>
        </p:nvSpPr>
        <p:spPr>
          <a:xfrm>
            <a:off x="296215" y="1938858"/>
            <a:ext cx="2950445" cy="3981989"/>
          </a:xfrm>
        </p:spPr>
        <p:txBody>
          <a:bodyPr>
            <a:normAutofit/>
          </a:bodyPr>
          <a:lstStyle/>
          <a:p>
            <a:pPr marL="0" indent="0">
              <a:buNone/>
            </a:pPr>
            <a:r>
              <a:rPr lang="en-US" sz="1800" dirty="0"/>
              <a:t>What is the origin of the stellar mass distribution ? </a:t>
            </a:r>
          </a:p>
          <a:p>
            <a:pPr>
              <a:buFont typeface="Wingdings" pitchFamily="2" charset="2"/>
              <a:buChar char="à"/>
            </a:pPr>
            <a:r>
              <a:rPr lang="en-US" sz="1800" dirty="0"/>
              <a:t>Survey of 15 massive nearby </a:t>
            </a:r>
            <a:r>
              <a:rPr lang="en-US" sz="1800" dirty="0" err="1"/>
              <a:t>protoclusters</a:t>
            </a:r>
            <a:r>
              <a:rPr lang="en-US" sz="1800" dirty="0"/>
              <a:t> in two continuum bands and several spectral lines (53 pc^2)</a:t>
            </a:r>
          </a:p>
          <a:p>
            <a:pPr>
              <a:buFont typeface="Wingdings" pitchFamily="2" charset="2"/>
              <a:buChar char="à"/>
            </a:pPr>
            <a:r>
              <a:rPr lang="en-US" sz="1800" dirty="0"/>
              <a:t>filaments dynamics, outflows, core mass distribution, identification and composition of  hot cores</a:t>
            </a:r>
          </a:p>
        </p:txBody>
      </p:sp>
      <p:sp>
        <p:nvSpPr>
          <p:cNvPr id="5" name="ZoneTexte 4">
            <a:extLst>
              <a:ext uri="{FF2B5EF4-FFF2-40B4-BE49-F238E27FC236}">
                <a16:creationId xmlns:a16="http://schemas.microsoft.com/office/drawing/2014/main" id="{D9157C8C-3657-123E-AAFE-75F01CA3C18D}"/>
              </a:ext>
            </a:extLst>
          </p:cNvPr>
          <p:cNvSpPr txBox="1"/>
          <p:nvPr/>
        </p:nvSpPr>
        <p:spPr>
          <a:xfrm>
            <a:off x="8304727" y="5920847"/>
            <a:ext cx="3208986" cy="646331"/>
          </a:xfrm>
          <a:prstGeom prst="rect">
            <a:avLst/>
          </a:prstGeom>
          <a:noFill/>
        </p:spPr>
        <p:txBody>
          <a:bodyPr wrap="square">
            <a:spAutoFit/>
          </a:bodyPr>
          <a:lstStyle/>
          <a:p>
            <a:r>
              <a:rPr lang="fr-FR" dirty="0"/>
              <a:t>Motte+2022,Ginsburg+2022,</a:t>
            </a:r>
          </a:p>
          <a:p>
            <a:r>
              <a:rPr lang="fr-FR" dirty="0"/>
              <a:t>Pouteau+2022, Brouillet+2022</a:t>
            </a:r>
          </a:p>
        </p:txBody>
      </p:sp>
      <p:pic>
        <p:nvPicPr>
          <p:cNvPr id="3074" name="Picture 2" descr="image">
            <a:extLst>
              <a:ext uri="{FF2B5EF4-FFF2-40B4-BE49-F238E27FC236}">
                <a16:creationId xmlns:a16="http://schemas.microsoft.com/office/drawing/2014/main" id="{9BD071AA-2409-01F2-D230-11D8B3511B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6563" y="1039192"/>
            <a:ext cx="2761389" cy="292956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a:extLst>
              <a:ext uri="{FF2B5EF4-FFF2-40B4-BE49-F238E27FC236}">
                <a16:creationId xmlns:a16="http://schemas.microsoft.com/office/drawing/2014/main" id="{886CE233-8D7E-AE7C-C5B9-385BAC0E9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9097" y="4084439"/>
            <a:ext cx="3576409" cy="248273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a:extLst>
              <a:ext uri="{FF2B5EF4-FFF2-40B4-BE49-F238E27FC236}">
                <a16:creationId xmlns:a16="http://schemas.microsoft.com/office/drawing/2014/main" id="{BA6F0114-CCF9-4C08-1DC8-BF94D9E6A7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7943" y="1438005"/>
            <a:ext cx="4407842" cy="3981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781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07698A7-79FA-EBCA-EDEF-D39E14C8B954}"/>
              </a:ext>
            </a:extLst>
          </p:cNvPr>
          <p:cNvPicPr>
            <a:picLocks noChangeAspect="1"/>
          </p:cNvPicPr>
          <p:nvPr/>
        </p:nvPicPr>
        <p:blipFill>
          <a:blip r:embed="rId2"/>
          <a:stretch>
            <a:fillRect/>
          </a:stretch>
        </p:blipFill>
        <p:spPr>
          <a:xfrm>
            <a:off x="4938252" y="1674254"/>
            <a:ext cx="3292138" cy="4471821"/>
          </a:xfrm>
          <a:prstGeom prst="rect">
            <a:avLst/>
          </a:prstGeom>
        </p:spPr>
      </p:pic>
      <p:sp>
        <p:nvSpPr>
          <p:cNvPr id="2" name="Titre 1">
            <a:extLst>
              <a:ext uri="{FF2B5EF4-FFF2-40B4-BE49-F238E27FC236}">
                <a16:creationId xmlns:a16="http://schemas.microsoft.com/office/drawing/2014/main" id="{042E65F2-3BDD-0124-E965-BBB63273D5AA}"/>
              </a:ext>
            </a:extLst>
          </p:cNvPr>
          <p:cNvSpPr>
            <a:spLocks noGrp="1"/>
          </p:cNvSpPr>
          <p:nvPr>
            <p:ph type="title"/>
          </p:nvPr>
        </p:nvSpPr>
        <p:spPr>
          <a:xfrm>
            <a:off x="5328715" y="152781"/>
            <a:ext cx="6367647" cy="1289653"/>
          </a:xfrm>
        </p:spPr>
        <p:txBody>
          <a:bodyPr/>
          <a:lstStyle/>
          <a:p>
            <a:r>
              <a:rPr lang="en-US" dirty="0"/>
              <a:t>Molecules as diagnostics</a:t>
            </a:r>
          </a:p>
        </p:txBody>
      </p:sp>
      <p:sp>
        <p:nvSpPr>
          <p:cNvPr id="3" name="Espace réservé du contenu 2">
            <a:extLst>
              <a:ext uri="{FF2B5EF4-FFF2-40B4-BE49-F238E27FC236}">
                <a16:creationId xmlns:a16="http://schemas.microsoft.com/office/drawing/2014/main" id="{40577915-91FB-D6D3-EF36-DA7DC70D8C86}"/>
              </a:ext>
            </a:extLst>
          </p:cNvPr>
          <p:cNvSpPr>
            <a:spLocks noGrp="1"/>
          </p:cNvSpPr>
          <p:nvPr>
            <p:ph idx="1"/>
          </p:nvPr>
        </p:nvSpPr>
        <p:spPr>
          <a:xfrm>
            <a:off x="235643" y="3559272"/>
            <a:ext cx="4983052" cy="2368046"/>
          </a:xfrm>
        </p:spPr>
        <p:txBody>
          <a:bodyPr>
            <a:normAutofit/>
          </a:bodyPr>
          <a:lstStyle/>
          <a:p>
            <a:pPr marL="0" indent="0">
              <a:buNone/>
            </a:pPr>
            <a:r>
              <a:rPr lang="en-US" sz="1800" dirty="0"/>
              <a:t>z=0.89 galaxy along the line of sight to the PKS1830-211 Quasar</a:t>
            </a:r>
          </a:p>
          <a:p>
            <a:pPr marL="0" indent="0">
              <a:buNone/>
            </a:pPr>
            <a:r>
              <a:rPr lang="en-US" sz="1800" dirty="0"/>
              <a:t>Gravitational lens </a:t>
            </a:r>
            <a:r>
              <a:rPr lang="en-US" sz="1800" dirty="0">
                <a:sym typeface="Wingdings" pitchFamily="2" charset="2"/>
              </a:rPr>
              <a:t> </a:t>
            </a:r>
            <a:r>
              <a:rPr lang="en-US" sz="1800" dirty="0"/>
              <a:t>Multiple images </a:t>
            </a:r>
          </a:p>
          <a:p>
            <a:pPr marL="0" indent="0">
              <a:buNone/>
            </a:pPr>
            <a:r>
              <a:rPr lang="en-US" sz="1800" dirty="0"/>
              <a:t>A unique opportunity to probe the ISM at z=0.89</a:t>
            </a:r>
          </a:p>
          <a:p>
            <a:pPr marL="0" indent="0">
              <a:buNone/>
            </a:pPr>
            <a:r>
              <a:rPr lang="en-US" sz="1800" dirty="0"/>
              <a:t>Molecular gas content, density, Chemistry, nucleosynthesis, CMB temperature, variation of fundamental constants, etc.</a:t>
            </a:r>
          </a:p>
        </p:txBody>
      </p:sp>
      <p:pic>
        <p:nvPicPr>
          <p:cNvPr id="5" name="Image 4">
            <a:extLst>
              <a:ext uri="{FF2B5EF4-FFF2-40B4-BE49-F238E27FC236}">
                <a16:creationId xmlns:a16="http://schemas.microsoft.com/office/drawing/2014/main" id="{13873157-EC1B-1617-88EF-4AC23E9E02D5}"/>
              </a:ext>
            </a:extLst>
          </p:cNvPr>
          <p:cNvPicPr>
            <a:picLocks noChangeAspect="1"/>
          </p:cNvPicPr>
          <p:nvPr/>
        </p:nvPicPr>
        <p:blipFill>
          <a:blip r:embed="rId3"/>
          <a:stretch>
            <a:fillRect/>
          </a:stretch>
        </p:blipFill>
        <p:spPr>
          <a:xfrm>
            <a:off x="8011402" y="1570597"/>
            <a:ext cx="3684960" cy="4950130"/>
          </a:xfrm>
          <a:prstGeom prst="rect">
            <a:avLst/>
          </a:prstGeom>
        </p:spPr>
      </p:pic>
      <p:pic>
        <p:nvPicPr>
          <p:cNvPr id="9" name="Image 8">
            <a:extLst>
              <a:ext uri="{FF2B5EF4-FFF2-40B4-BE49-F238E27FC236}">
                <a16:creationId xmlns:a16="http://schemas.microsoft.com/office/drawing/2014/main" id="{ED1C33E6-7EA6-C443-4B60-395AE4A2BDC7}"/>
              </a:ext>
            </a:extLst>
          </p:cNvPr>
          <p:cNvPicPr>
            <a:picLocks noChangeAspect="1"/>
          </p:cNvPicPr>
          <p:nvPr/>
        </p:nvPicPr>
        <p:blipFill>
          <a:blip r:embed="rId4"/>
          <a:stretch>
            <a:fillRect/>
          </a:stretch>
        </p:blipFill>
        <p:spPr>
          <a:xfrm>
            <a:off x="203728" y="1874758"/>
            <a:ext cx="4132162" cy="1205214"/>
          </a:xfrm>
          <a:prstGeom prst="rect">
            <a:avLst/>
          </a:prstGeom>
        </p:spPr>
      </p:pic>
      <p:pic>
        <p:nvPicPr>
          <p:cNvPr id="10" name="Image 9">
            <a:extLst>
              <a:ext uri="{FF2B5EF4-FFF2-40B4-BE49-F238E27FC236}">
                <a16:creationId xmlns:a16="http://schemas.microsoft.com/office/drawing/2014/main" id="{DA20A9FE-1F4B-D207-C6A6-54CA9B45D8B2}"/>
              </a:ext>
            </a:extLst>
          </p:cNvPr>
          <p:cNvPicPr>
            <a:picLocks noChangeAspect="1"/>
          </p:cNvPicPr>
          <p:nvPr/>
        </p:nvPicPr>
        <p:blipFill>
          <a:blip r:embed="rId5"/>
          <a:stretch>
            <a:fillRect/>
          </a:stretch>
        </p:blipFill>
        <p:spPr>
          <a:xfrm>
            <a:off x="930324" y="73085"/>
            <a:ext cx="2875919" cy="1733568"/>
          </a:xfrm>
          <a:prstGeom prst="rect">
            <a:avLst/>
          </a:prstGeom>
        </p:spPr>
      </p:pic>
      <p:sp>
        <p:nvSpPr>
          <p:cNvPr id="6" name="ZoneTexte 5">
            <a:extLst>
              <a:ext uri="{FF2B5EF4-FFF2-40B4-BE49-F238E27FC236}">
                <a16:creationId xmlns:a16="http://schemas.microsoft.com/office/drawing/2014/main" id="{C9B3E8BF-34C6-E87F-D42A-DCDCA4D294EE}"/>
              </a:ext>
            </a:extLst>
          </p:cNvPr>
          <p:cNvSpPr txBox="1"/>
          <p:nvPr/>
        </p:nvSpPr>
        <p:spPr>
          <a:xfrm>
            <a:off x="5838894" y="6439718"/>
            <a:ext cx="5391483" cy="369332"/>
          </a:xfrm>
          <a:prstGeom prst="rect">
            <a:avLst/>
          </a:prstGeom>
          <a:noFill/>
        </p:spPr>
        <p:txBody>
          <a:bodyPr wrap="square">
            <a:spAutoFit/>
          </a:bodyPr>
          <a:lstStyle/>
          <a:p>
            <a:r>
              <a:rPr lang="fr-FR" dirty="0"/>
              <a:t>Muller+2017,2020,2021</a:t>
            </a:r>
          </a:p>
        </p:txBody>
      </p:sp>
    </p:spTree>
    <p:extLst>
      <p:ext uri="{BB962C8B-B14F-4D97-AF65-F5344CB8AC3E}">
        <p14:creationId xmlns:p14="http://schemas.microsoft.com/office/powerpoint/2010/main" val="409903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Image" descr="Image"/>
          <p:cNvPicPr>
            <a:picLocks noChangeAspect="1"/>
          </p:cNvPicPr>
          <p:nvPr/>
        </p:nvPicPr>
        <p:blipFill>
          <a:blip r:embed="rId2"/>
          <a:stretch>
            <a:fillRect/>
          </a:stretch>
        </p:blipFill>
        <p:spPr>
          <a:xfrm>
            <a:off x="2542812" y="1717358"/>
            <a:ext cx="6745676" cy="2785989"/>
          </a:xfrm>
          <a:prstGeom prst="rect">
            <a:avLst/>
          </a:prstGeom>
          <a:ln w="12700">
            <a:miter lim="400000"/>
          </a:ln>
        </p:spPr>
      </p:pic>
      <p:sp>
        <p:nvSpPr>
          <p:cNvPr id="124" name="Electronic spectrum of H2"/>
          <p:cNvSpPr txBox="1"/>
          <p:nvPr/>
        </p:nvSpPr>
        <p:spPr>
          <a:xfrm>
            <a:off x="434548" y="1059066"/>
            <a:ext cx="4136262" cy="3799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lgn="l">
              <a:defRPr sz="2800" b="0" u="sng"/>
            </a:pPr>
            <a:r>
              <a:rPr sz="2000" dirty="0">
                <a:solidFill>
                  <a:srgbClr val="0070C0"/>
                </a:solidFill>
              </a:rPr>
              <a:t>Electronic spectrum of H</a:t>
            </a:r>
            <a:r>
              <a:rPr sz="2000" baseline="-5999" dirty="0">
                <a:solidFill>
                  <a:srgbClr val="0070C0"/>
                </a:solidFill>
              </a:rPr>
              <a:t>2</a:t>
            </a:r>
            <a:r>
              <a:rPr lang="fr-FR" sz="2000" baseline="-5999" dirty="0">
                <a:solidFill>
                  <a:srgbClr val="0070C0"/>
                </a:solidFill>
              </a:rPr>
              <a:t> </a:t>
            </a:r>
            <a:r>
              <a:rPr lang="fr-FR" sz="2000" dirty="0">
                <a:solidFill>
                  <a:srgbClr val="0070C0"/>
                </a:solidFill>
              </a:rPr>
              <a:t>in the far UV </a:t>
            </a:r>
            <a:endParaRPr sz="2000" dirty="0">
              <a:solidFill>
                <a:srgbClr val="0070C0"/>
              </a:solidFill>
            </a:endParaRPr>
          </a:p>
        </p:txBody>
      </p:sp>
      <p:sp>
        <p:nvSpPr>
          <p:cNvPr id="125" name="redshifted  ➥ visible absorption towards extragalactic sources"/>
          <p:cNvSpPr txBox="1"/>
          <p:nvPr/>
        </p:nvSpPr>
        <p:spPr>
          <a:xfrm>
            <a:off x="2086070" y="1429658"/>
            <a:ext cx="4597670" cy="287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lgn="l">
              <a:defRPr b="0" i="1"/>
            </a:pPr>
            <a:r>
              <a:rPr sz="1400" dirty="0">
                <a:solidFill>
                  <a:srgbClr val="0070C0"/>
                </a:solidFill>
              </a:rPr>
              <a:t>redshifted  ➥ visible absorption towards extragalactic sources</a:t>
            </a:r>
          </a:p>
        </p:txBody>
      </p:sp>
      <p:sp>
        <p:nvSpPr>
          <p:cNvPr id="127" name="➥ detection of molecular gas in damped Lyman 𝛼 systems at z ≈ 2…"/>
          <p:cNvSpPr txBox="1"/>
          <p:nvPr/>
        </p:nvSpPr>
        <p:spPr>
          <a:xfrm>
            <a:off x="1056068" y="4512539"/>
            <a:ext cx="10117382" cy="2262879"/>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33945" tIns="133945" rIns="133945" bIns="133945" numCol="1" anchor="t">
            <a:noAutofit/>
          </a:bodyPr>
          <a:lstStyle/>
          <a:p>
            <a:pPr algn="l">
              <a:defRPr sz="2100" b="0">
                <a:solidFill>
                  <a:srgbClr val="FFFFFF"/>
                </a:solidFill>
              </a:defRPr>
            </a:pPr>
            <a:r>
              <a:rPr sz="1600" dirty="0">
                <a:solidFill>
                  <a:srgbClr val="0070C0"/>
                </a:solidFill>
              </a:rPr>
              <a:t>➥ detection of molecular gas in damped Lyman 𝛼 systems at z ≈ 2 </a:t>
            </a:r>
          </a:p>
          <a:p>
            <a:pPr algn="l">
              <a:defRPr sz="2100" b="0">
                <a:solidFill>
                  <a:srgbClr val="FFFFFF"/>
                </a:solidFill>
              </a:defRPr>
            </a:pPr>
            <a:r>
              <a:rPr sz="1600" dirty="0">
                <a:solidFill>
                  <a:srgbClr val="0070C0"/>
                </a:solidFill>
              </a:rPr>
              <a:t>efficient pre-selection techniques in massive spectroscopic surveys (SDSS) </a:t>
            </a:r>
          </a:p>
          <a:p>
            <a:pPr algn="l">
              <a:defRPr sz="2100" b="0">
                <a:solidFill>
                  <a:srgbClr val="FFFFFF"/>
                </a:solidFill>
              </a:defRPr>
            </a:pPr>
            <a:r>
              <a:rPr sz="1600" dirty="0">
                <a:solidFill>
                  <a:srgbClr val="0070C0"/>
                </a:solidFill>
              </a:rPr>
              <a:t>similar physics as in diffuse regions (e.g. </a:t>
            </a:r>
            <a:r>
              <a:rPr sz="1600" dirty="0" err="1">
                <a:solidFill>
                  <a:srgbClr val="0070C0"/>
                </a:solidFill>
              </a:rPr>
              <a:t>Noterdaeme</a:t>
            </a:r>
            <a:r>
              <a:rPr lang="fr-FR" sz="1600" dirty="0">
                <a:solidFill>
                  <a:srgbClr val="0070C0"/>
                </a:solidFill>
              </a:rPr>
              <a:t>+</a:t>
            </a:r>
            <a:r>
              <a:rPr sz="1600" dirty="0">
                <a:solidFill>
                  <a:srgbClr val="0070C0"/>
                </a:solidFill>
              </a:rPr>
              <a:t>2007) ( with different metallicity, radiation field, cosmic ionization rate, dust-to-gas mass ratio, …)  </a:t>
            </a:r>
            <a:r>
              <a:rPr sz="1600" i="1" dirty="0">
                <a:solidFill>
                  <a:srgbClr val="0070C0"/>
                </a:solidFill>
              </a:rPr>
              <a:t>- baryon cycle -</a:t>
            </a:r>
            <a:endParaRPr sz="1600" baseline="31999" dirty="0">
              <a:solidFill>
                <a:srgbClr val="0070C0"/>
              </a:solidFill>
            </a:endParaRPr>
          </a:p>
          <a:p>
            <a:pPr algn="l">
              <a:defRPr sz="2100" b="0">
                <a:solidFill>
                  <a:srgbClr val="FFFFFF"/>
                </a:solidFill>
              </a:defRPr>
            </a:pPr>
            <a:endParaRPr sz="1600" dirty="0">
              <a:solidFill>
                <a:srgbClr val="0070C0"/>
              </a:solidFill>
            </a:endParaRPr>
          </a:p>
          <a:p>
            <a:pPr algn="l">
              <a:defRPr sz="2100" b="0" i="1"/>
            </a:pPr>
            <a:r>
              <a:rPr sz="1600" dirty="0">
                <a:solidFill>
                  <a:srgbClr val="0070C0"/>
                </a:solidFill>
              </a:rPr>
              <a:t>➥ test of variation of fundamental constants at high z;  d𝛼/𝛼 ≤ 10</a:t>
            </a:r>
            <a:r>
              <a:rPr sz="1600" baseline="31999" dirty="0">
                <a:solidFill>
                  <a:srgbClr val="0070C0"/>
                </a:solidFill>
              </a:rPr>
              <a:t>-6</a:t>
            </a:r>
            <a:r>
              <a:rPr sz="1600" dirty="0">
                <a:solidFill>
                  <a:srgbClr val="0070C0"/>
                </a:solidFill>
              </a:rPr>
              <a:t>;</a:t>
            </a:r>
          </a:p>
          <a:p>
            <a:pPr algn="l">
              <a:defRPr b="0" i="1"/>
            </a:pPr>
            <a:r>
              <a:rPr sz="1600" dirty="0">
                <a:solidFill>
                  <a:srgbClr val="0070C0"/>
                </a:solidFill>
              </a:rPr>
              <a:t>coupling of high spectral resolution spectra and theoretical computations to derive the K-factors (</a:t>
            </a:r>
            <a:r>
              <a:rPr sz="1600" dirty="0" err="1">
                <a:solidFill>
                  <a:srgbClr val="0070C0"/>
                </a:solidFill>
              </a:rPr>
              <a:t>Ubachs</a:t>
            </a:r>
            <a:r>
              <a:rPr sz="1600" dirty="0">
                <a:solidFill>
                  <a:srgbClr val="0070C0"/>
                </a:solidFill>
              </a:rPr>
              <a:t> </a:t>
            </a:r>
            <a:r>
              <a:rPr lang="fr-FR" sz="1600" dirty="0">
                <a:solidFill>
                  <a:srgbClr val="0070C0"/>
                </a:solidFill>
              </a:rPr>
              <a:t>+</a:t>
            </a:r>
            <a:r>
              <a:rPr sz="1600" dirty="0">
                <a:solidFill>
                  <a:srgbClr val="0070C0"/>
                </a:solidFill>
              </a:rPr>
              <a:t>2019)  </a:t>
            </a:r>
          </a:p>
        </p:txBody>
      </p:sp>
      <p:sp>
        <p:nvSpPr>
          <p:cNvPr id="129" name="from Balashev &amp; Noterdaeme…"/>
          <p:cNvSpPr txBox="1"/>
          <p:nvPr/>
        </p:nvSpPr>
        <p:spPr>
          <a:xfrm rot="1084492">
            <a:off x="8192183" y="2571578"/>
            <a:ext cx="2025234" cy="4617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lgn="l">
              <a:defRPr b="0"/>
            </a:pPr>
            <a:r>
              <a:rPr sz="1266" dirty="0"/>
              <a:t>from </a:t>
            </a:r>
            <a:r>
              <a:rPr sz="1266" dirty="0" err="1"/>
              <a:t>Balashev</a:t>
            </a:r>
            <a:r>
              <a:rPr sz="1266" dirty="0"/>
              <a:t> &amp; </a:t>
            </a:r>
            <a:r>
              <a:rPr sz="1266" dirty="0" err="1"/>
              <a:t>Noterdaeme</a:t>
            </a:r>
            <a:endParaRPr sz="1266" dirty="0"/>
          </a:p>
          <a:p>
            <a:pPr algn="l">
              <a:defRPr b="0"/>
            </a:pPr>
            <a:r>
              <a:rPr lang="fr-FR" sz="1266" dirty="0"/>
              <a:t>2022</a:t>
            </a:r>
            <a:endParaRPr sz="1266" dirty="0"/>
          </a:p>
        </p:txBody>
      </p:sp>
      <p:sp>
        <p:nvSpPr>
          <p:cNvPr id="4" name="Titre 3">
            <a:extLst>
              <a:ext uri="{FF2B5EF4-FFF2-40B4-BE49-F238E27FC236}">
                <a16:creationId xmlns:a16="http://schemas.microsoft.com/office/drawing/2014/main" id="{05A77DA7-6748-B7CA-BE5C-9F5EA63F8AF1}"/>
              </a:ext>
            </a:extLst>
          </p:cNvPr>
          <p:cNvSpPr>
            <a:spLocks noGrp="1"/>
          </p:cNvSpPr>
          <p:nvPr>
            <p:ph type="title"/>
          </p:nvPr>
        </p:nvSpPr>
        <p:spPr>
          <a:xfrm>
            <a:off x="657850" y="-238848"/>
            <a:ext cx="10515600" cy="1325563"/>
          </a:xfrm>
        </p:spPr>
        <p:txBody>
          <a:bodyPr/>
          <a:lstStyle/>
          <a:p>
            <a:r>
              <a:rPr lang="en-US" dirty="0"/>
              <a:t>H</a:t>
            </a:r>
            <a:r>
              <a:rPr lang="en-US" baseline="-25000" dirty="0"/>
              <a:t>2</a:t>
            </a:r>
            <a:r>
              <a:rPr lang="en-US" dirty="0"/>
              <a:t>, C</a:t>
            </a:r>
            <a:r>
              <a:rPr lang="en-US" baseline="30000" dirty="0"/>
              <a:t>+</a:t>
            </a:r>
            <a:r>
              <a:rPr lang="en-US" dirty="0"/>
              <a:t>,C , CO observations at high redshift</a:t>
            </a:r>
          </a:p>
        </p:txBody>
      </p:sp>
    </p:spTree>
    <p:extLst>
      <p:ext uri="{BB962C8B-B14F-4D97-AF65-F5344CB8AC3E}">
        <p14:creationId xmlns:p14="http://schemas.microsoft.com/office/powerpoint/2010/main" val="3625976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1B0FFF-CE60-65A5-1707-246A62347879}"/>
              </a:ext>
            </a:extLst>
          </p:cNvPr>
          <p:cNvSpPr>
            <a:spLocks noGrp="1"/>
          </p:cNvSpPr>
          <p:nvPr>
            <p:ph type="title"/>
          </p:nvPr>
        </p:nvSpPr>
        <p:spPr>
          <a:xfrm>
            <a:off x="533400" y="367744"/>
            <a:ext cx="7369810" cy="1325563"/>
          </a:xfrm>
        </p:spPr>
        <p:txBody>
          <a:bodyPr/>
          <a:lstStyle/>
          <a:p>
            <a:r>
              <a:rPr lang="en-US" dirty="0"/>
              <a:t>Some historical background</a:t>
            </a:r>
          </a:p>
        </p:txBody>
      </p:sp>
      <p:sp>
        <p:nvSpPr>
          <p:cNvPr id="3" name="Espace réservé du contenu 2">
            <a:extLst>
              <a:ext uri="{FF2B5EF4-FFF2-40B4-BE49-F238E27FC236}">
                <a16:creationId xmlns:a16="http://schemas.microsoft.com/office/drawing/2014/main" id="{5E730F1F-1429-AB37-E95B-82240DADB781}"/>
              </a:ext>
            </a:extLst>
          </p:cNvPr>
          <p:cNvSpPr>
            <a:spLocks noGrp="1"/>
          </p:cNvSpPr>
          <p:nvPr>
            <p:ph idx="1"/>
          </p:nvPr>
        </p:nvSpPr>
        <p:spPr>
          <a:xfrm>
            <a:off x="533400" y="1962785"/>
            <a:ext cx="7620000" cy="4351338"/>
          </a:xfrm>
        </p:spPr>
        <p:txBody>
          <a:bodyPr>
            <a:normAutofit/>
          </a:bodyPr>
          <a:lstStyle/>
          <a:p>
            <a:r>
              <a:rPr lang="en-US" sz="2200" dirty="0"/>
              <a:t>Messier’s catalog of Bright nebulae (include galaxies)</a:t>
            </a:r>
          </a:p>
          <a:p>
            <a:r>
              <a:rPr lang="en-US" sz="2200" dirty="0"/>
              <a:t>Detection of CN in cometary </a:t>
            </a:r>
            <a:r>
              <a:rPr lang="en-US" sz="2200" dirty="0" err="1"/>
              <a:t>comae</a:t>
            </a:r>
            <a:r>
              <a:rPr lang="en-US" sz="2200" dirty="0"/>
              <a:t>, e.g. Halley 1910</a:t>
            </a:r>
          </a:p>
          <a:p>
            <a:r>
              <a:rPr lang="en-US" sz="2200" dirty="0"/>
              <a:t>Barnard’s catalogs of dark clouds (1919)</a:t>
            </a:r>
          </a:p>
          <a:p>
            <a:r>
              <a:rPr lang="en-US" sz="2200" dirty="0"/>
              <a:t>Detection of interstellar molecules CH, CN, CH</a:t>
            </a:r>
            <a:r>
              <a:rPr lang="en-US" sz="2200" baseline="30000" dirty="0"/>
              <a:t>+</a:t>
            </a:r>
            <a:r>
              <a:rPr lang="en-US" sz="2200" dirty="0"/>
              <a:t> (late 1930s)</a:t>
            </a:r>
          </a:p>
          <a:p>
            <a:r>
              <a:rPr lang="en-US" sz="2200" dirty="0"/>
              <a:t>Detection of Diffuse Interstellar bands (DIBs) (late 1930s</a:t>
            </a:r>
          </a:p>
          <a:p>
            <a:r>
              <a:rPr lang="en-US" sz="2200" dirty="0"/>
              <a:t>)Polar molecules with radio-telescopes (&gt; 1960s)</a:t>
            </a:r>
          </a:p>
          <a:p>
            <a:r>
              <a:rPr lang="en-US" sz="2200" dirty="0"/>
              <a:t>Exploration of the far UV sky (&gt; 1970s)</a:t>
            </a:r>
          </a:p>
          <a:p>
            <a:r>
              <a:rPr lang="en-US" sz="2200" dirty="0"/>
              <a:t>High resolution spectroscopy (&gt; 1970s - </a:t>
            </a:r>
            <a:r>
              <a:rPr lang="en-US" sz="2200" b="1" dirty="0"/>
              <a:t>ESO</a:t>
            </a:r>
            <a:r>
              <a:rPr lang="en-US" sz="2200" dirty="0"/>
              <a:t>)</a:t>
            </a:r>
          </a:p>
          <a:p>
            <a:r>
              <a:rPr lang="en-US" sz="2200" dirty="0"/>
              <a:t>Exploration of the (far)infrared sky (&gt; 1990s - ESO)</a:t>
            </a:r>
          </a:p>
          <a:p>
            <a:r>
              <a:rPr lang="en-US" sz="2200" dirty="0"/>
              <a:t>Interferometry </a:t>
            </a:r>
            <a:r>
              <a:rPr lang="en-US" sz="2200" b="1" dirty="0"/>
              <a:t>ESO - ALMA</a:t>
            </a:r>
          </a:p>
          <a:p>
            <a:endParaRPr lang="en-US" dirty="0"/>
          </a:p>
        </p:txBody>
      </p:sp>
      <p:pic>
        <p:nvPicPr>
          <p:cNvPr id="3076" name="Picture 4" descr="Bok globule B68 | ESO Belgique">
            <a:extLst>
              <a:ext uri="{FF2B5EF4-FFF2-40B4-BE49-F238E27FC236}">
                <a16:creationId xmlns:a16="http://schemas.microsoft.com/office/drawing/2014/main" id="{14C2923A-94DE-9515-D8A9-435571A7B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1025" y="1524176"/>
            <a:ext cx="3975100" cy="20447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igure 1">
            <a:extLst>
              <a:ext uri="{FF2B5EF4-FFF2-40B4-BE49-F238E27FC236}">
                <a16:creationId xmlns:a16="http://schemas.microsoft.com/office/drawing/2014/main" id="{1C1C4D10-1DA0-D069-7DBE-B7DC77B691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9376" y="3950652"/>
            <a:ext cx="3069224" cy="2314778"/>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25CB6189-62F8-9AEE-2DEA-59614D3074F1}"/>
              </a:ext>
            </a:extLst>
          </p:cNvPr>
          <p:cNvSpPr txBox="1"/>
          <p:nvPr/>
        </p:nvSpPr>
        <p:spPr>
          <a:xfrm>
            <a:off x="11180618" y="3568876"/>
            <a:ext cx="845507" cy="646331"/>
          </a:xfrm>
          <a:prstGeom prst="rect">
            <a:avLst/>
          </a:prstGeom>
          <a:noFill/>
        </p:spPr>
        <p:txBody>
          <a:bodyPr wrap="square">
            <a:spAutoFit/>
          </a:bodyPr>
          <a:lstStyle/>
          <a:p>
            <a:r>
              <a:rPr lang="fr-FR" dirty="0"/>
              <a:t>B68, Alves+</a:t>
            </a:r>
            <a:endParaRPr lang="en-US" dirty="0"/>
          </a:p>
        </p:txBody>
      </p:sp>
      <p:sp>
        <p:nvSpPr>
          <p:cNvPr id="9" name="ZoneTexte 8">
            <a:extLst>
              <a:ext uri="{FF2B5EF4-FFF2-40B4-BE49-F238E27FC236}">
                <a16:creationId xmlns:a16="http://schemas.microsoft.com/office/drawing/2014/main" id="{84198814-3D01-AD68-46C7-9791A6BB4E88}"/>
              </a:ext>
            </a:extLst>
          </p:cNvPr>
          <p:cNvSpPr txBox="1"/>
          <p:nvPr/>
        </p:nvSpPr>
        <p:spPr>
          <a:xfrm>
            <a:off x="10462294" y="6458137"/>
            <a:ext cx="1563831" cy="369332"/>
          </a:xfrm>
          <a:prstGeom prst="rect">
            <a:avLst/>
          </a:prstGeom>
          <a:noFill/>
        </p:spPr>
        <p:txBody>
          <a:bodyPr wrap="square">
            <a:spAutoFit/>
          </a:bodyPr>
          <a:lstStyle/>
          <a:p>
            <a:r>
              <a:rPr lang="fr-FR" dirty="0"/>
              <a:t>Elyajouri+2017</a:t>
            </a:r>
            <a:endParaRPr lang="en-US" dirty="0"/>
          </a:p>
        </p:txBody>
      </p:sp>
    </p:spTree>
    <p:extLst>
      <p:ext uri="{BB962C8B-B14F-4D97-AF65-F5344CB8AC3E}">
        <p14:creationId xmlns:p14="http://schemas.microsoft.com/office/powerpoint/2010/main" val="4062101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57C9076-8C65-7EEC-9BC4-E92937748F98}"/>
              </a:ext>
            </a:extLst>
          </p:cNvPr>
          <p:cNvSpPr>
            <a:spLocks noGrp="1"/>
          </p:cNvSpPr>
          <p:nvPr>
            <p:ph type="title"/>
          </p:nvPr>
        </p:nvSpPr>
        <p:spPr>
          <a:xfrm>
            <a:off x="554865" y="353864"/>
            <a:ext cx="6683062" cy="1325563"/>
          </a:xfrm>
        </p:spPr>
        <p:txBody>
          <a:bodyPr/>
          <a:lstStyle/>
          <a:p>
            <a:r>
              <a:rPr lang="en-US" dirty="0"/>
              <a:t>Perspectives for the future</a:t>
            </a:r>
          </a:p>
        </p:txBody>
      </p:sp>
      <p:sp>
        <p:nvSpPr>
          <p:cNvPr id="4" name="Espace réservé du contenu 3">
            <a:extLst>
              <a:ext uri="{FF2B5EF4-FFF2-40B4-BE49-F238E27FC236}">
                <a16:creationId xmlns:a16="http://schemas.microsoft.com/office/drawing/2014/main" id="{B0461DB0-564D-C745-197B-3FEB478F55CB}"/>
              </a:ext>
            </a:extLst>
          </p:cNvPr>
          <p:cNvSpPr>
            <a:spLocks noGrp="1"/>
          </p:cNvSpPr>
          <p:nvPr>
            <p:ph idx="1"/>
          </p:nvPr>
        </p:nvSpPr>
        <p:spPr>
          <a:xfrm>
            <a:off x="838199" y="1825624"/>
            <a:ext cx="10623997" cy="4485023"/>
          </a:xfrm>
        </p:spPr>
        <p:txBody>
          <a:bodyPr>
            <a:normAutofit fontScale="92500" lnSpcReduction="20000"/>
          </a:bodyPr>
          <a:lstStyle/>
          <a:p>
            <a:r>
              <a:rPr lang="en-US" sz="2400" dirty="0"/>
              <a:t>VLT </a:t>
            </a:r>
          </a:p>
          <a:p>
            <a:pPr lvl="1"/>
            <a:r>
              <a:rPr lang="en-US" dirty="0"/>
              <a:t> UV spectra with CUBES (local to high z)</a:t>
            </a:r>
          </a:p>
          <a:p>
            <a:pPr lvl="1"/>
            <a:r>
              <a:rPr lang="en-US" dirty="0"/>
              <a:t>Infrared spectroscopy MOONS, CRIRES+</a:t>
            </a:r>
          </a:p>
          <a:p>
            <a:r>
              <a:rPr lang="en-US" sz="2400" dirty="0"/>
              <a:t>ELT</a:t>
            </a:r>
          </a:p>
          <a:p>
            <a:pPr lvl="1"/>
            <a:r>
              <a:rPr lang="en-US" dirty="0"/>
              <a:t>HARMONI, MICADO, METIS, … ANDES &amp; MOSAIC</a:t>
            </a:r>
          </a:p>
          <a:p>
            <a:r>
              <a:rPr lang="en-US" sz="2400" dirty="0"/>
              <a:t>ALMA2030</a:t>
            </a:r>
          </a:p>
          <a:p>
            <a:pPr lvl="1"/>
            <a:r>
              <a:rPr lang="en-US" dirty="0"/>
              <a:t>Broader instantaneous frequency coverage</a:t>
            </a:r>
          </a:p>
          <a:p>
            <a:pPr lvl="1"/>
            <a:r>
              <a:rPr lang="en-US" dirty="0"/>
              <a:t>New frequency bands  &amp; new modes</a:t>
            </a:r>
          </a:p>
          <a:p>
            <a:pPr lvl="1"/>
            <a:r>
              <a:rPr lang="en-US" dirty="0"/>
              <a:t>Increased sensitivity</a:t>
            </a:r>
          </a:p>
          <a:p>
            <a:pPr lvl="1"/>
            <a:endParaRPr lang="en-US" dirty="0"/>
          </a:p>
          <a:p>
            <a:pPr marL="0" indent="0">
              <a:buNone/>
            </a:pPr>
            <a:r>
              <a:rPr lang="en-US" sz="2400" dirty="0">
                <a:solidFill>
                  <a:srgbClr val="0070C0"/>
                </a:solidFill>
                <a:sym typeface="Wingdings" pitchFamily="2" charset="2"/>
              </a:rPr>
              <a:t>New instruments </a:t>
            </a:r>
            <a:r>
              <a:rPr lang="en-US" sz="2400" dirty="0">
                <a:solidFill>
                  <a:schemeClr val="tx1"/>
                </a:solidFill>
                <a:sym typeface="Wingdings" pitchFamily="2" charset="2"/>
              </a:rPr>
              <a:t> </a:t>
            </a:r>
            <a:r>
              <a:rPr lang="en-US" sz="2400" dirty="0">
                <a:solidFill>
                  <a:srgbClr val="0070C0"/>
                </a:solidFill>
                <a:sym typeface="Wingdings" pitchFamily="2" charset="2"/>
              </a:rPr>
              <a:t>Continue &amp; develop activities of laboratory astrophysics for a full and accurate exploitation of the diagnostic capabilities of molecular lines :  </a:t>
            </a:r>
            <a:r>
              <a:rPr lang="en-US" sz="2400" i="1" dirty="0">
                <a:solidFill>
                  <a:srgbClr val="0070C0"/>
                </a:solidFill>
                <a:sym typeface="Wingdings" pitchFamily="2" charset="2"/>
              </a:rPr>
              <a:t>Fundamental molecular processes gas &amp; solid phases, spectroscopy, molecular physics, grain composition, interaction with radiation and particles,  …</a:t>
            </a:r>
            <a:endParaRPr lang="en-US" sz="2400" i="1" dirty="0">
              <a:solidFill>
                <a:srgbClr val="0070C0"/>
              </a:solidFill>
            </a:endParaRPr>
          </a:p>
          <a:p>
            <a:pPr lvl="1"/>
            <a:endParaRPr lang="en-US" dirty="0"/>
          </a:p>
        </p:txBody>
      </p:sp>
      <p:pic>
        <p:nvPicPr>
          <p:cNvPr id="5" name="Image 4">
            <a:extLst>
              <a:ext uri="{FF2B5EF4-FFF2-40B4-BE49-F238E27FC236}">
                <a16:creationId xmlns:a16="http://schemas.microsoft.com/office/drawing/2014/main" id="{42DF0C54-A374-7063-B77D-A17ED5A35381}"/>
              </a:ext>
            </a:extLst>
          </p:cNvPr>
          <p:cNvPicPr>
            <a:picLocks noChangeAspect="1"/>
          </p:cNvPicPr>
          <p:nvPr/>
        </p:nvPicPr>
        <p:blipFill>
          <a:blip r:embed="rId2"/>
          <a:stretch>
            <a:fillRect/>
          </a:stretch>
        </p:blipFill>
        <p:spPr>
          <a:xfrm>
            <a:off x="7133872" y="256828"/>
            <a:ext cx="5058128" cy="2845197"/>
          </a:xfrm>
          <a:prstGeom prst="rect">
            <a:avLst/>
          </a:prstGeom>
        </p:spPr>
      </p:pic>
    </p:spTree>
    <p:extLst>
      <p:ext uri="{BB962C8B-B14F-4D97-AF65-F5344CB8AC3E}">
        <p14:creationId xmlns:p14="http://schemas.microsoft.com/office/powerpoint/2010/main" val="3096437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94126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riginal">
            <a:extLst>
              <a:ext uri="{FF2B5EF4-FFF2-40B4-BE49-F238E27FC236}">
                <a16:creationId xmlns:a16="http://schemas.microsoft.com/office/drawing/2014/main" id="{C0337ECB-5833-9BA3-ECA7-0993C17980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975" y="0"/>
            <a:ext cx="85264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099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011A8F-AE22-ADAB-6677-6584FA162CC9}"/>
              </a:ext>
            </a:extLst>
          </p:cNvPr>
          <p:cNvSpPr>
            <a:spLocks noGrp="1"/>
          </p:cNvSpPr>
          <p:nvPr>
            <p:ph type="title"/>
          </p:nvPr>
        </p:nvSpPr>
        <p:spPr/>
        <p:txBody>
          <a:bodyPr/>
          <a:lstStyle/>
          <a:p>
            <a:endParaRPr lang="en-US"/>
          </a:p>
        </p:txBody>
      </p:sp>
      <p:sp>
        <p:nvSpPr>
          <p:cNvPr id="3" name="Espace réservé du contenu 2">
            <a:extLst>
              <a:ext uri="{FF2B5EF4-FFF2-40B4-BE49-F238E27FC236}">
                <a16:creationId xmlns:a16="http://schemas.microsoft.com/office/drawing/2014/main" id="{C4BF2A20-5219-15E4-CC4C-F3B78D3E1628}"/>
              </a:ext>
            </a:extLst>
          </p:cNvPr>
          <p:cNvSpPr>
            <a:spLocks noGrp="1"/>
          </p:cNvSpPr>
          <p:nvPr>
            <p:ph idx="1"/>
          </p:nvPr>
        </p:nvSpPr>
        <p:spPr/>
        <p:txBody>
          <a:bodyPr/>
          <a:lstStyle/>
          <a:p>
            <a:endParaRPr lang="en-US"/>
          </a:p>
        </p:txBody>
      </p:sp>
      <p:pic>
        <p:nvPicPr>
          <p:cNvPr id="4" name="Image 3">
            <a:extLst>
              <a:ext uri="{FF2B5EF4-FFF2-40B4-BE49-F238E27FC236}">
                <a16:creationId xmlns:a16="http://schemas.microsoft.com/office/drawing/2014/main" id="{85C1A39E-A1C1-C3F5-093B-478FCC26DF9D}"/>
              </a:ext>
            </a:extLst>
          </p:cNvPr>
          <p:cNvPicPr>
            <a:picLocks noChangeAspect="1"/>
          </p:cNvPicPr>
          <p:nvPr/>
        </p:nvPicPr>
        <p:blipFill>
          <a:blip r:embed="rId2"/>
          <a:stretch>
            <a:fillRect/>
          </a:stretch>
        </p:blipFill>
        <p:spPr>
          <a:xfrm>
            <a:off x="2482850" y="895350"/>
            <a:ext cx="7226300" cy="5067300"/>
          </a:xfrm>
          <a:prstGeom prst="rect">
            <a:avLst/>
          </a:prstGeom>
        </p:spPr>
      </p:pic>
    </p:spTree>
    <p:extLst>
      <p:ext uri="{BB962C8B-B14F-4D97-AF65-F5344CB8AC3E}">
        <p14:creationId xmlns:p14="http://schemas.microsoft.com/office/powerpoint/2010/main" val="2313917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9B0F0C-02D2-528D-E5E2-9D2717E905F6}"/>
              </a:ext>
            </a:extLst>
          </p:cNvPr>
          <p:cNvSpPr>
            <a:spLocks noGrp="1"/>
          </p:cNvSpPr>
          <p:nvPr>
            <p:ph type="title"/>
          </p:nvPr>
        </p:nvSpPr>
        <p:spPr/>
        <p:txBody>
          <a:bodyPr/>
          <a:lstStyle/>
          <a:p>
            <a:endParaRPr lang="en-US"/>
          </a:p>
        </p:txBody>
      </p:sp>
      <p:sp>
        <p:nvSpPr>
          <p:cNvPr id="3" name="Espace réservé du contenu 2">
            <a:extLst>
              <a:ext uri="{FF2B5EF4-FFF2-40B4-BE49-F238E27FC236}">
                <a16:creationId xmlns:a16="http://schemas.microsoft.com/office/drawing/2014/main" id="{F2FF28A4-124C-EFB0-2B95-8FF94A3CD50F}"/>
              </a:ext>
            </a:extLst>
          </p:cNvPr>
          <p:cNvSpPr>
            <a:spLocks noGrp="1"/>
          </p:cNvSpPr>
          <p:nvPr>
            <p:ph idx="1"/>
          </p:nvPr>
        </p:nvSpPr>
        <p:spPr/>
        <p:txBody>
          <a:bodyPr/>
          <a:lstStyle/>
          <a:p>
            <a:endParaRPr lang="en-US"/>
          </a:p>
        </p:txBody>
      </p:sp>
      <p:pic>
        <p:nvPicPr>
          <p:cNvPr id="4" name="Image 3">
            <a:extLst>
              <a:ext uri="{FF2B5EF4-FFF2-40B4-BE49-F238E27FC236}">
                <a16:creationId xmlns:a16="http://schemas.microsoft.com/office/drawing/2014/main" id="{0E10C5B2-9D90-3718-3F47-04FA7BD9F8F1}"/>
              </a:ext>
            </a:extLst>
          </p:cNvPr>
          <p:cNvPicPr>
            <a:picLocks noChangeAspect="1"/>
          </p:cNvPicPr>
          <p:nvPr/>
        </p:nvPicPr>
        <p:blipFill>
          <a:blip r:embed="rId2"/>
          <a:stretch>
            <a:fillRect/>
          </a:stretch>
        </p:blipFill>
        <p:spPr>
          <a:xfrm>
            <a:off x="398319" y="365125"/>
            <a:ext cx="7696200" cy="4076700"/>
          </a:xfrm>
          <a:prstGeom prst="rect">
            <a:avLst/>
          </a:prstGeom>
        </p:spPr>
      </p:pic>
      <p:pic>
        <p:nvPicPr>
          <p:cNvPr id="5" name="Image 4">
            <a:extLst>
              <a:ext uri="{FF2B5EF4-FFF2-40B4-BE49-F238E27FC236}">
                <a16:creationId xmlns:a16="http://schemas.microsoft.com/office/drawing/2014/main" id="{D1CAF309-A5B8-200B-7431-E6DACDC3810B}"/>
              </a:ext>
            </a:extLst>
          </p:cNvPr>
          <p:cNvPicPr>
            <a:picLocks noChangeAspect="1"/>
          </p:cNvPicPr>
          <p:nvPr/>
        </p:nvPicPr>
        <p:blipFill>
          <a:blip r:embed="rId3"/>
          <a:stretch>
            <a:fillRect/>
          </a:stretch>
        </p:blipFill>
        <p:spPr>
          <a:xfrm>
            <a:off x="4618181" y="2238375"/>
            <a:ext cx="7175500" cy="4254500"/>
          </a:xfrm>
          <a:prstGeom prst="rect">
            <a:avLst/>
          </a:prstGeom>
        </p:spPr>
      </p:pic>
    </p:spTree>
    <p:extLst>
      <p:ext uri="{BB962C8B-B14F-4D97-AF65-F5344CB8AC3E}">
        <p14:creationId xmlns:p14="http://schemas.microsoft.com/office/powerpoint/2010/main" val="3998743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02CF8FC-1296-FE84-CBC8-1621D5569B36}"/>
              </a:ext>
            </a:extLst>
          </p:cNvPr>
          <p:cNvPicPr>
            <a:picLocks noChangeAspect="1"/>
          </p:cNvPicPr>
          <p:nvPr/>
        </p:nvPicPr>
        <p:blipFill>
          <a:blip r:embed="rId2"/>
          <a:stretch>
            <a:fillRect/>
          </a:stretch>
        </p:blipFill>
        <p:spPr>
          <a:xfrm>
            <a:off x="718825" y="229009"/>
            <a:ext cx="7625813" cy="6399981"/>
          </a:xfrm>
          <a:prstGeom prst="rect">
            <a:avLst/>
          </a:prstGeom>
        </p:spPr>
      </p:pic>
      <p:sp>
        <p:nvSpPr>
          <p:cNvPr id="4" name="ZoneTexte 3">
            <a:extLst>
              <a:ext uri="{FF2B5EF4-FFF2-40B4-BE49-F238E27FC236}">
                <a16:creationId xmlns:a16="http://schemas.microsoft.com/office/drawing/2014/main" id="{66FEFB7D-D827-928D-D1B0-4D5B33E205E4}"/>
              </a:ext>
            </a:extLst>
          </p:cNvPr>
          <p:cNvSpPr txBox="1"/>
          <p:nvPr/>
        </p:nvSpPr>
        <p:spPr>
          <a:xfrm>
            <a:off x="8608759" y="1405019"/>
            <a:ext cx="3057660" cy="4247317"/>
          </a:xfrm>
          <a:prstGeom prst="rect">
            <a:avLst/>
          </a:prstGeom>
          <a:noFill/>
        </p:spPr>
        <p:txBody>
          <a:bodyPr wrap="square">
            <a:spAutoFit/>
          </a:bodyPr>
          <a:lstStyle/>
          <a:p>
            <a:r>
              <a:rPr lang="en-US" dirty="0">
                <a:solidFill>
                  <a:schemeClr val="accent3"/>
                </a:solidFill>
              </a:rPr>
              <a:t>Main constituent : Hydrogen,</a:t>
            </a:r>
          </a:p>
          <a:p>
            <a:r>
              <a:rPr lang="en-US" dirty="0">
                <a:solidFill>
                  <a:schemeClr val="accent3"/>
                </a:solidFill>
              </a:rPr>
              <a:t>Hydrogen is present in different phases:  Ionized , neutral, molecular</a:t>
            </a:r>
          </a:p>
          <a:p>
            <a:endParaRPr lang="en-US" dirty="0">
              <a:solidFill>
                <a:schemeClr val="accent3"/>
              </a:solidFill>
            </a:endParaRPr>
          </a:p>
          <a:p>
            <a:r>
              <a:rPr lang="en-US" dirty="0">
                <a:solidFill>
                  <a:schemeClr val="accent3"/>
                </a:solidFill>
              </a:rPr>
              <a:t>Other molecules are built from “heavy elements” O, C, , S, Si …They cannot reach abundances higher than 0.1%</a:t>
            </a:r>
          </a:p>
          <a:p>
            <a:endParaRPr lang="en-US" dirty="0">
              <a:solidFill>
                <a:schemeClr val="accent3"/>
              </a:solidFill>
            </a:endParaRPr>
          </a:p>
          <a:p>
            <a:r>
              <a:rPr lang="en-US" dirty="0">
                <a:solidFill>
                  <a:schemeClr val="accent3"/>
                </a:solidFill>
              </a:rPr>
              <a:t>Solid matter = dust grains represent ~1% of the mass of the gas &amp; contribute to the extinction of visible light &amp; the far infrared emission</a:t>
            </a:r>
          </a:p>
        </p:txBody>
      </p:sp>
    </p:spTree>
    <p:extLst>
      <p:ext uri="{BB962C8B-B14F-4D97-AF65-F5344CB8AC3E}">
        <p14:creationId xmlns:p14="http://schemas.microsoft.com/office/powerpoint/2010/main" val="231370879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BB39FBD-9A38-C1BB-9277-CC092D57C33A}"/>
              </a:ext>
            </a:extLst>
          </p:cNvPr>
          <p:cNvPicPr>
            <a:picLocks noChangeAspect="1"/>
          </p:cNvPicPr>
          <p:nvPr/>
        </p:nvPicPr>
        <p:blipFill>
          <a:blip r:embed="rId2"/>
          <a:stretch>
            <a:fillRect/>
          </a:stretch>
        </p:blipFill>
        <p:spPr>
          <a:xfrm>
            <a:off x="1579417" y="1169538"/>
            <a:ext cx="7633853" cy="5344877"/>
          </a:xfrm>
          <a:prstGeom prst="rect">
            <a:avLst/>
          </a:prstGeom>
        </p:spPr>
      </p:pic>
      <p:sp>
        <p:nvSpPr>
          <p:cNvPr id="2" name="Titre 1">
            <a:extLst>
              <a:ext uri="{FF2B5EF4-FFF2-40B4-BE49-F238E27FC236}">
                <a16:creationId xmlns:a16="http://schemas.microsoft.com/office/drawing/2014/main" id="{EFF5C028-4503-433A-3181-CCB5BD086532}"/>
              </a:ext>
            </a:extLst>
          </p:cNvPr>
          <p:cNvSpPr>
            <a:spLocks noGrp="1"/>
          </p:cNvSpPr>
          <p:nvPr>
            <p:ph type="title"/>
          </p:nvPr>
        </p:nvSpPr>
        <p:spPr>
          <a:xfrm>
            <a:off x="838200" y="135766"/>
            <a:ext cx="10515600" cy="1325563"/>
          </a:xfrm>
        </p:spPr>
        <p:txBody>
          <a:bodyPr/>
          <a:lstStyle/>
          <a:p>
            <a:r>
              <a:rPr lang="en-US" dirty="0"/>
              <a:t>The multi phase ISM : simplified structure</a:t>
            </a:r>
          </a:p>
        </p:txBody>
      </p:sp>
      <p:sp>
        <p:nvSpPr>
          <p:cNvPr id="4" name="Espace réservé du contenu 3">
            <a:extLst>
              <a:ext uri="{FF2B5EF4-FFF2-40B4-BE49-F238E27FC236}">
                <a16:creationId xmlns:a16="http://schemas.microsoft.com/office/drawing/2014/main" id="{BE3A5839-411F-B57B-6BC0-B5087DD21332}"/>
              </a:ext>
            </a:extLst>
          </p:cNvPr>
          <p:cNvSpPr>
            <a:spLocks noGrp="1"/>
          </p:cNvSpPr>
          <p:nvPr>
            <p:ph idx="1"/>
          </p:nvPr>
        </p:nvSpPr>
        <p:spPr>
          <a:xfrm>
            <a:off x="10167672" y="6317183"/>
            <a:ext cx="1598252" cy="394463"/>
          </a:xfrm>
        </p:spPr>
        <p:txBody>
          <a:bodyPr>
            <a:normAutofit/>
          </a:bodyPr>
          <a:lstStyle/>
          <a:p>
            <a:pPr marL="0" indent="0">
              <a:buNone/>
            </a:pPr>
            <a:r>
              <a:rPr lang="en-US" sz="2000" dirty="0">
                <a:solidFill>
                  <a:schemeClr val="tx1"/>
                </a:solidFill>
              </a:rPr>
              <a:t>J. </a:t>
            </a:r>
            <a:r>
              <a:rPr lang="en-US" sz="2000" dirty="0" err="1">
                <a:solidFill>
                  <a:schemeClr val="tx1"/>
                </a:solidFill>
              </a:rPr>
              <a:t>Goicoechea</a:t>
            </a:r>
            <a:endParaRPr lang="en-US" sz="2000" dirty="0">
              <a:solidFill>
                <a:schemeClr val="tx1"/>
              </a:solidFill>
            </a:endParaRPr>
          </a:p>
        </p:txBody>
      </p:sp>
    </p:spTree>
    <p:extLst>
      <p:ext uri="{BB962C8B-B14F-4D97-AF65-F5344CB8AC3E}">
        <p14:creationId xmlns:p14="http://schemas.microsoft.com/office/powerpoint/2010/main" val="2554949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F5C028-4503-433A-3181-CCB5BD086532}"/>
              </a:ext>
            </a:extLst>
          </p:cNvPr>
          <p:cNvSpPr>
            <a:spLocks noGrp="1"/>
          </p:cNvSpPr>
          <p:nvPr>
            <p:ph type="title"/>
          </p:nvPr>
        </p:nvSpPr>
        <p:spPr/>
        <p:txBody>
          <a:bodyPr/>
          <a:lstStyle/>
          <a:p>
            <a:r>
              <a:rPr lang="en-US" dirty="0"/>
              <a:t>The multi phase ISM : the example of Orion clouds</a:t>
            </a:r>
          </a:p>
        </p:txBody>
      </p:sp>
      <p:pic>
        <p:nvPicPr>
          <p:cNvPr id="5" name="Espace réservé du contenu 4">
            <a:extLst>
              <a:ext uri="{FF2B5EF4-FFF2-40B4-BE49-F238E27FC236}">
                <a16:creationId xmlns:a16="http://schemas.microsoft.com/office/drawing/2014/main" id="{837C8FA7-7DF7-2F3E-6BFC-CD84C359241A}"/>
              </a:ext>
            </a:extLst>
          </p:cNvPr>
          <p:cNvPicPr>
            <a:picLocks noGrp="1" noChangeAspect="1"/>
          </p:cNvPicPr>
          <p:nvPr>
            <p:ph idx="1"/>
          </p:nvPr>
        </p:nvPicPr>
        <p:blipFill>
          <a:blip r:embed="rId2"/>
          <a:stretch>
            <a:fillRect/>
          </a:stretch>
        </p:blipFill>
        <p:spPr>
          <a:xfrm>
            <a:off x="7289223" y="1383498"/>
            <a:ext cx="3538572" cy="4351338"/>
          </a:xfrm>
        </p:spPr>
      </p:pic>
      <p:sp>
        <p:nvSpPr>
          <p:cNvPr id="4" name="ZoneTexte 3">
            <a:extLst>
              <a:ext uri="{FF2B5EF4-FFF2-40B4-BE49-F238E27FC236}">
                <a16:creationId xmlns:a16="http://schemas.microsoft.com/office/drawing/2014/main" id="{300DA2CD-90F9-5F80-B531-01874FB7306D}"/>
              </a:ext>
            </a:extLst>
          </p:cNvPr>
          <p:cNvSpPr txBox="1"/>
          <p:nvPr/>
        </p:nvSpPr>
        <p:spPr>
          <a:xfrm>
            <a:off x="7890164" y="5985043"/>
            <a:ext cx="3891395" cy="646331"/>
          </a:xfrm>
          <a:prstGeom prst="rect">
            <a:avLst/>
          </a:prstGeom>
          <a:noFill/>
        </p:spPr>
        <p:txBody>
          <a:bodyPr wrap="square">
            <a:spAutoFit/>
          </a:bodyPr>
          <a:lstStyle/>
          <a:p>
            <a:r>
              <a:rPr lang="fr-FR" dirty="0"/>
              <a:t>ESO VISTA </a:t>
            </a:r>
            <a:r>
              <a:rPr lang="fr-FR" dirty="0">
                <a:solidFill>
                  <a:srgbClr val="0070C0"/>
                </a:solidFill>
              </a:rPr>
              <a:t>Z</a:t>
            </a:r>
            <a:r>
              <a:rPr lang="fr-FR" dirty="0"/>
              <a:t>(0.88µm)</a:t>
            </a:r>
            <a:r>
              <a:rPr lang="fr-FR" dirty="0">
                <a:solidFill>
                  <a:srgbClr val="00B050"/>
                </a:solidFill>
              </a:rPr>
              <a:t>,J</a:t>
            </a:r>
            <a:r>
              <a:rPr lang="fr-FR" dirty="0"/>
              <a:t>(1.25µm)</a:t>
            </a:r>
            <a:r>
              <a:rPr lang="fr-FR" dirty="0">
                <a:solidFill>
                  <a:srgbClr val="FF0000"/>
                </a:solidFill>
              </a:rPr>
              <a:t>K</a:t>
            </a:r>
            <a:r>
              <a:rPr lang="fr-FR" dirty="0"/>
              <a:t>(2.2µm)</a:t>
            </a:r>
            <a:endParaRPr lang="en-US" dirty="0"/>
          </a:p>
        </p:txBody>
      </p:sp>
      <p:sp>
        <p:nvSpPr>
          <p:cNvPr id="8" name="ZoneTexte 7">
            <a:extLst>
              <a:ext uri="{FF2B5EF4-FFF2-40B4-BE49-F238E27FC236}">
                <a16:creationId xmlns:a16="http://schemas.microsoft.com/office/drawing/2014/main" id="{9EA1C03B-1DBC-A24D-DA33-C74F33DD492D}"/>
              </a:ext>
            </a:extLst>
          </p:cNvPr>
          <p:cNvSpPr txBox="1"/>
          <p:nvPr/>
        </p:nvSpPr>
        <p:spPr>
          <a:xfrm>
            <a:off x="410441" y="6136422"/>
            <a:ext cx="6099462" cy="369332"/>
          </a:xfrm>
          <a:prstGeom prst="rect">
            <a:avLst/>
          </a:prstGeom>
          <a:noFill/>
        </p:spPr>
        <p:txBody>
          <a:bodyPr wrap="square">
            <a:spAutoFit/>
          </a:bodyPr>
          <a:lstStyle/>
          <a:p>
            <a:r>
              <a:rPr lang="fr-FR" dirty="0"/>
              <a:t>ESO VST </a:t>
            </a:r>
            <a:r>
              <a:rPr lang="fr-FR" dirty="0">
                <a:solidFill>
                  <a:srgbClr val="0070C0"/>
                </a:solidFill>
              </a:rPr>
              <a:t>G</a:t>
            </a:r>
            <a:r>
              <a:rPr lang="fr-FR" dirty="0"/>
              <a:t>(0.48µm),</a:t>
            </a:r>
            <a:r>
              <a:rPr lang="fr-FR" dirty="0">
                <a:solidFill>
                  <a:srgbClr val="00B050"/>
                </a:solidFill>
              </a:rPr>
              <a:t>r</a:t>
            </a:r>
            <a:r>
              <a:rPr lang="fr-FR" dirty="0"/>
              <a:t>(0.6µm)</a:t>
            </a:r>
            <a:r>
              <a:rPr lang="fr-FR" dirty="0">
                <a:solidFill>
                  <a:srgbClr val="FF0000"/>
                </a:solidFill>
              </a:rPr>
              <a:t>H</a:t>
            </a:r>
            <a:r>
              <a:rPr lang="fr-FR" dirty="0">
                <a:solidFill>
                  <a:srgbClr val="FF0000"/>
                </a:solidFill>
                <a:latin typeface="Symbol" pitchFamily="2" charset="2"/>
              </a:rPr>
              <a:t>a</a:t>
            </a:r>
            <a:r>
              <a:rPr lang="fr-FR" dirty="0"/>
              <a:t>(0.66µm) &amp; </a:t>
            </a:r>
            <a:r>
              <a:rPr lang="fr-FR" dirty="0">
                <a:solidFill>
                  <a:srgbClr val="FF0000"/>
                </a:solidFill>
              </a:rPr>
              <a:t>i</a:t>
            </a:r>
            <a:r>
              <a:rPr lang="fr-FR" dirty="0"/>
              <a:t>(0.77µm)</a:t>
            </a:r>
            <a:endParaRPr lang="en-US" dirty="0"/>
          </a:p>
        </p:txBody>
      </p:sp>
      <p:pic>
        <p:nvPicPr>
          <p:cNvPr id="10" name="Image 9">
            <a:extLst>
              <a:ext uri="{FF2B5EF4-FFF2-40B4-BE49-F238E27FC236}">
                <a16:creationId xmlns:a16="http://schemas.microsoft.com/office/drawing/2014/main" id="{E960356B-3D51-7A27-0053-088BDF1C4898}"/>
              </a:ext>
            </a:extLst>
          </p:cNvPr>
          <p:cNvPicPr>
            <a:picLocks noChangeAspect="1"/>
          </p:cNvPicPr>
          <p:nvPr/>
        </p:nvPicPr>
        <p:blipFill>
          <a:blip r:embed="rId3"/>
          <a:stretch>
            <a:fillRect/>
          </a:stretch>
        </p:blipFill>
        <p:spPr>
          <a:xfrm>
            <a:off x="838200" y="2079394"/>
            <a:ext cx="4707209" cy="3655442"/>
          </a:xfrm>
          <a:prstGeom prst="rect">
            <a:avLst/>
          </a:prstGeom>
        </p:spPr>
      </p:pic>
    </p:spTree>
    <p:extLst>
      <p:ext uri="{BB962C8B-B14F-4D97-AF65-F5344CB8AC3E}">
        <p14:creationId xmlns:p14="http://schemas.microsoft.com/office/powerpoint/2010/main" val="4168390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6F2FD6-E9AC-4080-A687-F7E8F399FE9E}"/>
              </a:ext>
            </a:extLst>
          </p:cNvPr>
          <p:cNvSpPr>
            <a:spLocks noGrp="1"/>
          </p:cNvSpPr>
          <p:nvPr>
            <p:ph type="title"/>
          </p:nvPr>
        </p:nvSpPr>
        <p:spPr>
          <a:xfrm>
            <a:off x="4842164" y="365125"/>
            <a:ext cx="6511636" cy="1325563"/>
          </a:xfrm>
        </p:spPr>
        <p:txBody>
          <a:bodyPr/>
          <a:lstStyle/>
          <a:p>
            <a:r>
              <a:rPr lang="en-US" dirty="0"/>
              <a:t>Probing the ionized/neutral gas interfaces  MUSE@VLT</a:t>
            </a:r>
          </a:p>
        </p:txBody>
      </p:sp>
      <p:pic>
        <p:nvPicPr>
          <p:cNvPr id="5" name="Espace réservé du contenu 4">
            <a:extLst>
              <a:ext uri="{FF2B5EF4-FFF2-40B4-BE49-F238E27FC236}">
                <a16:creationId xmlns:a16="http://schemas.microsoft.com/office/drawing/2014/main" id="{749C1BEC-7F8A-0E61-4FAA-73B9DE0E77B1}"/>
              </a:ext>
            </a:extLst>
          </p:cNvPr>
          <p:cNvPicPr>
            <a:picLocks noGrp="1" noChangeAspect="1"/>
          </p:cNvPicPr>
          <p:nvPr>
            <p:ph idx="1"/>
          </p:nvPr>
        </p:nvPicPr>
        <p:blipFill>
          <a:blip r:embed="rId2"/>
          <a:stretch>
            <a:fillRect/>
          </a:stretch>
        </p:blipFill>
        <p:spPr>
          <a:xfrm>
            <a:off x="7086400" y="2440910"/>
            <a:ext cx="4549702" cy="3802583"/>
          </a:xfrm>
        </p:spPr>
      </p:pic>
      <p:pic>
        <p:nvPicPr>
          <p:cNvPr id="6" name="Espace réservé du contenu 4">
            <a:extLst>
              <a:ext uri="{FF2B5EF4-FFF2-40B4-BE49-F238E27FC236}">
                <a16:creationId xmlns:a16="http://schemas.microsoft.com/office/drawing/2014/main" id="{12C10B35-7DBD-80AD-5CF1-2AFE0D386748}"/>
              </a:ext>
            </a:extLst>
          </p:cNvPr>
          <p:cNvPicPr>
            <a:picLocks noChangeAspect="1"/>
          </p:cNvPicPr>
          <p:nvPr/>
        </p:nvPicPr>
        <p:blipFill>
          <a:blip r:embed="rId3"/>
          <a:stretch>
            <a:fillRect/>
          </a:stretch>
        </p:blipFill>
        <p:spPr>
          <a:xfrm>
            <a:off x="405475" y="350252"/>
            <a:ext cx="3068321" cy="1917701"/>
          </a:xfrm>
          <a:prstGeom prst="rect">
            <a:avLst/>
          </a:prstGeom>
        </p:spPr>
      </p:pic>
      <p:pic>
        <p:nvPicPr>
          <p:cNvPr id="8" name="Image 7">
            <a:extLst>
              <a:ext uri="{FF2B5EF4-FFF2-40B4-BE49-F238E27FC236}">
                <a16:creationId xmlns:a16="http://schemas.microsoft.com/office/drawing/2014/main" id="{A9C14BD6-3FA5-3736-9559-C47227B21BF9}"/>
              </a:ext>
            </a:extLst>
          </p:cNvPr>
          <p:cNvPicPr>
            <a:picLocks noChangeAspect="1"/>
          </p:cNvPicPr>
          <p:nvPr/>
        </p:nvPicPr>
        <p:blipFill>
          <a:blip r:embed="rId4"/>
          <a:stretch>
            <a:fillRect/>
          </a:stretch>
        </p:blipFill>
        <p:spPr>
          <a:xfrm>
            <a:off x="1939635" y="2436599"/>
            <a:ext cx="4549702" cy="3806894"/>
          </a:xfrm>
          <a:prstGeom prst="rect">
            <a:avLst/>
          </a:prstGeom>
        </p:spPr>
      </p:pic>
      <p:sp>
        <p:nvSpPr>
          <p:cNvPr id="4" name="ZoneTexte 3">
            <a:extLst>
              <a:ext uri="{FF2B5EF4-FFF2-40B4-BE49-F238E27FC236}">
                <a16:creationId xmlns:a16="http://schemas.microsoft.com/office/drawing/2014/main" id="{6C013E6E-4EB2-80F2-C7DF-DCBC8FB5C8CE}"/>
              </a:ext>
            </a:extLst>
          </p:cNvPr>
          <p:cNvSpPr txBox="1"/>
          <p:nvPr/>
        </p:nvSpPr>
        <p:spPr>
          <a:xfrm>
            <a:off x="2073850" y="6393709"/>
            <a:ext cx="4549702" cy="369332"/>
          </a:xfrm>
          <a:prstGeom prst="rect">
            <a:avLst/>
          </a:prstGeom>
          <a:noFill/>
        </p:spPr>
        <p:txBody>
          <a:bodyPr wrap="square">
            <a:spAutoFit/>
          </a:bodyPr>
          <a:lstStyle/>
          <a:p>
            <a:r>
              <a:rPr lang="fr-FR" dirty="0"/>
              <a:t> </a:t>
            </a:r>
            <a:r>
              <a:rPr lang="fr-FR" dirty="0">
                <a:solidFill>
                  <a:srgbClr val="0070C0"/>
                </a:solidFill>
              </a:rPr>
              <a:t>OI</a:t>
            </a:r>
            <a:r>
              <a:rPr lang="fr-FR" dirty="0"/>
              <a:t>(0.6300µm),</a:t>
            </a:r>
            <a:r>
              <a:rPr lang="fr-FR" dirty="0">
                <a:solidFill>
                  <a:srgbClr val="00B050"/>
                </a:solidFill>
              </a:rPr>
              <a:t>OII</a:t>
            </a:r>
            <a:r>
              <a:rPr lang="fr-FR" dirty="0"/>
              <a:t>(0.7320µm)</a:t>
            </a:r>
            <a:r>
              <a:rPr lang="fr-FR" dirty="0">
                <a:solidFill>
                  <a:srgbClr val="FF0000"/>
                </a:solidFill>
              </a:rPr>
              <a:t>OIII</a:t>
            </a:r>
            <a:r>
              <a:rPr lang="fr-FR" dirty="0"/>
              <a:t>(0.5007µm) </a:t>
            </a:r>
            <a:endParaRPr lang="en-US" dirty="0"/>
          </a:p>
        </p:txBody>
      </p:sp>
      <p:sp>
        <p:nvSpPr>
          <p:cNvPr id="9" name="ZoneTexte 8">
            <a:extLst>
              <a:ext uri="{FF2B5EF4-FFF2-40B4-BE49-F238E27FC236}">
                <a16:creationId xmlns:a16="http://schemas.microsoft.com/office/drawing/2014/main" id="{00679C16-4CC1-93F2-6274-3C1ABB4093D4}"/>
              </a:ext>
            </a:extLst>
          </p:cNvPr>
          <p:cNvSpPr txBox="1"/>
          <p:nvPr/>
        </p:nvSpPr>
        <p:spPr>
          <a:xfrm>
            <a:off x="0" y="6323082"/>
            <a:ext cx="3046268" cy="369332"/>
          </a:xfrm>
          <a:prstGeom prst="rect">
            <a:avLst/>
          </a:prstGeom>
          <a:noFill/>
        </p:spPr>
        <p:txBody>
          <a:bodyPr wrap="square">
            <a:spAutoFit/>
          </a:bodyPr>
          <a:lstStyle/>
          <a:p>
            <a:pPr marL="0" indent="0">
              <a:buNone/>
            </a:pPr>
            <a:r>
              <a:rPr lang="en-US" sz="1800" dirty="0">
                <a:solidFill>
                  <a:schemeClr val="tx1"/>
                </a:solidFill>
              </a:rPr>
              <a:t>Weilbacher+2015</a:t>
            </a:r>
          </a:p>
        </p:txBody>
      </p:sp>
      <p:sp>
        <p:nvSpPr>
          <p:cNvPr id="11" name="ZoneTexte 10">
            <a:extLst>
              <a:ext uri="{FF2B5EF4-FFF2-40B4-BE49-F238E27FC236}">
                <a16:creationId xmlns:a16="http://schemas.microsoft.com/office/drawing/2014/main" id="{70387B9B-860E-42C9-1C5C-57395F0B0BD3}"/>
              </a:ext>
            </a:extLst>
          </p:cNvPr>
          <p:cNvSpPr txBox="1"/>
          <p:nvPr/>
        </p:nvSpPr>
        <p:spPr>
          <a:xfrm>
            <a:off x="7086400" y="6347981"/>
            <a:ext cx="4453070" cy="369332"/>
          </a:xfrm>
          <a:prstGeom prst="rect">
            <a:avLst/>
          </a:prstGeom>
          <a:noFill/>
        </p:spPr>
        <p:txBody>
          <a:bodyPr wrap="square">
            <a:spAutoFit/>
          </a:bodyPr>
          <a:lstStyle/>
          <a:p>
            <a:r>
              <a:rPr lang="fr-FR" dirty="0" err="1">
                <a:solidFill>
                  <a:srgbClr val="0070C0"/>
                </a:solidFill>
              </a:rPr>
              <a:t>H</a:t>
            </a:r>
            <a:r>
              <a:rPr lang="fr-FR" dirty="0" err="1">
                <a:solidFill>
                  <a:srgbClr val="0070C0"/>
                </a:solidFill>
                <a:latin typeface="Symbol" pitchFamily="2" charset="2"/>
              </a:rPr>
              <a:t>b</a:t>
            </a:r>
            <a:r>
              <a:rPr lang="fr-FR" dirty="0"/>
              <a:t> (0.486µm),</a:t>
            </a:r>
            <a:r>
              <a:rPr lang="fr-FR" dirty="0">
                <a:solidFill>
                  <a:srgbClr val="00B050"/>
                </a:solidFill>
              </a:rPr>
              <a:t>NII</a:t>
            </a:r>
            <a:r>
              <a:rPr lang="fr-FR" dirty="0"/>
              <a:t>(0.6584µm)</a:t>
            </a:r>
            <a:r>
              <a:rPr lang="fr-FR" dirty="0">
                <a:solidFill>
                  <a:srgbClr val="FF0000"/>
                </a:solidFill>
              </a:rPr>
              <a:t>SII</a:t>
            </a:r>
            <a:r>
              <a:rPr lang="fr-FR" dirty="0"/>
              <a:t>(0.6731µm)</a:t>
            </a:r>
            <a:endParaRPr lang="en-US" dirty="0"/>
          </a:p>
        </p:txBody>
      </p:sp>
    </p:spTree>
    <p:extLst>
      <p:ext uri="{BB962C8B-B14F-4D97-AF65-F5344CB8AC3E}">
        <p14:creationId xmlns:p14="http://schemas.microsoft.com/office/powerpoint/2010/main" val="461690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01C26-AAD8-1C8A-D19B-9207927FDECA}"/>
              </a:ext>
            </a:extLst>
          </p:cNvPr>
          <p:cNvSpPr>
            <a:spLocks noGrp="1"/>
          </p:cNvSpPr>
          <p:nvPr>
            <p:ph type="title"/>
          </p:nvPr>
        </p:nvSpPr>
        <p:spPr/>
        <p:txBody>
          <a:bodyPr/>
          <a:lstStyle/>
          <a:p>
            <a:r>
              <a:rPr lang="en-US" dirty="0"/>
              <a:t>Probing the formation/destruction of molecular hydrogen</a:t>
            </a:r>
          </a:p>
        </p:txBody>
      </p:sp>
      <p:pic>
        <p:nvPicPr>
          <p:cNvPr id="5" name="Espace réservé du contenu 4">
            <a:extLst>
              <a:ext uri="{FF2B5EF4-FFF2-40B4-BE49-F238E27FC236}">
                <a16:creationId xmlns:a16="http://schemas.microsoft.com/office/drawing/2014/main" id="{34748F5B-07E1-62A9-945A-1DADADC270DD}"/>
              </a:ext>
            </a:extLst>
          </p:cNvPr>
          <p:cNvPicPr>
            <a:picLocks noGrp="1" noChangeAspect="1"/>
          </p:cNvPicPr>
          <p:nvPr>
            <p:ph idx="1"/>
          </p:nvPr>
        </p:nvPicPr>
        <p:blipFill>
          <a:blip r:embed="rId2"/>
          <a:stretch>
            <a:fillRect/>
          </a:stretch>
        </p:blipFill>
        <p:spPr>
          <a:xfrm>
            <a:off x="6670732" y="1248012"/>
            <a:ext cx="5043515" cy="5021634"/>
          </a:xfrm>
        </p:spPr>
      </p:pic>
      <p:pic>
        <p:nvPicPr>
          <p:cNvPr id="7" name="Image 6">
            <a:extLst>
              <a:ext uri="{FF2B5EF4-FFF2-40B4-BE49-F238E27FC236}">
                <a16:creationId xmlns:a16="http://schemas.microsoft.com/office/drawing/2014/main" id="{5C436D31-DE32-DE1D-5F39-372AD75D365B}"/>
              </a:ext>
            </a:extLst>
          </p:cNvPr>
          <p:cNvPicPr>
            <a:picLocks noChangeAspect="1"/>
          </p:cNvPicPr>
          <p:nvPr/>
        </p:nvPicPr>
        <p:blipFill>
          <a:blip r:embed="rId3"/>
          <a:stretch>
            <a:fillRect/>
          </a:stretch>
        </p:blipFill>
        <p:spPr>
          <a:xfrm>
            <a:off x="206552" y="2303119"/>
            <a:ext cx="6324379" cy="2729469"/>
          </a:xfrm>
          <a:prstGeom prst="rect">
            <a:avLst/>
          </a:prstGeom>
        </p:spPr>
      </p:pic>
      <p:sp>
        <p:nvSpPr>
          <p:cNvPr id="4" name="ZoneTexte 3">
            <a:extLst>
              <a:ext uri="{FF2B5EF4-FFF2-40B4-BE49-F238E27FC236}">
                <a16:creationId xmlns:a16="http://schemas.microsoft.com/office/drawing/2014/main" id="{0A8CDF60-CD30-DEE0-D18D-FAB4A488D29B}"/>
              </a:ext>
            </a:extLst>
          </p:cNvPr>
          <p:cNvSpPr txBox="1"/>
          <p:nvPr/>
        </p:nvSpPr>
        <p:spPr>
          <a:xfrm>
            <a:off x="9829800" y="6365695"/>
            <a:ext cx="2362200" cy="369332"/>
          </a:xfrm>
          <a:prstGeom prst="rect">
            <a:avLst/>
          </a:prstGeom>
          <a:noFill/>
        </p:spPr>
        <p:txBody>
          <a:bodyPr wrap="square">
            <a:spAutoFit/>
          </a:bodyPr>
          <a:lstStyle/>
          <a:p>
            <a:pPr marL="0" indent="0">
              <a:buNone/>
            </a:pPr>
            <a:r>
              <a:rPr lang="en-US" sz="1800" dirty="0">
                <a:solidFill>
                  <a:schemeClr val="tx1"/>
                </a:solidFill>
              </a:rPr>
              <a:t>Walmsley+ 2000</a:t>
            </a:r>
          </a:p>
        </p:txBody>
      </p:sp>
      <p:sp>
        <p:nvSpPr>
          <p:cNvPr id="8" name="ZoneTexte 7">
            <a:extLst>
              <a:ext uri="{FF2B5EF4-FFF2-40B4-BE49-F238E27FC236}">
                <a16:creationId xmlns:a16="http://schemas.microsoft.com/office/drawing/2014/main" id="{C1B7D75D-B9A9-8EB8-F9EF-01603CCE5DE6}"/>
              </a:ext>
            </a:extLst>
          </p:cNvPr>
          <p:cNvSpPr txBox="1"/>
          <p:nvPr/>
        </p:nvSpPr>
        <p:spPr>
          <a:xfrm>
            <a:off x="8307532" y="6427252"/>
            <a:ext cx="1522268" cy="369332"/>
          </a:xfrm>
          <a:prstGeom prst="rect">
            <a:avLst/>
          </a:prstGeom>
          <a:noFill/>
        </p:spPr>
        <p:txBody>
          <a:bodyPr wrap="square">
            <a:spAutoFit/>
          </a:bodyPr>
          <a:lstStyle/>
          <a:p>
            <a:pPr marL="0" indent="0">
              <a:buNone/>
            </a:pPr>
            <a:r>
              <a:rPr lang="en-US" dirty="0"/>
              <a:t>ESO NTT</a:t>
            </a:r>
            <a:r>
              <a:rPr lang="en-US" sz="1800" dirty="0">
                <a:solidFill>
                  <a:schemeClr val="tx1"/>
                </a:solidFill>
              </a:rPr>
              <a:t> </a:t>
            </a:r>
          </a:p>
        </p:txBody>
      </p:sp>
      <p:sp>
        <p:nvSpPr>
          <p:cNvPr id="10" name="ZoneTexte 9">
            <a:extLst>
              <a:ext uri="{FF2B5EF4-FFF2-40B4-BE49-F238E27FC236}">
                <a16:creationId xmlns:a16="http://schemas.microsoft.com/office/drawing/2014/main" id="{7D7AF29D-90C7-95A3-10FB-07C806B75A42}"/>
              </a:ext>
            </a:extLst>
          </p:cNvPr>
          <p:cNvSpPr txBox="1"/>
          <p:nvPr/>
        </p:nvSpPr>
        <p:spPr>
          <a:xfrm>
            <a:off x="501370" y="5492182"/>
            <a:ext cx="6099462" cy="923330"/>
          </a:xfrm>
          <a:prstGeom prst="rect">
            <a:avLst/>
          </a:prstGeom>
          <a:noFill/>
        </p:spPr>
        <p:txBody>
          <a:bodyPr wrap="square">
            <a:spAutoFit/>
          </a:bodyPr>
          <a:lstStyle/>
          <a:p>
            <a:r>
              <a:rPr lang="en-US" dirty="0">
                <a:solidFill>
                  <a:srgbClr val="0070C0"/>
                </a:solidFill>
              </a:rPr>
              <a:t>Spatial separation of the ionization &amp; dissociation fronts</a:t>
            </a:r>
          </a:p>
          <a:p>
            <a:r>
              <a:rPr lang="en-US" dirty="0">
                <a:solidFill>
                  <a:srgbClr val="0070C0"/>
                </a:solidFill>
              </a:rPr>
              <a:t>Intense H</a:t>
            </a:r>
            <a:r>
              <a:rPr lang="en-US" baseline="-25000" dirty="0">
                <a:solidFill>
                  <a:srgbClr val="0070C0"/>
                </a:solidFill>
              </a:rPr>
              <a:t>2</a:t>
            </a:r>
            <a:r>
              <a:rPr lang="en-US" dirty="0">
                <a:solidFill>
                  <a:srgbClr val="0070C0"/>
                </a:solidFill>
              </a:rPr>
              <a:t> emission lines </a:t>
            </a:r>
          </a:p>
          <a:p>
            <a:r>
              <a:rPr lang="en-US" dirty="0">
                <a:solidFill>
                  <a:srgbClr val="0070C0"/>
                </a:solidFill>
                <a:sym typeface="Wingdings" pitchFamily="2" charset="2"/>
              </a:rPr>
              <a:t> Key data for PDR  models (e.g. </a:t>
            </a:r>
            <a:r>
              <a:rPr lang="en-US" dirty="0" err="1">
                <a:solidFill>
                  <a:srgbClr val="0070C0"/>
                </a:solidFill>
                <a:sym typeface="Wingdings" pitchFamily="2" charset="2"/>
              </a:rPr>
              <a:t>Meudon</a:t>
            </a:r>
            <a:r>
              <a:rPr lang="en-US" dirty="0">
                <a:solidFill>
                  <a:srgbClr val="0070C0"/>
                </a:solidFill>
                <a:sym typeface="Wingdings" pitchFamily="2" charset="2"/>
              </a:rPr>
              <a:t> PDR code in France)</a:t>
            </a:r>
            <a:r>
              <a:rPr lang="en-US" dirty="0">
                <a:solidFill>
                  <a:srgbClr val="0070C0"/>
                </a:solidFill>
              </a:rPr>
              <a:t> </a:t>
            </a:r>
          </a:p>
        </p:txBody>
      </p:sp>
      <p:cxnSp>
        <p:nvCxnSpPr>
          <p:cNvPr id="6" name="Connecteur droit avec flèche 5">
            <a:extLst>
              <a:ext uri="{FF2B5EF4-FFF2-40B4-BE49-F238E27FC236}">
                <a16:creationId xmlns:a16="http://schemas.microsoft.com/office/drawing/2014/main" id="{B352CB6C-242D-3943-B286-CEAF51F03527}"/>
              </a:ext>
            </a:extLst>
          </p:cNvPr>
          <p:cNvCxnSpPr>
            <a:cxnSpLocks/>
          </p:cNvCxnSpPr>
          <p:nvPr/>
        </p:nvCxnSpPr>
        <p:spPr>
          <a:xfrm flipV="1">
            <a:off x="2343150" y="1690688"/>
            <a:ext cx="5216749" cy="747712"/>
          </a:xfrm>
          <a:prstGeom prst="straightConnector1">
            <a:avLst/>
          </a:prstGeom>
          <a:ln w="19050" cap="flat" cmpd="sng" algn="ctr">
            <a:solidFill>
              <a:schemeClr val="accent2"/>
            </a:solidFill>
            <a:prstDash val="dash"/>
            <a:round/>
            <a:headEnd type="triangle" w="med" len="med"/>
            <a:tailEnd type="triangle" w="med" len="med"/>
          </a:ln>
        </p:spPr>
        <p:style>
          <a:lnRef idx="0">
            <a:scrgbClr r="0" g="0" b="0"/>
          </a:lnRef>
          <a:fillRef idx="0">
            <a:scrgbClr r="0" g="0" b="0"/>
          </a:fillRef>
          <a:effectRef idx="0">
            <a:scrgbClr r="0" g="0" b="0"/>
          </a:effectRef>
          <a:fontRef idx="minor">
            <a:schemeClr val="tx1"/>
          </a:fontRef>
        </p:style>
      </p:cxnSp>
      <p:cxnSp>
        <p:nvCxnSpPr>
          <p:cNvPr id="12" name="Connecteur droit avec flèche 11">
            <a:extLst>
              <a:ext uri="{FF2B5EF4-FFF2-40B4-BE49-F238E27FC236}">
                <a16:creationId xmlns:a16="http://schemas.microsoft.com/office/drawing/2014/main" id="{37EAB557-D86D-D462-EDB9-AB801F1AAFC0}"/>
              </a:ext>
            </a:extLst>
          </p:cNvPr>
          <p:cNvCxnSpPr>
            <a:cxnSpLocks/>
          </p:cNvCxnSpPr>
          <p:nvPr/>
        </p:nvCxnSpPr>
        <p:spPr>
          <a:xfrm>
            <a:off x="2838450" y="2573575"/>
            <a:ext cx="4721449" cy="549435"/>
          </a:xfrm>
          <a:prstGeom prst="straightConnector1">
            <a:avLst/>
          </a:prstGeom>
          <a:ln w="19050"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5" name="Connecteur droit avec flèche 14">
            <a:extLst>
              <a:ext uri="{FF2B5EF4-FFF2-40B4-BE49-F238E27FC236}">
                <a16:creationId xmlns:a16="http://schemas.microsoft.com/office/drawing/2014/main" id="{B13ECABC-B920-0746-5AFF-8B3A330BDE57}"/>
              </a:ext>
            </a:extLst>
          </p:cNvPr>
          <p:cNvCxnSpPr>
            <a:cxnSpLocks/>
          </p:cNvCxnSpPr>
          <p:nvPr/>
        </p:nvCxnSpPr>
        <p:spPr>
          <a:xfrm>
            <a:off x="3770042" y="3442837"/>
            <a:ext cx="3825149" cy="1364735"/>
          </a:xfrm>
          <a:prstGeom prst="straightConnector1">
            <a:avLst/>
          </a:prstGeom>
          <a:ln w="19050"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1536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68A20F-4C52-D658-A074-9D13246F5E35}"/>
              </a:ext>
            </a:extLst>
          </p:cNvPr>
          <p:cNvSpPr>
            <a:spLocks noGrp="1"/>
          </p:cNvSpPr>
          <p:nvPr>
            <p:ph type="title"/>
          </p:nvPr>
        </p:nvSpPr>
        <p:spPr>
          <a:xfrm>
            <a:off x="584062" y="222720"/>
            <a:ext cx="10515600" cy="1325563"/>
          </a:xfrm>
        </p:spPr>
        <p:txBody>
          <a:bodyPr>
            <a:normAutofit fontScale="90000"/>
          </a:bodyPr>
          <a:lstStyle/>
          <a:p>
            <a:r>
              <a:rPr lang="en-US" dirty="0"/>
              <a:t>Reaching high angular resolution in the infrared and millimeter domains : ALMA &amp; JWST</a:t>
            </a:r>
          </a:p>
        </p:txBody>
      </p:sp>
      <p:pic>
        <p:nvPicPr>
          <p:cNvPr id="9" name="Espace réservé du contenu 8">
            <a:extLst>
              <a:ext uri="{FF2B5EF4-FFF2-40B4-BE49-F238E27FC236}">
                <a16:creationId xmlns:a16="http://schemas.microsoft.com/office/drawing/2014/main" id="{C196A84E-5754-2515-E106-51831BDF53F3}"/>
              </a:ext>
            </a:extLst>
          </p:cNvPr>
          <p:cNvPicPr>
            <a:picLocks noGrp="1" noChangeAspect="1"/>
          </p:cNvPicPr>
          <p:nvPr>
            <p:ph idx="1"/>
          </p:nvPr>
        </p:nvPicPr>
        <p:blipFill>
          <a:blip r:embed="rId2"/>
          <a:stretch>
            <a:fillRect/>
          </a:stretch>
        </p:blipFill>
        <p:spPr>
          <a:xfrm>
            <a:off x="3743203" y="3009024"/>
            <a:ext cx="3778966" cy="2854131"/>
          </a:xfrm>
        </p:spPr>
      </p:pic>
      <p:pic>
        <p:nvPicPr>
          <p:cNvPr id="11" name="Image 10">
            <a:extLst>
              <a:ext uri="{FF2B5EF4-FFF2-40B4-BE49-F238E27FC236}">
                <a16:creationId xmlns:a16="http://schemas.microsoft.com/office/drawing/2014/main" id="{BC02885F-2949-5F68-C05D-75FC7B5A0EBE}"/>
              </a:ext>
            </a:extLst>
          </p:cNvPr>
          <p:cNvPicPr>
            <a:picLocks noChangeAspect="1"/>
          </p:cNvPicPr>
          <p:nvPr/>
        </p:nvPicPr>
        <p:blipFill>
          <a:blip r:embed="rId3"/>
          <a:stretch>
            <a:fillRect/>
          </a:stretch>
        </p:blipFill>
        <p:spPr>
          <a:xfrm>
            <a:off x="3633793" y="1401854"/>
            <a:ext cx="4762500" cy="2057400"/>
          </a:xfrm>
          <a:prstGeom prst="rect">
            <a:avLst/>
          </a:prstGeom>
        </p:spPr>
      </p:pic>
      <p:pic>
        <p:nvPicPr>
          <p:cNvPr id="4" name="Image 3">
            <a:extLst>
              <a:ext uri="{FF2B5EF4-FFF2-40B4-BE49-F238E27FC236}">
                <a16:creationId xmlns:a16="http://schemas.microsoft.com/office/drawing/2014/main" id="{AFDBB6F7-1A8C-B97F-BDCF-4D58FFC00D29}"/>
              </a:ext>
            </a:extLst>
          </p:cNvPr>
          <p:cNvPicPr>
            <a:picLocks noChangeAspect="1"/>
          </p:cNvPicPr>
          <p:nvPr/>
        </p:nvPicPr>
        <p:blipFill>
          <a:blip r:embed="rId4"/>
          <a:stretch>
            <a:fillRect/>
          </a:stretch>
        </p:blipFill>
        <p:spPr>
          <a:xfrm>
            <a:off x="8452545" y="3260586"/>
            <a:ext cx="3326505" cy="3160829"/>
          </a:xfrm>
          <a:prstGeom prst="rect">
            <a:avLst/>
          </a:prstGeom>
        </p:spPr>
      </p:pic>
      <p:pic>
        <p:nvPicPr>
          <p:cNvPr id="5" name="Image 4">
            <a:extLst>
              <a:ext uri="{FF2B5EF4-FFF2-40B4-BE49-F238E27FC236}">
                <a16:creationId xmlns:a16="http://schemas.microsoft.com/office/drawing/2014/main" id="{44FD9831-C268-1E2A-5D97-F4D310AEF1A0}"/>
              </a:ext>
            </a:extLst>
          </p:cNvPr>
          <p:cNvPicPr>
            <a:picLocks noChangeAspect="1"/>
          </p:cNvPicPr>
          <p:nvPr/>
        </p:nvPicPr>
        <p:blipFill>
          <a:blip r:embed="rId5"/>
          <a:stretch>
            <a:fillRect/>
          </a:stretch>
        </p:blipFill>
        <p:spPr>
          <a:xfrm>
            <a:off x="412950" y="1862252"/>
            <a:ext cx="2932922" cy="2978749"/>
          </a:xfrm>
          <a:prstGeom prst="rect">
            <a:avLst/>
          </a:prstGeom>
        </p:spPr>
      </p:pic>
      <p:sp>
        <p:nvSpPr>
          <p:cNvPr id="7" name="ZoneTexte 6">
            <a:extLst>
              <a:ext uri="{FF2B5EF4-FFF2-40B4-BE49-F238E27FC236}">
                <a16:creationId xmlns:a16="http://schemas.microsoft.com/office/drawing/2014/main" id="{52323BE8-9FD9-0BCE-6AC3-6E37F1CAB71F}"/>
              </a:ext>
            </a:extLst>
          </p:cNvPr>
          <p:cNvSpPr txBox="1"/>
          <p:nvPr/>
        </p:nvSpPr>
        <p:spPr>
          <a:xfrm>
            <a:off x="239784" y="5081439"/>
            <a:ext cx="2932923" cy="646331"/>
          </a:xfrm>
          <a:prstGeom prst="rect">
            <a:avLst/>
          </a:prstGeom>
          <a:noFill/>
        </p:spPr>
        <p:txBody>
          <a:bodyPr wrap="square">
            <a:spAutoFit/>
          </a:bodyPr>
          <a:lstStyle/>
          <a:p>
            <a:r>
              <a:rPr lang="fr-FR" dirty="0"/>
              <a:t>ESO ISAAC </a:t>
            </a:r>
            <a:r>
              <a:rPr lang="fr-FR" dirty="0">
                <a:solidFill>
                  <a:srgbClr val="0070C0"/>
                </a:solidFill>
              </a:rPr>
              <a:t>J</a:t>
            </a:r>
            <a:r>
              <a:rPr lang="fr-FR" dirty="0"/>
              <a:t>(1.2µm),</a:t>
            </a:r>
            <a:r>
              <a:rPr lang="fr-FR" dirty="0">
                <a:solidFill>
                  <a:srgbClr val="00B050"/>
                </a:solidFill>
              </a:rPr>
              <a:t>H</a:t>
            </a:r>
            <a:r>
              <a:rPr lang="fr-FR" dirty="0"/>
              <a:t>(1.6µm)</a:t>
            </a:r>
            <a:r>
              <a:rPr lang="fr-FR" dirty="0">
                <a:solidFill>
                  <a:srgbClr val="FF0000"/>
                </a:solidFill>
              </a:rPr>
              <a:t>K</a:t>
            </a:r>
            <a:r>
              <a:rPr lang="fr-FR" dirty="0"/>
              <a:t>(2.2µm)</a:t>
            </a:r>
            <a:endParaRPr lang="en-US" dirty="0"/>
          </a:p>
        </p:txBody>
      </p:sp>
      <p:sp>
        <p:nvSpPr>
          <p:cNvPr id="10" name="ZoneTexte 9">
            <a:extLst>
              <a:ext uri="{FF2B5EF4-FFF2-40B4-BE49-F238E27FC236}">
                <a16:creationId xmlns:a16="http://schemas.microsoft.com/office/drawing/2014/main" id="{E393D9BB-5DC1-3DD2-1A98-89B0174DCB31}"/>
              </a:ext>
            </a:extLst>
          </p:cNvPr>
          <p:cNvSpPr txBox="1"/>
          <p:nvPr/>
        </p:nvSpPr>
        <p:spPr>
          <a:xfrm>
            <a:off x="7441722" y="1583944"/>
            <a:ext cx="826516" cy="369332"/>
          </a:xfrm>
          <a:prstGeom prst="rect">
            <a:avLst/>
          </a:prstGeom>
          <a:noFill/>
        </p:spPr>
        <p:txBody>
          <a:bodyPr wrap="square">
            <a:spAutoFit/>
          </a:bodyPr>
          <a:lstStyle/>
          <a:p>
            <a:r>
              <a:rPr lang="fr-FR" dirty="0">
                <a:solidFill>
                  <a:schemeClr val="bg1">
                    <a:lumMod val="85000"/>
                  </a:schemeClr>
                </a:solidFill>
              </a:rPr>
              <a:t>ALMA</a:t>
            </a:r>
            <a:endParaRPr lang="en-US" dirty="0">
              <a:solidFill>
                <a:schemeClr val="bg1">
                  <a:lumMod val="85000"/>
                </a:schemeClr>
              </a:solidFill>
            </a:endParaRPr>
          </a:p>
        </p:txBody>
      </p:sp>
      <p:sp>
        <p:nvSpPr>
          <p:cNvPr id="13" name="ZoneTexte 12">
            <a:extLst>
              <a:ext uri="{FF2B5EF4-FFF2-40B4-BE49-F238E27FC236}">
                <a16:creationId xmlns:a16="http://schemas.microsoft.com/office/drawing/2014/main" id="{805B02D0-E5D1-4DA4-F87F-1765D693D34E}"/>
              </a:ext>
            </a:extLst>
          </p:cNvPr>
          <p:cNvSpPr txBox="1"/>
          <p:nvPr/>
        </p:nvSpPr>
        <p:spPr>
          <a:xfrm>
            <a:off x="584062" y="6345487"/>
            <a:ext cx="6099462" cy="369332"/>
          </a:xfrm>
          <a:prstGeom prst="rect">
            <a:avLst/>
          </a:prstGeom>
          <a:noFill/>
        </p:spPr>
        <p:txBody>
          <a:bodyPr wrap="square">
            <a:spAutoFit/>
          </a:bodyPr>
          <a:lstStyle/>
          <a:p>
            <a:pPr marL="0" indent="0">
              <a:buNone/>
            </a:pPr>
            <a:r>
              <a:rPr lang="en-US" sz="1800" dirty="0">
                <a:solidFill>
                  <a:schemeClr val="tx1"/>
                </a:solidFill>
              </a:rPr>
              <a:t>Goicoechea+2016</a:t>
            </a:r>
          </a:p>
        </p:txBody>
      </p:sp>
      <p:sp>
        <p:nvSpPr>
          <p:cNvPr id="15" name="ZoneTexte 14">
            <a:extLst>
              <a:ext uri="{FF2B5EF4-FFF2-40B4-BE49-F238E27FC236}">
                <a16:creationId xmlns:a16="http://schemas.microsoft.com/office/drawing/2014/main" id="{248C80CB-E98E-F930-240E-9F4CE2A21FC6}"/>
              </a:ext>
            </a:extLst>
          </p:cNvPr>
          <p:cNvSpPr txBox="1"/>
          <p:nvPr/>
        </p:nvSpPr>
        <p:spPr>
          <a:xfrm>
            <a:off x="8934450" y="2081269"/>
            <a:ext cx="6099462" cy="923330"/>
          </a:xfrm>
          <a:prstGeom prst="rect">
            <a:avLst/>
          </a:prstGeom>
          <a:noFill/>
        </p:spPr>
        <p:txBody>
          <a:bodyPr wrap="square">
            <a:spAutoFit/>
          </a:bodyPr>
          <a:lstStyle/>
          <a:p>
            <a:r>
              <a:rPr lang="fr-FR" dirty="0"/>
              <a:t>JWST </a:t>
            </a:r>
          </a:p>
          <a:p>
            <a:r>
              <a:rPr lang="fr-FR" dirty="0">
                <a:solidFill>
                  <a:srgbClr val="0070C0"/>
                </a:solidFill>
              </a:rPr>
              <a:t>1.4&amp;2.1 µm, </a:t>
            </a:r>
            <a:r>
              <a:rPr lang="fr-FR" dirty="0">
                <a:solidFill>
                  <a:srgbClr val="00B050"/>
                </a:solidFill>
              </a:rPr>
              <a:t>2.7 – 3.4 µm, </a:t>
            </a:r>
          </a:p>
          <a:p>
            <a:r>
              <a:rPr lang="fr-FR" dirty="0">
                <a:solidFill>
                  <a:srgbClr val="FFC000"/>
                </a:solidFill>
              </a:rPr>
              <a:t>4 µm, </a:t>
            </a:r>
            <a:r>
              <a:rPr lang="fr-FR" dirty="0">
                <a:solidFill>
                  <a:srgbClr val="FF0000"/>
                </a:solidFill>
              </a:rPr>
              <a:t>4.4 – 4.8 µm</a:t>
            </a:r>
            <a:endParaRPr lang="en-US" dirty="0">
              <a:solidFill>
                <a:srgbClr val="FFC000"/>
              </a:solidFill>
            </a:endParaRPr>
          </a:p>
        </p:txBody>
      </p:sp>
    </p:spTree>
    <p:extLst>
      <p:ext uri="{BB962C8B-B14F-4D97-AF65-F5344CB8AC3E}">
        <p14:creationId xmlns:p14="http://schemas.microsoft.com/office/powerpoint/2010/main" val="2319565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0957BB-9F8B-992B-556E-5F9B36F1E41F}"/>
              </a:ext>
            </a:extLst>
          </p:cNvPr>
          <p:cNvSpPr>
            <a:spLocks noGrp="1"/>
          </p:cNvSpPr>
          <p:nvPr>
            <p:ph type="title"/>
          </p:nvPr>
        </p:nvSpPr>
        <p:spPr>
          <a:xfrm>
            <a:off x="297873" y="65506"/>
            <a:ext cx="6743007" cy="1325563"/>
          </a:xfrm>
        </p:spPr>
        <p:txBody>
          <a:bodyPr>
            <a:normAutofit fontScale="90000"/>
          </a:bodyPr>
          <a:lstStyle/>
          <a:p>
            <a:r>
              <a:rPr lang="en-US" dirty="0"/>
              <a:t>From small to large molecules absorption </a:t>
            </a:r>
            <a:r>
              <a:rPr lang="en-US" dirty="0" err="1"/>
              <a:t>spectroscopy@ESO</a:t>
            </a:r>
            <a:endParaRPr lang="en-US" dirty="0"/>
          </a:p>
        </p:txBody>
      </p:sp>
      <p:sp>
        <p:nvSpPr>
          <p:cNvPr id="3" name="Espace réservé du contenu 2">
            <a:extLst>
              <a:ext uri="{FF2B5EF4-FFF2-40B4-BE49-F238E27FC236}">
                <a16:creationId xmlns:a16="http://schemas.microsoft.com/office/drawing/2014/main" id="{23B2EC9B-A62D-2109-17BD-8E953809FB9C}"/>
              </a:ext>
            </a:extLst>
          </p:cNvPr>
          <p:cNvSpPr>
            <a:spLocks noGrp="1"/>
          </p:cNvSpPr>
          <p:nvPr>
            <p:ph idx="1"/>
          </p:nvPr>
        </p:nvSpPr>
        <p:spPr>
          <a:xfrm>
            <a:off x="5257801" y="4213761"/>
            <a:ext cx="6279338" cy="1750436"/>
          </a:xfrm>
        </p:spPr>
        <p:txBody>
          <a:bodyPr>
            <a:normAutofit/>
          </a:bodyPr>
          <a:lstStyle/>
          <a:p>
            <a:pPr marL="0" indent="0">
              <a:buNone/>
            </a:pPr>
            <a:r>
              <a:rPr lang="en-US" sz="2000" dirty="0"/>
              <a:t>The abundant C</a:t>
            </a:r>
            <a:r>
              <a:rPr lang="en-US" sz="2000" baseline="-25000" dirty="0"/>
              <a:t>3</a:t>
            </a:r>
            <a:r>
              <a:rPr lang="en-US" sz="2000" dirty="0"/>
              <a:t> carbon cluster : a challenge for chemical models &amp; a building block (fragment ?)  of heavier  species </a:t>
            </a:r>
          </a:p>
          <a:p>
            <a:pPr marL="0" indent="0">
              <a:buNone/>
            </a:pPr>
            <a:r>
              <a:rPr lang="en-US" sz="2000" dirty="0"/>
              <a:t>C</a:t>
            </a:r>
            <a:r>
              <a:rPr lang="en-US" sz="2000" baseline="-25000" dirty="0"/>
              <a:t>3</a:t>
            </a:r>
            <a:r>
              <a:rPr lang="en-US" sz="2000" dirty="0"/>
              <a:t> ~1/17 C</a:t>
            </a:r>
            <a:r>
              <a:rPr lang="en-US" sz="2000" baseline="-25000" dirty="0"/>
              <a:t>2</a:t>
            </a:r>
            <a:r>
              <a:rPr lang="en-US" sz="2000" dirty="0"/>
              <a:t> and the most abundant interstellar molecule with 3 Carbon atoms</a:t>
            </a:r>
          </a:p>
        </p:txBody>
      </p:sp>
      <p:sp>
        <p:nvSpPr>
          <p:cNvPr id="7" name="ZoneTexte 6">
            <a:extLst>
              <a:ext uri="{FF2B5EF4-FFF2-40B4-BE49-F238E27FC236}">
                <a16:creationId xmlns:a16="http://schemas.microsoft.com/office/drawing/2014/main" id="{5F56A4F5-37CB-11AE-9A8E-6A5D238BDE98}"/>
              </a:ext>
            </a:extLst>
          </p:cNvPr>
          <p:cNvSpPr txBox="1"/>
          <p:nvPr/>
        </p:nvSpPr>
        <p:spPr>
          <a:xfrm>
            <a:off x="4695288" y="6442306"/>
            <a:ext cx="1814945" cy="369332"/>
          </a:xfrm>
          <a:prstGeom prst="rect">
            <a:avLst/>
          </a:prstGeom>
          <a:noFill/>
        </p:spPr>
        <p:txBody>
          <a:bodyPr wrap="square">
            <a:spAutoFit/>
          </a:bodyPr>
          <a:lstStyle/>
          <a:p>
            <a:r>
              <a:rPr lang="en-US" dirty="0"/>
              <a:t>Roueff+2002 </a:t>
            </a:r>
          </a:p>
        </p:txBody>
      </p:sp>
      <p:pic>
        <p:nvPicPr>
          <p:cNvPr id="11" name="Image 10">
            <a:extLst>
              <a:ext uri="{FF2B5EF4-FFF2-40B4-BE49-F238E27FC236}">
                <a16:creationId xmlns:a16="http://schemas.microsoft.com/office/drawing/2014/main" id="{3F9F8732-3A67-D073-4F30-30653D914DC0}"/>
              </a:ext>
            </a:extLst>
          </p:cNvPr>
          <p:cNvPicPr>
            <a:picLocks noChangeAspect="1"/>
          </p:cNvPicPr>
          <p:nvPr/>
        </p:nvPicPr>
        <p:blipFill>
          <a:blip r:embed="rId2"/>
          <a:stretch>
            <a:fillRect/>
          </a:stretch>
        </p:blipFill>
        <p:spPr>
          <a:xfrm>
            <a:off x="654861" y="1175593"/>
            <a:ext cx="3851990" cy="5506293"/>
          </a:xfrm>
          <a:prstGeom prst="rect">
            <a:avLst/>
          </a:prstGeom>
        </p:spPr>
      </p:pic>
      <p:sp>
        <p:nvSpPr>
          <p:cNvPr id="9" name="ZoneTexte 8">
            <a:extLst>
              <a:ext uri="{FF2B5EF4-FFF2-40B4-BE49-F238E27FC236}">
                <a16:creationId xmlns:a16="http://schemas.microsoft.com/office/drawing/2014/main" id="{34346B29-1723-46AC-5B7D-7705D76C0858}"/>
              </a:ext>
            </a:extLst>
          </p:cNvPr>
          <p:cNvSpPr txBox="1"/>
          <p:nvPr/>
        </p:nvSpPr>
        <p:spPr>
          <a:xfrm>
            <a:off x="204237" y="6312554"/>
            <a:ext cx="1814945" cy="369332"/>
          </a:xfrm>
          <a:prstGeom prst="rect">
            <a:avLst/>
          </a:prstGeom>
          <a:noFill/>
        </p:spPr>
        <p:txBody>
          <a:bodyPr wrap="square">
            <a:spAutoFit/>
          </a:bodyPr>
          <a:lstStyle/>
          <a:p>
            <a:r>
              <a:rPr lang="en-US" dirty="0"/>
              <a:t>ESO-UVES </a:t>
            </a:r>
          </a:p>
        </p:txBody>
      </p:sp>
      <p:pic>
        <p:nvPicPr>
          <p:cNvPr id="1030" name="Picture 6" descr="Finding well-hidden galaxies">
            <a:extLst>
              <a:ext uri="{FF2B5EF4-FFF2-40B4-BE49-F238E27FC236}">
                <a16:creationId xmlns:a16="http://schemas.microsoft.com/office/drawing/2014/main" id="{E6D6C936-0B91-7C88-97C8-C12FD6CDE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0946" y="574766"/>
            <a:ext cx="4993179" cy="2711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451064"/>
      </p:ext>
    </p:extLst>
  </p:cSld>
  <p:clrMapOvr>
    <a:masterClrMapping/>
  </p:clrMapOvr>
</p:sld>
</file>

<file path=ppt/theme/theme1.xml><?xml version="1.0" encoding="utf-8"?>
<a:theme xmlns:a="http://schemas.openxmlformats.org/drawingml/2006/main" name="Thème Offic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25167</TotalTime>
  <Words>1393</Words>
  <Application>Microsoft Macintosh PowerPoint</Application>
  <PresentationFormat>Grand écran</PresentationFormat>
  <Paragraphs>143</Paragraphs>
  <Slides>24</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24</vt:i4>
      </vt:variant>
    </vt:vector>
  </HeadingPairs>
  <TitlesOfParts>
    <vt:vector size="31" baseType="lpstr">
      <vt:lpstr>Arial</vt:lpstr>
      <vt:lpstr>Calibri</vt:lpstr>
      <vt:lpstr>Calibri Light</vt:lpstr>
      <vt:lpstr>Chalkboard</vt:lpstr>
      <vt:lpstr>Symbol</vt:lpstr>
      <vt:lpstr>Wingdings</vt:lpstr>
      <vt:lpstr>Thème Office</vt:lpstr>
      <vt:lpstr>Interstellar Medium &amp; molecule</vt:lpstr>
      <vt:lpstr>Some historical background</vt:lpstr>
      <vt:lpstr>Présentation PowerPoint</vt:lpstr>
      <vt:lpstr>The multi phase ISM : simplified structure</vt:lpstr>
      <vt:lpstr>The multi phase ISM : the example of Orion clouds</vt:lpstr>
      <vt:lpstr>Probing the ionized/neutral gas interfaces  MUSE@VLT</vt:lpstr>
      <vt:lpstr>Probing the formation/destruction of molecular hydrogen</vt:lpstr>
      <vt:lpstr>Reaching high angular resolution in the infrared and millimeter domains : ALMA &amp; JWST</vt:lpstr>
      <vt:lpstr>From small to large molecules absorption spectroscopy@ESO</vt:lpstr>
      <vt:lpstr>Diffuse Interstellar Bands (DIBs) at ESO </vt:lpstr>
      <vt:lpstr>Diffuse Interstellar Bands (DIBs) at ESO </vt:lpstr>
      <vt:lpstr>Molecules in solid state : probing the ice composition beyond water ice</vt:lpstr>
      <vt:lpstr>The route to molecular complexity : the Orion hot core region </vt:lpstr>
      <vt:lpstr>Probing the earliest stages of star formation</vt:lpstr>
      <vt:lpstr>Physical structure of a young protostar :  B335</vt:lpstr>
      <vt:lpstr>Chemical complexity at the earliest stages of star formation</vt:lpstr>
      <vt:lpstr>Massive star formation : ALMA IMF program</vt:lpstr>
      <vt:lpstr>Molecules as diagnostics</vt:lpstr>
      <vt:lpstr>H2, C+,C , CO observations at high redshift</vt:lpstr>
      <vt:lpstr>Perspectives for the future</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Investigating the physical conditions and gas dynamics of a molecular  cloud with molecular lines : the Orion-B case</dc:title>
  <dc:creator>Microsoft Office User</dc:creator>
  <cp:lastModifiedBy>Microsoft Office User</cp:lastModifiedBy>
  <cp:revision>455</cp:revision>
  <cp:lastPrinted>2022-11-01T18:51:16Z</cp:lastPrinted>
  <dcterms:created xsi:type="dcterms:W3CDTF">2021-06-23T17:22:25Z</dcterms:created>
  <dcterms:modified xsi:type="dcterms:W3CDTF">2022-11-02T18:25:10Z</dcterms:modified>
</cp:coreProperties>
</file>