
<file path=[Content_Types].xml><?xml version="1.0" encoding="utf-8"?>
<Types xmlns="http://schemas.openxmlformats.org/package/2006/content-types">
  <Default Extension="png" ContentType="image/png"/>
  <Default Extension="bin" ContentType="application/vnd.openxmlformats-officedocument.oleObject"/>
  <Default Extension="jfif" ContentType="image/jpe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2" r:id="rId4"/>
    <p:sldMasterId id="2147483707" r:id="rId5"/>
    <p:sldMasterId id="2147483724" r:id="rId6"/>
    <p:sldMasterId id="2147483743" r:id="rId7"/>
  </p:sldMasterIdLst>
  <p:notesMasterIdLst>
    <p:notesMasterId r:id="rId62"/>
  </p:notesMasterIdLst>
  <p:handoutMasterIdLst>
    <p:handoutMasterId r:id="rId63"/>
  </p:handoutMasterIdLst>
  <p:sldIdLst>
    <p:sldId id="2313" r:id="rId8"/>
    <p:sldId id="2329" r:id="rId9"/>
    <p:sldId id="2334" r:id="rId10"/>
    <p:sldId id="2316" r:id="rId11"/>
    <p:sldId id="2387" r:id="rId12"/>
    <p:sldId id="2321" r:id="rId13"/>
    <p:sldId id="2336" r:id="rId14"/>
    <p:sldId id="2310" r:id="rId15"/>
    <p:sldId id="2337" r:id="rId16"/>
    <p:sldId id="2272" r:id="rId17"/>
    <p:sldId id="2338" r:id="rId18"/>
    <p:sldId id="2340" r:id="rId19"/>
    <p:sldId id="2312" r:id="rId20"/>
    <p:sldId id="2362" r:id="rId21"/>
    <p:sldId id="2354" r:id="rId22"/>
    <p:sldId id="2402" r:id="rId23"/>
    <p:sldId id="2293" r:id="rId24"/>
    <p:sldId id="2395" r:id="rId25"/>
    <p:sldId id="2373" r:id="rId26"/>
    <p:sldId id="2396" r:id="rId27"/>
    <p:sldId id="2400" r:id="rId28"/>
    <p:sldId id="2372" r:id="rId29"/>
    <p:sldId id="2346" r:id="rId30"/>
    <p:sldId id="2356" r:id="rId31"/>
    <p:sldId id="2349" r:id="rId32"/>
    <p:sldId id="2399" r:id="rId33"/>
    <p:sldId id="2385" r:id="rId34"/>
    <p:sldId id="2398" r:id="rId35"/>
    <p:sldId id="2397" r:id="rId36"/>
    <p:sldId id="2365" r:id="rId37"/>
    <p:sldId id="2368" r:id="rId38"/>
    <p:sldId id="2369" r:id="rId39"/>
    <p:sldId id="2370" r:id="rId40"/>
    <p:sldId id="2371" r:id="rId41"/>
    <p:sldId id="2366" r:id="rId42"/>
    <p:sldId id="2367" r:id="rId43"/>
    <p:sldId id="2305" r:id="rId44"/>
    <p:sldId id="2363" r:id="rId45"/>
    <p:sldId id="2386" r:id="rId46"/>
    <p:sldId id="2401" r:id="rId47"/>
    <p:sldId id="2339" r:id="rId48"/>
    <p:sldId id="2353" r:id="rId49"/>
    <p:sldId id="2332" r:id="rId50"/>
    <p:sldId id="2383" r:id="rId51"/>
    <p:sldId id="2378" r:id="rId52"/>
    <p:sldId id="2403" r:id="rId53"/>
    <p:sldId id="2375" r:id="rId54"/>
    <p:sldId id="2390" r:id="rId55"/>
    <p:sldId id="2325" r:id="rId56"/>
    <p:sldId id="2382" r:id="rId57"/>
    <p:sldId id="2380" r:id="rId58"/>
    <p:sldId id="2381" r:id="rId59"/>
    <p:sldId id="2330" r:id="rId60"/>
    <p:sldId id="2404" r:id="rId61"/>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5D2F59E-05CE-4902-ABCD-0C73D9DCDCCA}">
          <p14:sldIdLst>
            <p14:sldId id="2313"/>
            <p14:sldId id="2329"/>
            <p14:sldId id="2334"/>
            <p14:sldId id="2316"/>
            <p14:sldId id="2387"/>
            <p14:sldId id="2321"/>
            <p14:sldId id="2336"/>
            <p14:sldId id="2310"/>
            <p14:sldId id="2337"/>
            <p14:sldId id="2272"/>
            <p14:sldId id="2338"/>
            <p14:sldId id="2340"/>
            <p14:sldId id="2312"/>
            <p14:sldId id="2362"/>
            <p14:sldId id="2354"/>
            <p14:sldId id="2402"/>
            <p14:sldId id="2293"/>
            <p14:sldId id="2395"/>
            <p14:sldId id="2373"/>
            <p14:sldId id="2396"/>
            <p14:sldId id="2400"/>
            <p14:sldId id="2372"/>
            <p14:sldId id="2346"/>
            <p14:sldId id="2356"/>
            <p14:sldId id="2349"/>
            <p14:sldId id="2399"/>
            <p14:sldId id="2385"/>
            <p14:sldId id="2398"/>
            <p14:sldId id="2397"/>
            <p14:sldId id="2365"/>
            <p14:sldId id="2368"/>
            <p14:sldId id="2369"/>
            <p14:sldId id="2370"/>
            <p14:sldId id="2371"/>
            <p14:sldId id="2366"/>
            <p14:sldId id="2367"/>
            <p14:sldId id="2305"/>
            <p14:sldId id="2363"/>
            <p14:sldId id="2386"/>
            <p14:sldId id="2401"/>
            <p14:sldId id="2339"/>
            <p14:sldId id="2353"/>
            <p14:sldId id="2332"/>
            <p14:sldId id="2383"/>
            <p14:sldId id="2378"/>
            <p14:sldId id="2403"/>
            <p14:sldId id="2375"/>
            <p14:sldId id="2390"/>
            <p14:sldId id="2325"/>
            <p14:sldId id="2382"/>
            <p14:sldId id="2380"/>
            <p14:sldId id="2381"/>
            <p14:sldId id="2330"/>
            <p14:sldId id="240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1C8528-F7AB-DBAB-9213-9F2C76B2F3B6}" name="Arnout Tromp" initials="AT" userId="S::atromp@eso.org::aaa14d02-0eca-42ad-bdb0-ee5025fce707" providerId="AD"/>
  <p188:author id="{6010C04E-8C68-E665-7A02-3899EFA4FC83}" name="Rob Ivison" initials="RI" userId="S::rob.ivison@eso.org::f713003a-286f-4ce9-9143-de3edde1e6f6" providerId="AD"/>
  <p188:author id="{EAF3EB54-66A5-AC72-E8E0-08B43B43D562}" name="Claudia Burger" initials="CB" userId="S::claudia.burger@eso.org::53940e73-c14c-46ed-8857-022221efe929" providerId="AD"/>
  <p188:author id="{46B23FC2-ABD5-0E29-C561-1F594B003183}" name="Adrian Russell" initials="AR" userId="S::arussell@eso.org::dab7ec6c-a4e1-4c80-9aec-6087f997a021" providerId="AD"/>
  <p188:author id="{219193C5-9439-1A1E-621A-54645FDBC78C}" name="Roberto Tamai" initials="RT" userId="S::rtamai@eso.org::0901eaab-dd63-401e-9f26-a807eaa171f0" providerId="AD"/>
  <p188:author id="{75BCD0D2-08C5-D1A7-B4FB-37B36C6E3735}" name="Xavier Barcons" initials="XB" userId="S::xbarcons@eso.org::63d8faaa-c20a-4c20-a610-62104622763d" providerId="AD"/>
  <p188:author id="{BA1E2CEC-B431-1E85-998E-D3D7A59E767F}" name="Laura Comendador Frutos" initials="LCF" userId="S::lcomenda@eso.org::85b00aa3-3f0b-4aa3-8bb5-1a7ce05d89c9" providerId="AD"/>
  <p188:author id="{00AFBFF3-8571-2EFF-AA4F-7D56F5B0DD09}" name="Michèle Péron" initials="MP" userId="S::mperon@eso.org::55ad9313-d378-4211-a62a-d56f3d70dd8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drian Russell" initials="AR" lastIdx="1" clrIdx="6">
    <p:extLst>
      <p:ext uri="{19B8F6BF-5375-455C-9EA6-DF929625EA0E}">
        <p15:presenceInfo xmlns:p15="http://schemas.microsoft.com/office/powerpoint/2012/main" userId="S::arussell@eso.org::dab7ec6c-a4e1-4c80-9aec-6087f997a021" providerId="AD"/>
      </p:ext>
    </p:extLst>
  </p:cmAuthor>
  <p:cmAuthor id="1" name="Xavier Barcons" initials="XB" lastIdx="14" clrIdx="0"/>
  <p:cmAuthor id="2" name="Xavier Barcons" initials="XB [2]" lastIdx="1" clrIdx="1"/>
  <p:cmAuthor id="3" name="Xavier Barcons" initials="XB [3]" lastIdx="1" clrIdx="2"/>
  <p:cmAuthor id="4" name="Xavier Barcons" initials="XB [4]" lastIdx="1" clrIdx="3"/>
  <p:cmAuthor id="5" name="Laura Comendador Frutos" initials="LCF" lastIdx="15" clrIdx="4"/>
  <p:cmAuthor id="6" name="Michèle Péron" initials="MP" lastIdx="2" clrIdx="5">
    <p:extLst>
      <p:ext uri="{19B8F6BF-5375-455C-9EA6-DF929625EA0E}">
        <p15:presenceInfo xmlns:p15="http://schemas.microsoft.com/office/powerpoint/2012/main" userId="S::mperon@eso.org::55ad9313-d378-4211-a62a-d56f3d70dd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67" autoAdjust="0"/>
    <p:restoredTop sz="83943" autoAdjust="0"/>
  </p:normalViewPr>
  <p:slideViewPr>
    <p:cSldViewPr snapToGrid="0" snapToObjects="1">
      <p:cViewPr>
        <p:scale>
          <a:sx n="110" d="100"/>
          <a:sy n="110" d="100"/>
        </p:scale>
        <p:origin x="228" y="-51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20" d="100"/>
        <a:sy n="120" d="100"/>
      </p:scale>
      <p:origin x="0" y="-37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commentAuthors" Target="commentAuthors.xml"/><Relationship Id="rId69" Type="http://schemas.microsoft.com/office/2018/10/relationships/authors" Target="author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9E22384-862D-4AC6-B10D-E6B5A1CCFFB7}"/>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538FD40-DD38-444F-984C-F09CFD0F0D48}"/>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C4346746-8C6F-4F49-8426-8B3B60C21E6A}" type="datetimeFigureOut">
              <a:rPr lang="en-GB" smtClean="0"/>
              <a:t>02/11/2022</a:t>
            </a:fld>
            <a:endParaRPr lang="en-GB"/>
          </a:p>
        </p:txBody>
      </p:sp>
      <p:sp>
        <p:nvSpPr>
          <p:cNvPr id="4" name="Footer Placeholder 3">
            <a:extLst>
              <a:ext uri="{FF2B5EF4-FFF2-40B4-BE49-F238E27FC236}">
                <a16:creationId xmlns:a16="http://schemas.microsoft.com/office/drawing/2014/main" id="{E42CB13E-7249-4964-B7DE-09EEC6BC8284}"/>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06F7BA2-16F7-4DE5-BF84-372792FA86B9}"/>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76DEBD5C-0058-4401-BF31-8F0AE66AA4BB}" type="slidenum">
              <a:rPr lang="en-GB" smtClean="0"/>
              <a:t>‹N°›</a:t>
            </a:fld>
            <a:endParaRPr lang="en-GB"/>
          </a:p>
        </p:txBody>
      </p:sp>
    </p:spTree>
    <p:extLst>
      <p:ext uri="{BB962C8B-B14F-4D97-AF65-F5344CB8AC3E}">
        <p14:creationId xmlns:p14="http://schemas.microsoft.com/office/powerpoint/2010/main" val="29199332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49765D0-4809-1347-B630-8C2EEAAF8735}" type="datetimeFigureOut">
              <a:rPr lang="en-US" smtClean="0"/>
              <a:t>11/2/2022</a:t>
            </a:fld>
            <a:endParaRPr lang="en-US"/>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9A3A21A-F1D2-7D4C-8398-C9399E5F866F}" type="slidenum">
              <a:rPr lang="en-US" smtClean="0"/>
              <a:t>‹N°›</a:t>
            </a:fld>
            <a:endParaRPr lang="en-US"/>
          </a:p>
        </p:txBody>
      </p:sp>
    </p:spTree>
    <p:extLst>
      <p:ext uri="{BB962C8B-B14F-4D97-AF65-F5344CB8AC3E}">
        <p14:creationId xmlns:p14="http://schemas.microsoft.com/office/powerpoint/2010/main" val="750167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eso.org/public/"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www.eso.org/public/teles-instr/elt/" TargetMode="External"/><Relationship Id="rId4" Type="http://schemas.openxmlformats.org/officeDocument/2006/relationships/hyperlink" Target="https://www.safran-reosc.com/"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eso.org/public/images/lo_woltjer-bw/"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fr.wikipedia.org/wiki/1968" TargetMode="External"/><Relationship Id="rId3" Type="http://schemas.openxmlformats.org/officeDocument/2006/relationships/hyperlink" Target="https://fr.wikipedia.org/wiki/Observatoire_astronomique_de_Strasbourg" TargetMode="External"/><Relationship Id="rId7" Type="http://schemas.openxmlformats.org/officeDocument/2006/relationships/hyperlink" Target="https://fr.wikipedia.org/wiki/1925"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fr.wikipedia.org/wiki/Observatoire_de_Paris" TargetMode="External"/><Relationship Id="rId11" Type="http://schemas.openxmlformats.org/officeDocument/2006/relationships/hyperlink" Target="https://fr.wikipedia.org/wiki/Observatoire_de_Haute-Provence" TargetMode="External"/><Relationship Id="rId5" Type="http://schemas.openxmlformats.org/officeDocument/2006/relationships/hyperlink" Target="https://fr.wikipedia.org/wiki/Andr%C3%A9_Danjon" TargetMode="External"/><Relationship Id="rId10" Type="http://schemas.openxmlformats.org/officeDocument/2006/relationships/hyperlink" Target="https://fr.wikipedia.org/wiki/T%C3%A9lescope" TargetMode="External"/><Relationship Id="rId4" Type="http://schemas.openxmlformats.org/officeDocument/2006/relationships/hyperlink" Target="https://fr.wikipedia.org/wiki/Ernest_Esclangon" TargetMode="External"/><Relationship Id="rId9" Type="http://schemas.openxmlformats.org/officeDocument/2006/relationships/hyperlink" Target="https://fr.wikipedia.org/wiki/Astrolab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9A3A21A-F1D2-7D4C-8398-C9399E5F866F}" type="slidenum">
              <a:rPr lang="en-US" smtClean="0"/>
              <a:t>1</a:t>
            </a:fld>
            <a:endParaRPr lang="en-US"/>
          </a:p>
        </p:txBody>
      </p:sp>
    </p:spTree>
    <p:extLst>
      <p:ext uri="{BB962C8B-B14F-4D97-AF65-F5344CB8AC3E}">
        <p14:creationId xmlns:p14="http://schemas.microsoft.com/office/powerpoint/2010/main" val="2672464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ea typeface="ＭＳ Ｐゴシック" pitchFamily="34" charset="-128"/>
              </a:rPr>
              <a:t>It took ESO ten years to build the highly complex VLT, whose first telescope, named Antu — the Sun in the Mapuche language — saw First Light in May 1998.</a:t>
            </a:r>
          </a:p>
          <a:p>
            <a:endParaRPr lang="en-US" smtClean="0">
              <a:ea typeface="ＭＳ Ｐゴシック" pitchFamily="34" charset="-128"/>
            </a:endParaRPr>
          </a:p>
          <a:p>
            <a:r>
              <a:rPr lang="en-US" smtClean="0">
                <a:ea typeface="ＭＳ Ｐゴシック" pitchFamily="34" charset="-128"/>
              </a:rPr>
              <a:t>Press release: </a:t>
            </a:r>
            <a:r>
              <a:rPr lang="en-US" b="1" smtClean="0">
                <a:ea typeface="ＭＳ Ｐゴシック" pitchFamily="34" charset="-128"/>
              </a:rPr>
              <a:t>A Great Moment for Astronomy</a:t>
            </a:r>
          </a:p>
          <a:p>
            <a:endParaRPr lang="en-US" smtClean="0">
              <a:ea typeface="ＭＳ Ｐゴシック" pitchFamily="34" charset="-128"/>
            </a:endParaRPr>
          </a:p>
          <a:p>
            <a:r>
              <a:rPr lang="en-US" smtClean="0">
                <a:ea typeface="ＭＳ Ｐゴシック" pitchFamily="34" charset="-128"/>
              </a:rPr>
              <a:t>The European Southern Observatory announces that First Light has been achieved with the first VLT 8.2-m Unit Telescope at the Paranal Observatory. Scientifically useful images have been obtained as scheduled, on May 25 - 26, 1998.</a:t>
            </a:r>
          </a:p>
          <a:p>
            <a:endParaRPr lang="en-US" smtClean="0">
              <a:ea typeface="ＭＳ Ｐゴシック" pitchFamily="34" charset="-128"/>
            </a:endParaRPr>
          </a:p>
          <a:p>
            <a:r>
              <a:rPr lang="en-US" smtClean="0">
                <a:ea typeface="ＭＳ Ｐゴシック" pitchFamily="34" charset="-128"/>
              </a:rPr>
              <a:t>Link: http://www.eso.org/public/news/eso9820/</a:t>
            </a:r>
          </a:p>
        </p:txBody>
      </p:sp>
      <p:sp>
        <p:nvSpPr>
          <p:cNvPr id="268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29FADA4E-9087-4ADC-91C3-C14C1C193BD6}" type="slidenum">
              <a:rPr lang="en-US" sz="1200"/>
              <a:pPr eaLnBrk="1" hangingPunct="1"/>
              <a:t>12</a:t>
            </a:fld>
            <a:endParaRPr lang="en-US" sz="1200"/>
          </a:p>
        </p:txBody>
      </p:sp>
    </p:spTree>
    <p:extLst>
      <p:ext uri="{BB962C8B-B14F-4D97-AF65-F5344CB8AC3E}">
        <p14:creationId xmlns:p14="http://schemas.microsoft.com/office/powerpoint/2010/main" val="3090079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93CF75-B43B-4B96-B96B-042291367222}" type="slidenum">
              <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smtClean="0">
              <a:latin typeface="Arial" pitchFamily="34" charset="0"/>
              <a:ea typeface="ＭＳ Ｐゴシック" pitchFamily="34" charset="-128"/>
            </a:endParaRPr>
          </a:p>
        </p:txBody>
      </p:sp>
    </p:spTree>
    <p:extLst>
      <p:ext uri="{BB962C8B-B14F-4D97-AF65-F5344CB8AC3E}">
        <p14:creationId xmlns:p14="http://schemas.microsoft.com/office/powerpoint/2010/main" val="1584013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78EC3A2B-E3FE-41C1-8624-EC294C3C437A}" type="slidenum">
              <a:rPr lang="en-US" sz="1200">
                <a:solidFill>
                  <a:srgbClr val="000000"/>
                </a:solidFill>
              </a:rPr>
              <a:pPr eaLnBrk="1" hangingPunct="1"/>
              <a:t>15</a:t>
            </a:fld>
            <a:endParaRPr lang="en-US" sz="1200">
              <a:solidFill>
                <a:srgbClr val="000000"/>
              </a:solidFill>
            </a:endParaRPr>
          </a:p>
        </p:txBody>
      </p:sp>
      <p:sp>
        <p:nvSpPr>
          <p:cNvPr id="30515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305156"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fr-FR" smtClean="0">
              <a:ea typeface="ＭＳ Ｐゴシック" pitchFamily="34" charset="-128"/>
            </a:endParaRPr>
          </a:p>
        </p:txBody>
      </p:sp>
    </p:spTree>
    <p:extLst>
      <p:ext uri="{BB962C8B-B14F-4D97-AF65-F5344CB8AC3E}">
        <p14:creationId xmlns:p14="http://schemas.microsoft.com/office/powerpoint/2010/main" val="2461790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9A3A21A-F1D2-7D4C-8398-C9399E5F866F}" type="slidenum">
              <a:rPr lang="en-US" smtClean="0"/>
              <a:t>21</a:t>
            </a:fld>
            <a:endParaRPr lang="en-US"/>
          </a:p>
        </p:txBody>
      </p:sp>
    </p:spTree>
    <p:extLst>
      <p:ext uri="{BB962C8B-B14F-4D97-AF65-F5344CB8AC3E}">
        <p14:creationId xmlns:p14="http://schemas.microsoft.com/office/powerpoint/2010/main" val="194967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lvl1pPr defTabSz="915018" eaLnBrk="0" hangingPunct="0">
              <a:defRPr>
                <a:solidFill>
                  <a:schemeClr val="tx1"/>
                </a:solidFill>
                <a:latin typeface="Arial" charset="0"/>
              </a:defRPr>
            </a:lvl1pPr>
            <a:lvl2pPr marL="730766" indent="-281064" defTabSz="915018" eaLnBrk="0" hangingPunct="0">
              <a:defRPr>
                <a:solidFill>
                  <a:schemeClr val="tx1"/>
                </a:solidFill>
                <a:latin typeface="Arial" charset="0"/>
              </a:defRPr>
            </a:lvl2pPr>
            <a:lvl3pPr marL="1124255" indent="-224851" defTabSz="915018" eaLnBrk="0" hangingPunct="0">
              <a:defRPr>
                <a:solidFill>
                  <a:schemeClr val="tx1"/>
                </a:solidFill>
                <a:latin typeface="Arial" charset="0"/>
              </a:defRPr>
            </a:lvl3pPr>
            <a:lvl4pPr marL="1573957" indent="-224851" defTabSz="915018" eaLnBrk="0" hangingPunct="0">
              <a:defRPr>
                <a:solidFill>
                  <a:schemeClr val="tx1"/>
                </a:solidFill>
                <a:latin typeface="Arial" charset="0"/>
              </a:defRPr>
            </a:lvl4pPr>
            <a:lvl5pPr marL="2023659" indent="-224851" defTabSz="915018" eaLnBrk="0" hangingPunct="0">
              <a:defRPr>
                <a:solidFill>
                  <a:schemeClr val="tx1"/>
                </a:solidFill>
                <a:latin typeface="Arial" charset="0"/>
              </a:defRPr>
            </a:lvl5pPr>
            <a:lvl6pPr marL="2473361" indent="-224851" defTabSz="915018" eaLnBrk="0" fontAlgn="base" hangingPunct="0">
              <a:spcBef>
                <a:spcPct val="0"/>
              </a:spcBef>
              <a:spcAft>
                <a:spcPct val="0"/>
              </a:spcAft>
              <a:defRPr>
                <a:solidFill>
                  <a:schemeClr val="tx1"/>
                </a:solidFill>
                <a:latin typeface="Arial" charset="0"/>
              </a:defRPr>
            </a:lvl6pPr>
            <a:lvl7pPr marL="2923062" indent="-224851" defTabSz="915018" eaLnBrk="0" fontAlgn="base" hangingPunct="0">
              <a:spcBef>
                <a:spcPct val="0"/>
              </a:spcBef>
              <a:spcAft>
                <a:spcPct val="0"/>
              </a:spcAft>
              <a:defRPr>
                <a:solidFill>
                  <a:schemeClr val="tx1"/>
                </a:solidFill>
                <a:latin typeface="Arial" charset="0"/>
              </a:defRPr>
            </a:lvl7pPr>
            <a:lvl8pPr marL="3372764" indent="-224851" defTabSz="915018" eaLnBrk="0" fontAlgn="base" hangingPunct="0">
              <a:spcBef>
                <a:spcPct val="0"/>
              </a:spcBef>
              <a:spcAft>
                <a:spcPct val="0"/>
              </a:spcAft>
              <a:defRPr>
                <a:solidFill>
                  <a:schemeClr val="tx1"/>
                </a:solidFill>
                <a:latin typeface="Arial" charset="0"/>
              </a:defRPr>
            </a:lvl8pPr>
            <a:lvl9pPr marL="3822466" indent="-224851" defTabSz="915018" eaLnBrk="0" fontAlgn="base" hangingPunct="0">
              <a:spcBef>
                <a:spcPct val="0"/>
              </a:spcBef>
              <a:spcAft>
                <a:spcPct val="0"/>
              </a:spcAft>
              <a:defRPr>
                <a:solidFill>
                  <a:schemeClr val="tx1"/>
                </a:solidFill>
                <a:latin typeface="Arial" charset="0"/>
              </a:defRPr>
            </a:lvl9pPr>
          </a:lstStyle>
          <a:p>
            <a:pPr eaLnBrk="1" hangingPunct="1"/>
            <a:fld id="{B6566C76-16B9-4745-AF9B-7DFC17D3BB84}" type="slidenum">
              <a:rPr lang="en-GB">
                <a:solidFill>
                  <a:prstClr val="black"/>
                </a:solidFill>
              </a:rPr>
              <a:pPr eaLnBrk="1" hangingPunct="1"/>
              <a:t>23</a:t>
            </a:fld>
            <a:endParaRPr lang="en-GB">
              <a:solidFill>
                <a:prstClr val="black"/>
              </a:solidFill>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p:spPr>
        <p:txBody>
          <a:bodyPr/>
          <a:lstStyle/>
          <a:p>
            <a:pPr eaLnBrk="1" hangingPunct="1"/>
            <a:endParaRPr lang="en-US" smtClean="0"/>
          </a:p>
        </p:txBody>
      </p:sp>
    </p:spTree>
    <p:extLst>
      <p:ext uri="{BB962C8B-B14F-4D97-AF65-F5344CB8AC3E}">
        <p14:creationId xmlns:p14="http://schemas.microsoft.com/office/powerpoint/2010/main" val="2940331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sz="1100"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8BDBBD85-BB6E-44D1-B376-4080D6273228}" type="slidenum">
              <a:rPr lang="en-US" sz="1200" smtClean="0"/>
              <a:pPr eaLnBrk="1" hangingPunct="1"/>
              <a:t>25</a:t>
            </a:fld>
            <a:endParaRPr lang="en-US" sz="1200" smtClean="0"/>
          </a:p>
        </p:txBody>
      </p:sp>
    </p:spTree>
    <p:extLst>
      <p:ext uri="{BB962C8B-B14F-4D97-AF65-F5344CB8AC3E}">
        <p14:creationId xmlns:p14="http://schemas.microsoft.com/office/powerpoint/2010/main" val="2829990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"first fringes" obtained with the VLTI, as seen on the computer screen during the observation (upper right window). The fringe pattern arises when the light beams from two small telescopes are brought together in the VINCI instrument. The pattern itself contains information about the angular extension of the observed object, here the bright star Sirius. 2001</a:t>
            </a:r>
            <a:endParaRPr lang="fr-FR" dirty="0"/>
          </a:p>
        </p:txBody>
      </p:sp>
      <p:sp>
        <p:nvSpPr>
          <p:cNvPr id="4" name="Espace réservé du numéro de diapositive 3"/>
          <p:cNvSpPr>
            <a:spLocks noGrp="1"/>
          </p:cNvSpPr>
          <p:nvPr>
            <p:ph type="sldNum" sz="quarter" idx="10"/>
          </p:nvPr>
        </p:nvSpPr>
        <p:spPr/>
        <p:txBody>
          <a:bodyPr/>
          <a:lstStyle/>
          <a:p>
            <a:fld id="{09A3A21A-F1D2-7D4C-8398-C9399E5F866F}" type="slidenum">
              <a:rPr lang="en-US" smtClean="0"/>
              <a:t>26</a:t>
            </a:fld>
            <a:endParaRPr lang="en-US"/>
          </a:p>
        </p:txBody>
      </p:sp>
    </p:spTree>
    <p:extLst>
      <p:ext uri="{BB962C8B-B14F-4D97-AF65-F5344CB8AC3E}">
        <p14:creationId xmlns:p14="http://schemas.microsoft.com/office/powerpoint/2010/main" val="3884881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kern="1200" dirty="0" err="1" smtClean="0">
                <a:solidFill>
                  <a:schemeClr val="tx1"/>
                </a:solidFill>
                <a:effectLst/>
                <a:latin typeface="+mn-lt"/>
                <a:ea typeface="+mn-ea"/>
                <a:cs typeface="+mn-cs"/>
              </a:rPr>
              <a:t>Celebrating</a:t>
            </a:r>
            <a:r>
              <a:rPr lang="fr-FR" sz="1200" b="0" i="0" kern="1200" dirty="0" smtClean="0">
                <a:solidFill>
                  <a:schemeClr val="tx1"/>
                </a:solidFill>
                <a:effectLst/>
                <a:latin typeface="+mn-lt"/>
                <a:ea typeface="+mn-ea"/>
                <a:cs typeface="+mn-cs"/>
              </a:rPr>
              <a:t> the moment of "First </a:t>
            </a:r>
            <a:r>
              <a:rPr lang="fr-FR" sz="1200" b="0" i="0" kern="1200" dirty="0" err="1" smtClean="0">
                <a:solidFill>
                  <a:schemeClr val="tx1"/>
                </a:solidFill>
                <a:effectLst/>
                <a:latin typeface="+mn-lt"/>
                <a:ea typeface="+mn-ea"/>
                <a:cs typeface="+mn-cs"/>
              </a:rPr>
              <a:t>Fringes</a:t>
            </a:r>
            <a:r>
              <a:rPr lang="fr-FR" sz="1200" b="0" i="0" kern="1200" dirty="0" smtClean="0">
                <a:solidFill>
                  <a:schemeClr val="tx1"/>
                </a:solidFill>
                <a:effectLst/>
                <a:latin typeface="+mn-lt"/>
                <a:ea typeface="+mn-ea"/>
                <a:cs typeface="+mn-cs"/>
              </a:rPr>
              <a:t>" at the VLTI. At the VLTI control console (</a:t>
            </a:r>
            <a:r>
              <a:rPr lang="fr-FR" sz="1200" b="0" i="0" kern="1200" dirty="0" err="1" smtClean="0">
                <a:solidFill>
                  <a:schemeClr val="tx1"/>
                </a:solidFill>
                <a:effectLst/>
                <a:latin typeface="+mn-lt"/>
                <a:ea typeface="+mn-ea"/>
                <a:cs typeface="+mn-cs"/>
              </a:rPr>
              <a:t>left</a:t>
            </a:r>
            <a:r>
              <a:rPr lang="fr-FR" sz="1200" b="0" i="0" kern="1200" dirty="0" smtClean="0">
                <a:solidFill>
                  <a:schemeClr val="tx1"/>
                </a:solidFill>
                <a:effectLst/>
                <a:latin typeface="+mn-lt"/>
                <a:ea typeface="+mn-ea"/>
                <a:cs typeface="+mn-cs"/>
              </a:rPr>
              <a:t> to right): Pierre </a:t>
            </a:r>
            <a:r>
              <a:rPr lang="fr-FR" sz="1200" b="0" i="0" kern="1200" dirty="0" err="1" smtClean="0">
                <a:solidFill>
                  <a:schemeClr val="tx1"/>
                </a:solidFill>
                <a:effectLst/>
                <a:latin typeface="+mn-lt"/>
                <a:ea typeface="+mn-ea"/>
                <a:cs typeface="+mn-cs"/>
              </a:rPr>
              <a:t>Kervella</a:t>
            </a:r>
            <a:r>
              <a:rPr lang="fr-FR" sz="1200" b="0" i="0" kern="1200" dirty="0" smtClean="0">
                <a:solidFill>
                  <a:schemeClr val="tx1"/>
                </a:solidFill>
                <a:effectLst/>
                <a:latin typeface="+mn-lt"/>
                <a:ea typeface="+mn-ea"/>
                <a:cs typeface="+mn-cs"/>
              </a:rPr>
              <a:t>, Vincent Coudé du </a:t>
            </a:r>
            <a:r>
              <a:rPr lang="fr-FR" sz="1200" b="0" i="0" kern="1200" dirty="0" err="1" smtClean="0">
                <a:solidFill>
                  <a:schemeClr val="tx1"/>
                </a:solidFill>
                <a:effectLst/>
                <a:latin typeface="+mn-lt"/>
                <a:ea typeface="+mn-ea"/>
                <a:cs typeface="+mn-cs"/>
              </a:rPr>
              <a:t>Foresto</a:t>
            </a:r>
            <a:r>
              <a:rPr lang="fr-FR" sz="1200" b="0" i="0" kern="1200" dirty="0" smtClean="0">
                <a:solidFill>
                  <a:schemeClr val="tx1"/>
                </a:solidFill>
                <a:effectLst/>
                <a:latin typeface="+mn-lt"/>
                <a:ea typeface="+mn-ea"/>
                <a:cs typeface="+mn-cs"/>
              </a:rPr>
              <a:t>, Philippe </a:t>
            </a:r>
            <a:r>
              <a:rPr lang="fr-FR" sz="1200" b="0" i="0" kern="1200" dirty="0" err="1" smtClean="0">
                <a:solidFill>
                  <a:schemeClr val="tx1"/>
                </a:solidFill>
                <a:effectLst/>
                <a:latin typeface="+mn-lt"/>
                <a:ea typeface="+mn-ea"/>
                <a:cs typeface="+mn-cs"/>
              </a:rPr>
              <a:t>Gitton</a:t>
            </a:r>
            <a:r>
              <a:rPr lang="fr-FR" sz="1200" b="0" i="0" kern="1200" dirty="0" smtClean="0">
                <a:solidFill>
                  <a:schemeClr val="tx1"/>
                </a:solidFill>
                <a:effectLst/>
                <a:latin typeface="+mn-lt"/>
                <a:ea typeface="+mn-ea"/>
                <a:cs typeface="+mn-cs"/>
              </a:rPr>
              <a:t>, Andreas </a:t>
            </a:r>
            <a:r>
              <a:rPr lang="fr-FR" sz="1200" b="0" i="0" kern="1200" dirty="0" err="1" smtClean="0">
                <a:solidFill>
                  <a:schemeClr val="tx1"/>
                </a:solidFill>
                <a:effectLst/>
                <a:latin typeface="+mn-lt"/>
                <a:ea typeface="+mn-ea"/>
                <a:cs typeface="+mn-cs"/>
              </a:rPr>
              <a:t>Glindemann</a:t>
            </a:r>
            <a:r>
              <a:rPr lang="fr-FR" sz="1200" b="0" i="0" kern="1200" dirty="0" smtClean="0">
                <a:solidFill>
                  <a:schemeClr val="tx1"/>
                </a:solidFill>
                <a:effectLst/>
                <a:latin typeface="+mn-lt"/>
                <a:ea typeface="+mn-ea"/>
                <a:cs typeface="+mn-cs"/>
              </a:rPr>
              <a:t>, Massimo Tarenghi, Anders </a:t>
            </a:r>
            <a:r>
              <a:rPr lang="fr-FR" sz="1200" b="0" i="0" kern="1200" dirty="0" err="1" smtClean="0">
                <a:solidFill>
                  <a:schemeClr val="tx1"/>
                </a:solidFill>
                <a:effectLst/>
                <a:latin typeface="+mn-lt"/>
                <a:ea typeface="+mn-ea"/>
                <a:cs typeface="+mn-cs"/>
              </a:rPr>
              <a:t>Wallander</a:t>
            </a:r>
            <a:r>
              <a:rPr lang="fr-FR" sz="1200" b="0" i="0" kern="1200" dirty="0" smtClean="0">
                <a:solidFill>
                  <a:schemeClr val="tx1"/>
                </a:solidFill>
                <a:effectLst/>
                <a:latin typeface="+mn-lt"/>
                <a:ea typeface="+mn-ea"/>
                <a:cs typeface="+mn-cs"/>
              </a:rPr>
              <a:t>, Roberto Gilmozzi, Markus </a:t>
            </a:r>
            <a:r>
              <a:rPr lang="fr-FR" sz="1200" b="0" i="0" kern="1200" dirty="0" err="1" smtClean="0">
                <a:solidFill>
                  <a:schemeClr val="tx1"/>
                </a:solidFill>
                <a:effectLst/>
                <a:latin typeface="+mn-lt"/>
                <a:ea typeface="+mn-ea"/>
                <a:cs typeface="+mn-cs"/>
              </a:rPr>
              <a:t>Schoeller</a:t>
            </a:r>
            <a:r>
              <a:rPr lang="fr-FR" sz="1200" b="0" i="0" kern="1200" dirty="0" smtClean="0">
                <a:solidFill>
                  <a:schemeClr val="tx1"/>
                </a:solidFill>
                <a:effectLst/>
                <a:latin typeface="+mn-lt"/>
                <a:ea typeface="+mn-ea"/>
                <a:cs typeface="+mn-cs"/>
              </a:rPr>
              <a:t> and Bill Cotton . Bertrand Koehler </a:t>
            </a:r>
            <a:r>
              <a:rPr lang="fr-FR" sz="1200" b="0" i="0" kern="1200" dirty="0" err="1" smtClean="0">
                <a:solidFill>
                  <a:schemeClr val="tx1"/>
                </a:solidFill>
                <a:effectLst/>
                <a:latin typeface="+mn-lt"/>
                <a:ea typeface="+mn-ea"/>
                <a:cs typeface="+mn-cs"/>
              </a:rPr>
              <a:t>was</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also</a:t>
            </a:r>
            <a:r>
              <a:rPr lang="fr-FR" sz="1200" b="0" i="0" kern="1200" dirty="0" smtClean="0">
                <a:solidFill>
                  <a:schemeClr val="tx1"/>
                </a:solidFill>
                <a:effectLst/>
                <a:latin typeface="+mn-lt"/>
                <a:ea typeface="+mn-ea"/>
                <a:cs typeface="+mn-cs"/>
              </a:rPr>
              <a:t> </a:t>
            </a:r>
            <a:r>
              <a:rPr lang="fr-FR" sz="1200" b="0" i="0" kern="1200" dirty="0" err="1" smtClean="0">
                <a:solidFill>
                  <a:schemeClr val="tx1"/>
                </a:solidFill>
                <a:effectLst/>
                <a:latin typeface="+mn-lt"/>
                <a:ea typeface="+mn-ea"/>
                <a:cs typeface="+mn-cs"/>
              </a:rPr>
              <a:t>present</a:t>
            </a:r>
            <a:r>
              <a:rPr lang="fr-FR" sz="1200" b="0" i="0" kern="1200" dirty="0" smtClean="0">
                <a:solidFill>
                  <a:schemeClr val="tx1"/>
                </a:solidFill>
                <a:effectLst/>
                <a:latin typeface="+mn-lt"/>
                <a:ea typeface="+mn-ea"/>
                <a:cs typeface="+mn-cs"/>
              </a:rPr>
              <a:t> and </a:t>
            </a:r>
            <a:r>
              <a:rPr lang="fr-FR" sz="1200" b="0" i="0" kern="1200" dirty="0" err="1" smtClean="0">
                <a:solidFill>
                  <a:schemeClr val="tx1"/>
                </a:solidFill>
                <a:effectLst/>
                <a:latin typeface="+mn-lt"/>
                <a:ea typeface="+mn-ea"/>
                <a:cs typeface="+mn-cs"/>
              </a:rPr>
              <a:t>took</a:t>
            </a:r>
            <a:r>
              <a:rPr lang="fr-FR" sz="1200" b="0" i="0" kern="1200" dirty="0" smtClean="0">
                <a:solidFill>
                  <a:schemeClr val="tx1"/>
                </a:solidFill>
                <a:effectLst/>
                <a:latin typeface="+mn-lt"/>
                <a:ea typeface="+mn-ea"/>
                <a:cs typeface="+mn-cs"/>
              </a:rPr>
              <a:t> the photo. 18 March 200118 March 2001</a:t>
            </a:r>
            <a:endParaRPr lang="fr-FR" dirty="0"/>
          </a:p>
        </p:txBody>
      </p:sp>
      <p:sp>
        <p:nvSpPr>
          <p:cNvPr id="4" name="Espace réservé du numéro de diapositive 3"/>
          <p:cNvSpPr>
            <a:spLocks noGrp="1"/>
          </p:cNvSpPr>
          <p:nvPr>
            <p:ph type="sldNum" sz="quarter" idx="10"/>
          </p:nvPr>
        </p:nvSpPr>
        <p:spPr/>
        <p:txBody>
          <a:bodyPr/>
          <a:lstStyle/>
          <a:p>
            <a:fld id="{09A3A21A-F1D2-7D4C-8398-C9399E5F866F}" type="slidenum">
              <a:rPr lang="en-US" smtClean="0"/>
              <a:t>27</a:t>
            </a:fld>
            <a:endParaRPr lang="en-US"/>
          </a:p>
        </p:txBody>
      </p:sp>
    </p:spTree>
    <p:extLst>
      <p:ext uri="{BB962C8B-B14F-4D97-AF65-F5344CB8AC3E}">
        <p14:creationId xmlns:p14="http://schemas.microsoft.com/office/powerpoint/2010/main" val="3346249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9A3A21A-F1D2-7D4C-8398-C9399E5F866F}" type="slidenum">
              <a:rPr lang="en-US" smtClean="0"/>
              <a:t>28</a:t>
            </a:fld>
            <a:endParaRPr lang="en-US"/>
          </a:p>
        </p:txBody>
      </p:sp>
    </p:spTree>
    <p:extLst>
      <p:ext uri="{BB962C8B-B14F-4D97-AF65-F5344CB8AC3E}">
        <p14:creationId xmlns:p14="http://schemas.microsoft.com/office/powerpoint/2010/main" val="269310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Leading/PI roles shown in Blue on all the slides</a:t>
            </a:r>
          </a:p>
          <a:p>
            <a:r>
              <a:rPr lang="en-GB" dirty="0"/>
              <a:t>ANDES is the new name for HIRES, MORFEO the new name for MAORY</a:t>
            </a:r>
          </a:p>
          <a:p>
            <a:endParaRPr lang="en-GB" dirty="0"/>
          </a:p>
        </p:txBody>
      </p:sp>
      <p:sp>
        <p:nvSpPr>
          <p:cNvPr id="4" name="Slide Number Placeholder 3"/>
          <p:cNvSpPr>
            <a:spLocks noGrp="1"/>
          </p:cNvSpPr>
          <p:nvPr>
            <p:ph type="sldNum" sz="quarter" idx="5"/>
          </p:nvPr>
        </p:nvSpPr>
        <p:spPr/>
        <p:txBody>
          <a:bodyPr/>
          <a:lstStyle/>
          <a:p>
            <a:fld id="{98987165-8474-C04F-AB1F-F172E7DDAE6F}" type="slidenum">
              <a:rPr lang="en-GB" smtClean="0"/>
              <a:t>30</a:t>
            </a:fld>
            <a:endParaRPr lang="en-GB"/>
          </a:p>
        </p:txBody>
      </p:sp>
    </p:spTree>
    <p:extLst>
      <p:ext uri="{BB962C8B-B14F-4D97-AF65-F5344CB8AC3E}">
        <p14:creationId xmlns:p14="http://schemas.microsoft.com/office/powerpoint/2010/main" val="683213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ea typeface="ＭＳ Ｐゴシック" pitchFamily="34" charset="-128"/>
              </a:rPr>
              <a:t>The idea of a shared European observatory was discussed for the first time in late spring 1953 by a group of astronomers in Leiden, the Netherlands. They included Walter Baade and Jan </a:t>
            </a:r>
            <a:r>
              <a:rPr lang="en-US" dirty="0" err="1" smtClean="0">
                <a:ea typeface="ＭＳ Ｐゴシック" pitchFamily="34" charset="-128"/>
              </a:rPr>
              <a:t>Oort</a:t>
            </a:r>
            <a:r>
              <a:rPr lang="en-US" dirty="0" smtClean="0">
                <a:ea typeface="ＭＳ Ｐゴシック" pitchFamily="34" charset="-128"/>
              </a:rPr>
              <a:t>, Adrian </a:t>
            </a:r>
            <a:r>
              <a:rPr lang="en-US" dirty="0" err="1" smtClean="0">
                <a:ea typeface="ＭＳ Ｐゴシック" pitchFamily="34" charset="-128"/>
              </a:rPr>
              <a:t>Blaauw</a:t>
            </a:r>
            <a:r>
              <a:rPr lang="en-US" dirty="0" smtClean="0">
                <a:ea typeface="ＭＳ Ｐゴシック" pitchFamily="34" charset="-128"/>
              </a:rPr>
              <a:t> and Otto </a:t>
            </a:r>
            <a:r>
              <a:rPr lang="en-US" dirty="0" err="1" smtClean="0">
                <a:ea typeface="ＭＳ Ｐゴシック" pitchFamily="34" charset="-128"/>
              </a:rPr>
              <a:t>Heckmann</a:t>
            </a:r>
            <a:r>
              <a:rPr lang="en-US" dirty="0" smtClean="0">
                <a:ea typeface="ＭＳ Ｐゴシック" pitchFamily="34" charset="-128"/>
              </a:rPr>
              <a:t>. </a:t>
            </a:r>
            <a:r>
              <a:rPr lang="en-US" dirty="0" err="1" smtClean="0">
                <a:ea typeface="ＭＳ Ｐゴシック" pitchFamily="34" charset="-128"/>
              </a:rPr>
              <a:t>Oort</a:t>
            </a:r>
            <a:r>
              <a:rPr lang="en-US" dirty="0" smtClean="0">
                <a:ea typeface="ＭＳ Ｐゴシック" pitchFamily="34" charset="-128"/>
              </a:rPr>
              <a:t> would later become President of the ESO Committee and </a:t>
            </a:r>
            <a:r>
              <a:rPr lang="en-US" dirty="0" err="1" smtClean="0">
                <a:ea typeface="ＭＳ Ｐゴシック" pitchFamily="34" charset="-128"/>
              </a:rPr>
              <a:t>Heckmann</a:t>
            </a:r>
            <a:r>
              <a:rPr lang="en-US" dirty="0" smtClean="0">
                <a:ea typeface="ＭＳ Ｐゴシック" pitchFamily="34" charset="-128"/>
              </a:rPr>
              <a:t> and </a:t>
            </a:r>
            <a:r>
              <a:rPr lang="en-US" dirty="0" err="1" smtClean="0">
                <a:ea typeface="ＭＳ Ｐゴシック" pitchFamily="34" charset="-128"/>
              </a:rPr>
              <a:t>Blaauw</a:t>
            </a:r>
            <a:r>
              <a:rPr lang="en-US" dirty="0" smtClean="0">
                <a:ea typeface="ＭＳ Ｐゴシック" pitchFamily="34" charset="-128"/>
              </a:rPr>
              <a:t> ESO</a:t>
            </a:r>
            <a:r>
              <a:rPr lang="en-US" altLang="en-US" dirty="0" smtClean="0">
                <a:ea typeface="ＭＳ Ｐゴシック" pitchFamily="34" charset="-128"/>
              </a:rPr>
              <a:t>’</a:t>
            </a:r>
            <a:r>
              <a:rPr lang="en-US" dirty="0" smtClean="0">
                <a:ea typeface="ＭＳ Ｐゴシック" pitchFamily="34" charset="-128"/>
              </a:rPr>
              <a:t>s first and second Directors General respectively. From the start, they intended to build an observatory in the southern hemisphere.</a:t>
            </a:r>
          </a:p>
          <a:p>
            <a:endParaRPr lang="en-US" dirty="0" smtClean="0">
              <a:ea typeface="ＭＳ Ｐゴシック" pitchFamily="34" charset="-128"/>
            </a:endParaRPr>
          </a:p>
          <a:p>
            <a:r>
              <a:rPr lang="en-US" dirty="0" smtClean="0">
                <a:ea typeface="ＭＳ Ｐゴシック" pitchFamily="34" charset="-128"/>
              </a:rPr>
              <a:t>Image: </a:t>
            </a:r>
            <a:r>
              <a:rPr lang="en-US" b="1" dirty="0" err="1" smtClean="0">
                <a:ea typeface="ＭＳ Ｐゴシック" pitchFamily="34" charset="-128"/>
              </a:rPr>
              <a:t>Kourganoff</a:t>
            </a:r>
            <a:r>
              <a:rPr lang="en-US" b="1" dirty="0" smtClean="0">
                <a:ea typeface="ＭＳ Ｐゴシック" pitchFamily="34" charset="-128"/>
              </a:rPr>
              <a:t>, </a:t>
            </a:r>
            <a:r>
              <a:rPr lang="en-US" b="1" dirty="0" err="1" smtClean="0">
                <a:ea typeface="ＭＳ Ｐゴシック" pitchFamily="34" charset="-128"/>
              </a:rPr>
              <a:t>Oort</a:t>
            </a:r>
            <a:r>
              <a:rPr lang="en-US" b="1" dirty="0" smtClean="0">
                <a:ea typeface="ＭＳ Ｐゴシック" pitchFamily="34" charset="-128"/>
              </a:rPr>
              <a:t> and Spencer at a Conference</a:t>
            </a:r>
          </a:p>
          <a:p>
            <a:r>
              <a:rPr lang="en-US" dirty="0" smtClean="0">
                <a:ea typeface="ＭＳ Ｐゴシック" pitchFamily="34" charset="-128"/>
              </a:rPr>
              <a:t>21st of June, 1953 — the beginning of ESO. During a conference at Leiden Observatory, a group of astronomers discussed the idea of a joint European effort in astronomy. The persons in this picture, from left to right: V. </a:t>
            </a:r>
            <a:r>
              <a:rPr lang="en-US" dirty="0" err="1" smtClean="0">
                <a:ea typeface="ＭＳ Ｐゴシック" pitchFamily="34" charset="-128"/>
              </a:rPr>
              <a:t>Kourganoff</a:t>
            </a:r>
            <a:r>
              <a:rPr lang="en-US" dirty="0" smtClean="0">
                <a:ea typeface="ＭＳ Ｐゴシック" pitchFamily="34" charset="-128"/>
              </a:rPr>
              <a:t>, France, J.H. </a:t>
            </a:r>
            <a:r>
              <a:rPr lang="en-US" dirty="0" err="1" smtClean="0">
                <a:ea typeface="ＭＳ Ｐゴシック" pitchFamily="34" charset="-128"/>
              </a:rPr>
              <a:t>Oort</a:t>
            </a:r>
            <a:r>
              <a:rPr lang="en-US" dirty="0" smtClean="0">
                <a:ea typeface="ＭＳ Ｐゴシック" pitchFamily="34" charset="-128"/>
              </a:rPr>
              <a:t>, Netherlands and H. Spencer, Great Britain.</a:t>
            </a:r>
          </a:p>
          <a:p>
            <a:endParaRPr lang="fr-FR" dirty="0"/>
          </a:p>
        </p:txBody>
      </p:sp>
      <p:sp>
        <p:nvSpPr>
          <p:cNvPr id="4" name="Espace réservé du numéro de diapositive 3"/>
          <p:cNvSpPr>
            <a:spLocks noGrp="1"/>
          </p:cNvSpPr>
          <p:nvPr>
            <p:ph type="sldNum" sz="quarter" idx="10"/>
          </p:nvPr>
        </p:nvSpPr>
        <p:spPr/>
        <p:txBody>
          <a:bodyPr/>
          <a:lstStyle/>
          <a:p>
            <a:fld id="{09A3A21A-F1D2-7D4C-8398-C9399E5F866F}" type="slidenum">
              <a:rPr lang="en-US" smtClean="0"/>
              <a:t>2</a:t>
            </a:fld>
            <a:endParaRPr lang="en-US"/>
          </a:p>
        </p:txBody>
      </p:sp>
    </p:spTree>
    <p:extLst>
      <p:ext uri="{BB962C8B-B14F-4D97-AF65-F5344CB8AC3E}">
        <p14:creationId xmlns:p14="http://schemas.microsoft.com/office/powerpoint/2010/main" val="1574617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8987165-8474-C04F-AB1F-F172E7DDAE6F}" type="slidenum">
              <a:rPr lang="en-GB" smtClean="0"/>
              <a:t>31</a:t>
            </a:fld>
            <a:endParaRPr lang="en-GB"/>
          </a:p>
        </p:txBody>
      </p:sp>
    </p:spTree>
    <p:extLst>
      <p:ext uri="{BB962C8B-B14F-4D97-AF65-F5344CB8AC3E}">
        <p14:creationId xmlns:p14="http://schemas.microsoft.com/office/powerpoint/2010/main" val="2609457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8987165-8474-C04F-AB1F-F172E7DDAE6F}" type="slidenum">
              <a:rPr lang="en-GB" smtClean="0"/>
              <a:t>32</a:t>
            </a:fld>
            <a:endParaRPr lang="en-GB"/>
          </a:p>
        </p:txBody>
      </p:sp>
    </p:spTree>
    <p:extLst>
      <p:ext uri="{BB962C8B-B14F-4D97-AF65-F5344CB8AC3E}">
        <p14:creationId xmlns:p14="http://schemas.microsoft.com/office/powerpoint/2010/main" val="3574593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8987165-8474-C04F-AB1F-F172E7DDAE6F}" type="slidenum">
              <a:rPr lang="en-GB" smtClean="0"/>
              <a:t>33</a:t>
            </a:fld>
            <a:endParaRPr lang="en-GB"/>
          </a:p>
        </p:txBody>
      </p:sp>
    </p:spTree>
    <p:extLst>
      <p:ext uri="{BB962C8B-B14F-4D97-AF65-F5344CB8AC3E}">
        <p14:creationId xmlns:p14="http://schemas.microsoft.com/office/powerpoint/2010/main" val="504513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8987165-8474-C04F-AB1F-F172E7DDAE6F}" type="slidenum">
              <a:rPr lang="en-GB" smtClean="0"/>
              <a:t>34</a:t>
            </a:fld>
            <a:endParaRPr lang="en-GB"/>
          </a:p>
        </p:txBody>
      </p:sp>
    </p:spTree>
    <p:extLst>
      <p:ext uri="{BB962C8B-B14F-4D97-AF65-F5344CB8AC3E}">
        <p14:creationId xmlns:p14="http://schemas.microsoft.com/office/powerpoint/2010/main" val="401741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9A3A21A-F1D2-7D4C-8398-C9399E5F866F}" type="slidenum">
              <a:rPr lang="en-US" smtClean="0"/>
              <a:t>35</a:t>
            </a:fld>
            <a:endParaRPr lang="en-US"/>
          </a:p>
        </p:txBody>
      </p:sp>
    </p:spTree>
    <p:extLst>
      <p:ext uri="{BB962C8B-B14F-4D97-AF65-F5344CB8AC3E}">
        <p14:creationId xmlns:p14="http://schemas.microsoft.com/office/powerpoint/2010/main" val="14409916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Leading/PI roles shown in Blue.</a:t>
            </a:r>
          </a:p>
          <a:p>
            <a:r>
              <a:rPr lang="en-GB" dirty="0"/>
              <a:t>ANDES is the new name for HIRES, MORFEO the new name for MAORY</a:t>
            </a:r>
          </a:p>
          <a:p>
            <a:endParaRPr lang="en-GB" dirty="0"/>
          </a:p>
        </p:txBody>
      </p:sp>
      <p:sp>
        <p:nvSpPr>
          <p:cNvPr id="4" name="Slide Number Placeholder 3"/>
          <p:cNvSpPr>
            <a:spLocks noGrp="1"/>
          </p:cNvSpPr>
          <p:nvPr>
            <p:ph type="sldNum" sz="quarter" idx="5"/>
          </p:nvPr>
        </p:nvSpPr>
        <p:spPr/>
        <p:txBody>
          <a:bodyPr/>
          <a:lstStyle/>
          <a:p>
            <a:fld id="{98987165-8474-C04F-AB1F-F172E7DDAE6F}" type="slidenum">
              <a:rPr lang="en-GB" smtClean="0"/>
              <a:t>36</a:t>
            </a:fld>
            <a:endParaRPr lang="en-GB"/>
          </a:p>
        </p:txBody>
      </p:sp>
    </p:spTree>
    <p:extLst>
      <p:ext uri="{BB962C8B-B14F-4D97-AF65-F5344CB8AC3E}">
        <p14:creationId xmlns:p14="http://schemas.microsoft.com/office/powerpoint/2010/main" val="2408688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kern="1200" dirty="0" smtClean="0">
                <a:solidFill>
                  <a:schemeClr val="tx1"/>
                </a:solidFill>
                <a:effectLst/>
                <a:latin typeface="+mn-lt"/>
                <a:ea typeface="+mn-ea"/>
                <a:cs typeface="+mn-cs"/>
              </a:rPr>
              <a:t>Dr Pierre Cox signing the contract for the ALMA Band 7 receivers. The ALMA Board announced on 14 November 2012 that Dr Cox has been appointed as the next Director of ALMA, the Atacama Large Millimeter/submillimeter Array. He will take up duty on 1 April 2013, for a period of five years.</a:t>
            </a:r>
            <a:r>
              <a:rPr lang="fr-FR" sz="1200" b="0" i="0" kern="1200" dirty="0" smtClean="0">
                <a:solidFill>
                  <a:schemeClr val="tx1"/>
                </a:solidFill>
                <a:effectLst/>
                <a:latin typeface="+mn-lt"/>
                <a:ea typeface="+mn-ea"/>
                <a:cs typeface="+mn-cs"/>
              </a:rPr>
              <a:t> 14 </a:t>
            </a:r>
            <a:r>
              <a:rPr lang="fr-FR" sz="1200" b="0" i="0" kern="1200" dirty="0" err="1" smtClean="0">
                <a:solidFill>
                  <a:schemeClr val="tx1"/>
                </a:solidFill>
                <a:effectLst/>
                <a:latin typeface="+mn-lt"/>
                <a:ea typeface="+mn-ea"/>
                <a:cs typeface="+mn-cs"/>
              </a:rPr>
              <a:t>November</a:t>
            </a:r>
            <a:r>
              <a:rPr lang="fr-FR" sz="1200" b="0" i="0" kern="1200" dirty="0" smtClean="0">
                <a:solidFill>
                  <a:schemeClr val="tx1"/>
                </a:solidFill>
                <a:effectLst/>
                <a:latin typeface="+mn-lt"/>
                <a:ea typeface="+mn-ea"/>
                <a:cs typeface="+mn-cs"/>
              </a:rPr>
              <a:t> 2012, 17:00</a:t>
            </a:r>
            <a:endParaRPr lang="fr-FR" dirty="0"/>
          </a:p>
        </p:txBody>
      </p:sp>
      <p:sp>
        <p:nvSpPr>
          <p:cNvPr id="4" name="Espace réservé du numéro de diapositive 3"/>
          <p:cNvSpPr>
            <a:spLocks noGrp="1"/>
          </p:cNvSpPr>
          <p:nvPr>
            <p:ph type="sldNum" sz="quarter" idx="10"/>
          </p:nvPr>
        </p:nvSpPr>
        <p:spPr/>
        <p:txBody>
          <a:bodyPr/>
          <a:lstStyle/>
          <a:p>
            <a:fld id="{09A3A21A-F1D2-7D4C-8398-C9399E5F866F}" type="slidenum">
              <a:rPr lang="en-US" smtClean="0"/>
              <a:t>39</a:t>
            </a:fld>
            <a:endParaRPr lang="en-US"/>
          </a:p>
        </p:txBody>
      </p:sp>
    </p:spTree>
    <p:extLst>
      <p:ext uri="{BB962C8B-B14F-4D97-AF65-F5344CB8AC3E}">
        <p14:creationId xmlns:p14="http://schemas.microsoft.com/office/powerpoint/2010/main" val="28812808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9A3A21A-F1D2-7D4C-8398-C9399E5F866F}" type="slidenum">
              <a:rPr lang="en-US" smtClean="0"/>
              <a:t>40</a:t>
            </a:fld>
            <a:endParaRPr lang="en-US"/>
          </a:p>
        </p:txBody>
      </p:sp>
    </p:spTree>
    <p:extLst>
      <p:ext uri="{BB962C8B-B14F-4D97-AF65-F5344CB8AC3E}">
        <p14:creationId xmlns:p14="http://schemas.microsoft.com/office/powerpoint/2010/main" val="24177002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smtClean="0">
                <a:ea typeface="ＭＳ Ｐゴシック" pitchFamily="34" charset="-128"/>
              </a:rPr>
              <a:t>8m wide but 20 cm thick Polished at REOSC south of Paris</a:t>
            </a:r>
          </a:p>
          <a:p>
            <a:r>
              <a:rPr lang="fr-FR" smtClean="0">
                <a:ea typeface="ＭＳ Ｐゴシック" pitchFamily="34" charset="-128"/>
              </a:rPr>
              <a:t>8.5 nano meter surface error</a:t>
            </a:r>
          </a:p>
        </p:txBody>
      </p:sp>
      <p:sp>
        <p:nvSpPr>
          <p:cNvPr id="27136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E184CB14-90E9-42E1-A1DE-0E4058FB0FE5}" type="slidenum">
              <a:rPr lang="fr-FR" sz="1200">
                <a:solidFill>
                  <a:srgbClr val="000000"/>
                </a:solidFill>
              </a:rPr>
              <a:pPr eaLnBrk="1" hangingPunct="1"/>
              <a:t>41</a:t>
            </a:fld>
            <a:endParaRPr lang="fr-FR" sz="1200">
              <a:solidFill>
                <a:srgbClr val="000000"/>
              </a:solidFill>
            </a:endParaRPr>
          </a:p>
        </p:txBody>
      </p:sp>
    </p:spTree>
    <p:extLst>
      <p:ext uri="{BB962C8B-B14F-4D97-AF65-F5344CB8AC3E}">
        <p14:creationId xmlns:p14="http://schemas.microsoft.com/office/powerpoint/2010/main" val="1981482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C3D262EC-3F46-41D2-A5DE-925163721220}" type="slidenum">
              <a:rPr lang="en-US" sz="1200"/>
              <a:pPr eaLnBrk="1" hangingPunct="1"/>
              <a:t>42</a:t>
            </a:fld>
            <a:endParaRPr lang="en-US" sz="1200"/>
          </a:p>
        </p:txBody>
      </p:sp>
      <p:sp>
        <p:nvSpPr>
          <p:cNvPr id="320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16"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mtClean="0">
              <a:ea typeface="ＭＳ Ｐゴシック" pitchFamily="34" charset="-128"/>
            </a:endParaRPr>
          </a:p>
        </p:txBody>
      </p:sp>
    </p:spTree>
    <p:extLst>
      <p:ext uri="{BB962C8B-B14F-4D97-AF65-F5344CB8AC3E}">
        <p14:creationId xmlns:p14="http://schemas.microsoft.com/office/powerpoint/2010/main" val="2672201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kern="1200" dirty="0" smtClean="0">
                <a:solidFill>
                  <a:schemeClr val="tx1"/>
                </a:solidFill>
                <a:effectLst/>
                <a:latin typeface="+mn-lt"/>
                <a:ea typeface="+mn-ea"/>
                <a:cs typeface="+mn-cs"/>
              </a:rPr>
              <a:t> Parallèlement, le gouvernement vient de voter l’attribution de budgets dédiés à la recherche scientifique. Le dossier de Strasbourg figure parmi les premières demandes soumises au ministère qui lui donne une réponse favorable. En 1923, Danjon travaille, cette fois sur une proposition visant  à mettre en place un observatoire d’astronomie physique. Ce projet sera à l’origine de la création de l’observatoire de Haute Provence. En 1930, il devient directeur de l’observatoire de Strasbourg et en 1935, doyen de la faculté des sciences de cette ville. Mais la seconde guerre mondiale éclate et la faculté se replie vers Clermont-Ferrand. André Danjon, devenu recteur, entre temps, s’efforce de protéger les étudiants et les professeurs alsaciens, mais Il se fait arrêter et révoquer par les allemands. Après l’armistice de 1945, il est nommé directeur de l’observatoire de Paris. Il y fait preuve du même dynamisme que dans ses postes précédents et devient le chef de file d’une astronomie française en plein renouveau. Non seulement il modernise l’observatoire de Paris, mais il parvient à entrainer les sites provinciaux dans son sillage. Continuant son travail d’enseignant, il forme des générations d’astronomes et de chercheurs, qui bientôt occuperont des postes clef dans ces observatoires.  </a:t>
            </a:r>
            <a:endParaRPr lang="fr-FR" dirty="0"/>
          </a:p>
        </p:txBody>
      </p:sp>
      <p:sp>
        <p:nvSpPr>
          <p:cNvPr id="4" name="Espace réservé du numéro de diapositive 3"/>
          <p:cNvSpPr>
            <a:spLocks noGrp="1"/>
          </p:cNvSpPr>
          <p:nvPr>
            <p:ph type="sldNum" sz="quarter" idx="10"/>
          </p:nvPr>
        </p:nvSpPr>
        <p:spPr/>
        <p:txBody>
          <a:bodyPr/>
          <a:lstStyle/>
          <a:p>
            <a:fld id="{09A3A21A-F1D2-7D4C-8398-C9399E5F866F}" type="slidenum">
              <a:rPr lang="en-US" smtClean="0"/>
              <a:t>4</a:t>
            </a:fld>
            <a:endParaRPr lang="en-US"/>
          </a:p>
        </p:txBody>
      </p:sp>
    </p:spTree>
    <p:extLst>
      <p:ext uri="{BB962C8B-B14F-4D97-AF65-F5344CB8AC3E}">
        <p14:creationId xmlns:p14="http://schemas.microsoft.com/office/powerpoint/2010/main" val="16383845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kern="1200" dirty="0" smtClean="0">
                <a:solidFill>
                  <a:schemeClr val="tx1"/>
                </a:solidFill>
                <a:effectLst/>
                <a:latin typeface="+mn-lt"/>
                <a:ea typeface="+mn-ea"/>
                <a:cs typeface="+mn-cs"/>
              </a:rPr>
              <a:t>On 6th of December 2005 ESO signed the contract with Alcatel </a:t>
            </a:r>
            <a:r>
              <a:rPr lang="en-US" sz="1200" b="0" i="0" kern="1200" dirty="0" err="1" smtClean="0">
                <a:solidFill>
                  <a:schemeClr val="tx1"/>
                </a:solidFill>
                <a:effectLst/>
                <a:latin typeface="+mn-lt"/>
                <a:ea typeface="+mn-ea"/>
                <a:cs typeface="+mn-cs"/>
              </a:rPr>
              <a:t>Alenia</a:t>
            </a:r>
            <a:r>
              <a:rPr lang="en-US" sz="1200" b="0" i="0" kern="1200" dirty="0" smtClean="0">
                <a:solidFill>
                  <a:schemeClr val="tx1"/>
                </a:solidFill>
                <a:effectLst/>
                <a:latin typeface="+mn-lt"/>
                <a:ea typeface="+mn-ea"/>
                <a:cs typeface="+mn-cs"/>
              </a:rPr>
              <a:t> Space, European Industrial Engineering (Italy) and MT Aerospace (Germany) consortium that resulted in providing ALMA with more than 25 antennas. The contract, worth 147 million euros, was the largest contract ever signed in ground-based astronomy in Europe.</a:t>
            </a:r>
            <a:endParaRPr lang="fr-FR" dirty="0"/>
          </a:p>
        </p:txBody>
      </p:sp>
      <p:sp>
        <p:nvSpPr>
          <p:cNvPr id="4" name="Espace réservé du numéro de diapositive 3"/>
          <p:cNvSpPr>
            <a:spLocks noGrp="1"/>
          </p:cNvSpPr>
          <p:nvPr>
            <p:ph type="sldNum" sz="quarter" idx="10"/>
          </p:nvPr>
        </p:nvSpPr>
        <p:spPr/>
        <p:txBody>
          <a:bodyPr/>
          <a:lstStyle/>
          <a:p>
            <a:fld id="{09A3A21A-F1D2-7D4C-8398-C9399E5F866F}" type="slidenum">
              <a:rPr lang="en-US" smtClean="0"/>
              <a:t>43</a:t>
            </a:fld>
            <a:endParaRPr lang="en-US"/>
          </a:p>
        </p:txBody>
      </p:sp>
    </p:spTree>
    <p:extLst>
      <p:ext uri="{BB962C8B-B14F-4D97-AF65-F5344CB8AC3E}">
        <p14:creationId xmlns:p14="http://schemas.microsoft.com/office/powerpoint/2010/main" val="28392148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hlinkClick r:id="rId3"/>
              </a:rPr>
              <a:t>ESO</a:t>
            </a:r>
            <a:r>
              <a:rPr lang="en-US" sz="1200" b="0" i="0" kern="1200" dirty="0" smtClean="0">
                <a:solidFill>
                  <a:schemeClr val="tx1"/>
                </a:solidFill>
                <a:effectLst/>
                <a:latin typeface="+mn-lt"/>
                <a:ea typeface="+mn-ea"/>
                <a:cs typeface="+mn-cs"/>
              </a:rPr>
              <a:t>'s Director General Xavier Barcons and Philippe </a:t>
            </a:r>
            <a:r>
              <a:rPr lang="en-US" sz="1200" b="0" i="0" kern="1200" dirty="0" err="1" smtClean="0">
                <a:solidFill>
                  <a:schemeClr val="tx1"/>
                </a:solidFill>
                <a:effectLst/>
                <a:latin typeface="+mn-lt"/>
                <a:ea typeface="+mn-ea"/>
                <a:cs typeface="+mn-cs"/>
              </a:rPr>
              <a:t>Rioufreyt</a:t>
            </a:r>
            <a:r>
              <a:rPr lang="en-US" sz="1200" b="0" i="0" kern="1200" dirty="0" smtClean="0">
                <a:solidFill>
                  <a:schemeClr val="tx1"/>
                </a:solidFill>
                <a:effectLst/>
                <a:latin typeface="+mn-lt"/>
                <a:ea typeface="+mn-ea"/>
                <a:cs typeface="+mn-cs"/>
              </a:rPr>
              <a:t>, CEO of the French optics company </a:t>
            </a:r>
            <a:r>
              <a:rPr lang="en-US" sz="1200" b="0" i="0" u="none" strike="noStrike" kern="1200" dirty="0" err="1" smtClean="0">
                <a:solidFill>
                  <a:schemeClr val="tx1"/>
                </a:solidFill>
                <a:effectLst/>
                <a:latin typeface="+mn-lt"/>
                <a:ea typeface="+mn-ea"/>
                <a:cs typeface="+mn-cs"/>
                <a:hlinkClick r:id="rId4"/>
              </a:rPr>
              <a:t>Safran</a:t>
            </a:r>
            <a:r>
              <a:rPr lang="en-US" sz="1200" b="0" i="0" u="none" strike="noStrike" kern="1200" dirty="0" smtClean="0">
                <a:solidFill>
                  <a:schemeClr val="tx1"/>
                </a:solidFill>
                <a:effectLst/>
                <a:latin typeface="+mn-lt"/>
                <a:ea typeface="+mn-ea"/>
                <a:cs typeface="+mn-cs"/>
                <a:hlinkClick r:id="rId4"/>
              </a:rPr>
              <a:t> </a:t>
            </a:r>
            <a:r>
              <a:rPr lang="en-US" sz="1200" b="0" i="0" u="none" strike="noStrike" kern="1200" dirty="0" err="1" smtClean="0">
                <a:solidFill>
                  <a:schemeClr val="tx1"/>
                </a:solidFill>
                <a:effectLst/>
                <a:latin typeface="+mn-lt"/>
                <a:ea typeface="+mn-ea"/>
                <a:cs typeface="+mn-cs"/>
                <a:hlinkClick r:id="rId4"/>
              </a:rPr>
              <a:t>Reosc</a:t>
            </a:r>
            <a:r>
              <a:rPr lang="en-US" sz="1200" b="0" i="0" kern="1200" dirty="0" smtClean="0">
                <a:solidFill>
                  <a:schemeClr val="tx1"/>
                </a:solidFill>
                <a:effectLst/>
                <a:latin typeface="+mn-lt"/>
                <a:ea typeface="+mn-ea"/>
                <a:cs typeface="+mn-cs"/>
              </a:rPr>
              <a:t>, sign a contract for the supply of Mirror 5 (M5) of ESO's </a:t>
            </a:r>
            <a:r>
              <a:rPr lang="en-US" sz="1200" b="0" i="0" u="sng" kern="1200" dirty="0" smtClean="0">
                <a:solidFill>
                  <a:schemeClr val="tx1"/>
                </a:solidFill>
                <a:effectLst/>
                <a:latin typeface="+mn-lt"/>
                <a:ea typeface="+mn-ea"/>
                <a:cs typeface="+mn-cs"/>
                <a:hlinkClick r:id="rId5"/>
              </a:rPr>
              <a:t>Extremely Large Telescope</a:t>
            </a:r>
            <a:r>
              <a:rPr lang="en-US" sz="1200" b="0" i="0" kern="1200" dirty="0" smtClean="0">
                <a:solidFill>
                  <a:schemeClr val="tx1"/>
                </a:solidFill>
                <a:effectLst/>
                <a:latin typeface="+mn-lt"/>
                <a:ea typeface="+mn-ea"/>
                <a:cs typeface="+mn-cs"/>
              </a:rPr>
              <a:t> (ELT). </a:t>
            </a:r>
            <a:r>
              <a:rPr lang="en-US" sz="1200" b="0" i="0" kern="1200" dirty="0" err="1" smtClean="0">
                <a:solidFill>
                  <a:schemeClr val="tx1"/>
                </a:solidFill>
                <a:effectLst/>
                <a:latin typeface="+mn-lt"/>
                <a:ea typeface="+mn-ea"/>
                <a:cs typeface="+mn-cs"/>
              </a:rPr>
              <a:t>Safran</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Reosc</a:t>
            </a:r>
            <a:r>
              <a:rPr lang="en-US" sz="1200" b="0" i="0" kern="1200" dirty="0" smtClean="0">
                <a:solidFill>
                  <a:schemeClr val="tx1"/>
                </a:solidFill>
                <a:effectLst/>
                <a:latin typeface="+mn-lt"/>
                <a:ea typeface="+mn-ea"/>
                <a:cs typeface="+mn-cs"/>
              </a:rPr>
              <a:t> will provide the mirror along with the auxiliary equipment required for its handling, transport, operation and maintenance. The signing took place during a ceremony on 11 March 2019 at ESO Headquarters in </a:t>
            </a:r>
            <a:r>
              <a:rPr lang="en-US" sz="1200" b="0" i="0" kern="1200" dirty="0" err="1" smtClean="0">
                <a:solidFill>
                  <a:schemeClr val="tx1"/>
                </a:solidFill>
                <a:effectLst/>
                <a:latin typeface="+mn-lt"/>
                <a:ea typeface="+mn-ea"/>
                <a:cs typeface="+mn-cs"/>
              </a:rPr>
              <a:t>Garching</a:t>
            </a:r>
            <a:r>
              <a:rPr lang="en-US" sz="1200" b="0" i="0" kern="1200" dirty="0" smtClean="0">
                <a:solidFill>
                  <a:schemeClr val="tx1"/>
                </a:solidFill>
                <a:effectLst/>
                <a:latin typeface="+mn-lt"/>
                <a:ea typeface="+mn-ea"/>
                <a:cs typeface="+mn-cs"/>
              </a:rPr>
              <a:t>, Germany.</a:t>
            </a:r>
            <a:endParaRPr lang="fr-FR" dirty="0"/>
          </a:p>
        </p:txBody>
      </p:sp>
      <p:sp>
        <p:nvSpPr>
          <p:cNvPr id="4" name="Espace réservé du numéro de diapositive 3"/>
          <p:cNvSpPr>
            <a:spLocks noGrp="1"/>
          </p:cNvSpPr>
          <p:nvPr>
            <p:ph type="sldNum" sz="quarter" idx="10"/>
          </p:nvPr>
        </p:nvSpPr>
        <p:spPr/>
        <p:txBody>
          <a:bodyPr/>
          <a:lstStyle/>
          <a:p>
            <a:fld id="{09A3A21A-F1D2-7D4C-8398-C9399E5F866F}" type="slidenum">
              <a:rPr lang="en-US" smtClean="0"/>
              <a:t>44</a:t>
            </a:fld>
            <a:endParaRPr lang="en-US"/>
          </a:p>
        </p:txBody>
      </p:sp>
    </p:spTree>
    <p:extLst>
      <p:ext uri="{BB962C8B-B14F-4D97-AF65-F5344CB8AC3E}">
        <p14:creationId xmlns:p14="http://schemas.microsoft.com/office/powerpoint/2010/main" val="37458154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kern="1200" dirty="0" smtClean="0">
                <a:solidFill>
                  <a:schemeClr val="tx1"/>
                </a:solidFill>
                <a:effectLst/>
                <a:latin typeface="+mn-lt"/>
                <a:ea typeface="+mn-ea"/>
                <a:cs typeface="+mn-cs"/>
              </a:rPr>
              <a:t>ESO Director General, Xavier Barcons, and CEO of </a:t>
            </a:r>
            <a:r>
              <a:rPr lang="en-US" sz="1200" b="0" i="0" kern="1200" dirty="0" err="1" smtClean="0">
                <a:solidFill>
                  <a:schemeClr val="tx1"/>
                </a:solidFill>
                <a:effectLst/>
                <a:latin typeface="+mn-lt"/>
                <a:ea typeface="+mn-ea"/>
                <a:cs typeface="+mn-cs"/>
              </a:rPr>
              <a:t>Safran</a:t>
            </a:r>
            <a:r>
              <a:rPr lang="en-US" sz="1200" b="0" i="0" kern="1200" dirty="0" smtClean="0">
                <a:solidFill>
                  <a:schemeClr val="tx1"/>
                </a:solidFill>
                <a:effectLst/>
                <a:latin typeface="+mn-lt"/>
                <a:ea typeface="+mn-ea"/>
                <a:cs typeface="+mn-cs"/>
              </a:rPr>
              <a:t> Electronics and Defense, Martin Sion, shake hands at the inauguration ceremony of the new polishing plant for segments of the ELT Main Mirror of </a:t>
            </a:r>
            <a:r>
              <a:rPr lang="en-US" sz="1200" b="0" i="0" kern="1200" dirty="0" err="1" smtClean="0">
                <a:solidFill>
                  <a:schemeClr val="tx1"/>
                </a:solidFill>
                <a:effectLst/>
                <a:latin typeface="+mn-lt"/>
                <a:ea typeface="+mn-ea"/>
                <a:cs typeface="+mn-cs"/>
              </a:rPr>
              <a:t>Safran</a:t>
            </a:r>
            <a:r>
              <a:rPr lang="en-US" sz="1200" b="0" i="0" kern="1200" dirty="0" smtClean="0">
                <a:solidFill>
                  <a:schemeClr val="tx1"/>
                </a:solidFill>
                <a:effectLst/>
                <a:latin typeface="+mn-lt"/>
                <a:ea typeface="+mn-ea"/>
                <a:cs typeface="+mn-cs"/>
              </a:rPr>
              <a:t> in Poitier, France on 4 February 2020.</a:t>
            </a:r>
            <a:endParaRPr lang="fr-FR" dirty="0"/>
          </a:p>
        </p:txBody>
      </p:sp>
      <p:sp>
        <p:nvSpPr>
          <p:cNvPr id="4" name="Espace réservé du numéro de diapositive 3"/>
          <p:cNvSpPr>
            <a:spLocks noGrp="1"/>
          </p:cNvSpPr>
          <p:nvPr>
            <p:ph type="sldNum" sz="quarter" idx="10"/>
          </p:nvPr>
        </p:nvSpPr>
        <p:spPr/>
        <p:txBody>
          <a:bodyPr/>
          <a:lstStyle/>
          <a:p>
            <a:fld id="{09A3A21A-F1D2-7D4C-8398-C9399E5F866F}" type="slidenum">
              <a:rPr lang="en-US" smtClean="0"/>
              <a:t>45</a:t>
            </a:fld>
            <a:endParaRPr lang="en-US"/>
          </a:p>
        </p:txBody>
      </p:sp>
    </p:spTree>
    <p:extLst>
      <p:ext uri="{BB962C8B-B14F-4D97-AF65-F5344CB8AC3E}">
        <p14:creationId xmlns:p14="http://schemas.microsoft.com/office/powerpoint/2010/main" val="29461209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kern="1200" dirty="0" smtClean="0">
                <a:solidFill>
                  <a:schemeClr val="tx1"/>
                </a:solidFill>
                <a:effectLst/>
                <a:latin typeface="+mn-lt"/>
                <a:ea typeface="+mn-ea"/>
                <a:cs typeface="+mn-cs"/>
              </a:rPr>
              <a:t>Prof. </a:t>
            </a:r>
            <a:r>
              <a:rPr lang="en-US" sz="1200" b="0" i="0" kern="1200" dirty="0" err="1" smtClean="0">
                <a:solidFill>
                  <a:schemeClr val="tx1"/>
                </a:solidFill>
                <a:effectLst/>
                <a:latin typeface="+mn-lt"/>
                <a:ea typeface="+mn-ea"/>
                <a:cs typeface="+mn-cs"/>
              </a:rPr>
              <a:t>Lodewijk</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Woltjer</a:t>
            </a:r>
            <a:r>
              <a:rPr lang="en-US" sz="1200" b="0" i="0" kern="1200" dirty="0" smtClean="0">
                <a:solidFill>
                  <a:schemeClr val="tx1"/>
                </a:solidFill>
                <a:effectLst/>
                <a:latin typeface="+mn-lt"/>
                <a:ea typeface="+mn-ea"/>
                <a:cs typeface="+mn-cs"/>
              </a:rPr>
              <a:t>, ESO Director General from 1975–1987. Photo taken during the European Southern Observatory 50th anniversary gala, held in the </a:t>
            </a:r>
            <a:r>
              <a:rPr lang="en-US" sz="1200" b="0" i="0" kern="1200" dirty="0" err="1" smtClean="0">
                <a:solidFill>
                  <a:schemeClr val="tx1"/>
                </a:solidFill>
                <a:effectLst/>
                <a:latin typeface="+mn-lt"/>
                <a:ea typeface="+mn-ea"/>
                <a:cs typeface="+mn-cs"/>
              </a:rPr>
              <a:t>Residenz</a:t>
            </a:r>
            <a:r>
              <a:rPr lang="en-US" sz="1200" b="0" i="0" kern="1200" dirty="0" smtClean="0">
                <a:solidFill>
                  <a:schemeClr val="tx1"/>
                </a:solidFill>
                <a:effectLst/>
                <a:latin typeface="+mn-lt"/>
                <a:ea typeface="+mn-ea"/>
                <a:cs typeface="+mn-cs"/>
              </a:rPr>
              <a:t>, Munich, on 11 October 2012.</a:t>
            </a:r>
          </a:p>
          <a:p>
            <a:r>
              <a:rPr lang="en-US" sz="1200" b="0" i="1" u="none" strike="noStrike" kern="1200" dirty="0" err="1" smtClean="0">
                <a:solidFill>
                  <a:schemeClr val="tx1"/>
                </a:solidFill>
                <a:effectLst/>
                <a:latin typeface="+mn-lt"/>
                <a:ea typeface="+mn-ea"/>
                <a:cs typeface="+mn-cs"/>
                <a:hlinkClick r:id="rId3"/>
              </a:rPr>
              <a:t>Lodewijk</a:t>
            </a:r>
            <a:r>
              <a:rPr lang="en-US" sz="1200" b="0" i="1" u="none" strike="noStrike" kern="1200" dirty="0" smtClean="0">
                <a:solidFill>
                  <a:schemeClr val="tx1"/>
                </a:solidFill>
                <a:effectLst/>
                <a:latin typeface="+mn-lt"/>
                <a:ea typeface="+mn-ea"/>
                <a:cs typeface="+mn-cs"/>
                <a:hlinkClick r:id="rId3"/>
              </a:rPr>
              <a:t> </a:t>
            </a:r>
            <a:r>
              <a:rPr lang="en-US" sz="1200" b="0" i="1" u="none" strike="noStrike" kern="1200" dirty="0" err="1" smtClean="0">
                <a:solidFill>
                  <a:schemeClr val="tx1"/>
                </a:solidFill>
                <a:effectLst/>
                <a:latin typeface="+mn-lt"/>
                <a:ea typeface="+mn-ea"/>
                <a:cs typeface="+mn-cs"/>
                <a:hlinkClick r:id="rId3"/>
              </a:rPr>
              <a:t>Woltjer</a:t>
            </a:r>
            <a:r>
              <a:rPr lang="en-US" sz="1200" b="0" i="1" u="none" strike="noStrike" kern="1200" dirty="0" smtClean="0">
                <a:solidFill>
                  <a:schemeClr val="tx1"/>
                </a:solidFill>
                <a:effectLst/>
                <a:latin typeface="+mn-lt"/>
                <a:ea typeface="+mn-ea"/>
                <a:cs typeface="+mn-cs"/>
                <a:hlinkClick r:id="rId3"/>
              </a:rPr>
              <a:t> welcoming guests to the ESO </a:t>
            </a:r>
            <a:r>
              <a:rPr lang="en-US" sz="1200" b="0" i="1" u="none" strike="noStrike" kern="1200" dirty="0" err="1" smtClean="0">
                <a:solidFill>
                  <a:schemeClr val="tx1"/>
                </a:solidFill>
                <a:effectLst/>
                <a:latin typeface="+mn-lt"/>
                <a:ea typeface="+mn-ea"/>
                <a:cs typeface="+mn-cs"/>
                <a:hlinkClick r:id="rId3"/>
              </a:rPr>
              <a:t>Garching</a:t>
            </a:r>
            <a:r>
              <a:rPr lang="en-US" sz="1200" b="0" i="1" u="none" strike="noStrike" kern="1200" dirty="0" smtClean="0">
                <a:solidFill>
                  <a:schemeClr val="tx1"/>
                </a:solidFill>
                <a:effectLst/>
                <a:latin typeface="+mn-lt"/>
                <a:ea typeface="+mn-ea"/>
                <a:cs typeface="+mn-cs"/>
                <a:hlinkClick r:id="rId3"/>
              </a:rPr>
              <a:t> Headquarters inauguration in 1981.</a:t>
            </a:r>
          </a:p>
          <a:p>
            <a:pPr fontAlgn="t"/>
            <a:r>
              <a:rPr lang="en-US" sz="1200" b="1" i="0" u="none" strike="noStrike" kern="1200" dirty="0" smtClean="0">
                <a:solidFill>
                  <a:schemeClr val="tx1"/>
                </a:solidFill>
                <a:effectLst/>
                <a:latin typeface="+mn-lt"/>
                <a:ea typeface="+mn-ea"/>
                <a:cs typeface="+mn-cs"/>
                <a:hlinkClick r:id="rId3"/>
              </a:rPr>
              <a:t>Credit:</a:t>
            </a:r>
            <a:r>
              <a:rPr lang="en-US" sz="1200" b="0" i="0" u="none" strike="noStrike" kern="1200" dirty="0" smtClean="0">
                <a:solidFill>
                  <a:schemeClr val="tx1"/>
                </a:solidFill>
                <a:effectLst/>
                <a:latin typeface="+mn-lt"/>
                <a:ea typeface="+mn-ea"/>
                <a:cs typeface="+mn-cs"/>
                <a:hlinkClick r:id="rId3"/>
              </a:rPr>
              <a:t> ESO</a:t>
            </a:r>
            <a:endParaRPr lang="en-US" sz="1200" b="0" i="0" u="none" strike="noStrike" kern="1200" dirty="0">
              <a:solidFill>
                <a:schemeClr val="tx1"/>
              </a:solidFill>
              <a:effectLst/>
              <a:latin typeface="+mn-lt"/>
              <a:ea typeface="+mn-ea"/>
              <a:cs typeface="+mn-cs"/>
              <a:hlinkClick r:id="rId3"/>
            </a:endParaRPr>
          </a:p>
        </p:txBody>
      </p:sp>
      <p:sp>
        <p:nvSpPr>
          <p:cNvPr id="4" name="Espace réservé du numéro de diapositive 3"/>
          <p:cNvSpPr>
            <a:spLocks noGrp="1"/>
          </p:cNvSpPr>
          <p:nvPr>
            <p:ph type="sldNum" sz="quarter" idx="10"/>
          </p:nvPr>
        </p:nvSpPr>
        <p:spPr/>
        <p:txBody>
          <a:bodyPr/>
          <a:lstStyle/>
          <a:p>
            <a:fld id="{09A3A21A-F1D2-7D4C-8398-C9399E5F866F}" type="slidenum">
              <a:rPr lang="en-US" smtClean="0"/>
              <a:t>47</a:t>
            </a:fld>
            <a:endParaRPr lang="en-US"/>
          </a:p>
        </p:txBody>
      </p:sp>
    </p:spTree>
    <p:extLst>
      <p:ext uri="{BB962C8B-B14F-4D97-AF65-F5344CB8AC3E}">
        <p14:creationId xmlns:p14="http://schemas.microsoft.com/office/powerpoint/2010/main" val="20773610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kern="1200" dirty="0" smtClean="0">
                <a:solidFill>
                  <a:schemeClr val="tx1"/>
                </a:solidFill>
                <a:effectLst/>
                <a:latin typeface="+mn-lt"/>
                <a:ea typeface="+mn-ea"/>
                <a:cs typeface="+mn-cs"/>
              </a:rPr>
              <a:t>Receiving the Computerworld 21st Century Achievement Award for Science on behalf of ESO: (Head of the ESO Data Management Division) and David Silva.</a:t>
            </a:r>
            <a:r>
              <a:rPr lang="fr-FR" dirty="0" smtClean="0">
                <a:effectLst/>
              </a:rPr>
              <a:t> </a:t>
            </a:r>
            <a:br>
              <a:rPr lang="fr-FR" dirty="0" smtClean="0">
                <a:effectLst/>
              </a:rPr>
            </a:br>
            <a:r>
              <a:rPr lang="fr-FR" dirty="0" smtClean="0">
                <a:effectLst/>
              </a:rPr>
              <a:t>7 </a:t>
            </a:r>
            <a:r>
              <a:rPr lang="fr-FR" dirty="0" err="1" smtClean="0">
                <a:effectLst/>
              </a:rPr>
              <a:t>June</a:t>
            </a:r>
            <a:r>
              <a:rPr lang="fr-FR" dirty="0" smtClean="0">
                <a:effectLst/>
              </a:rPr>
              <a:t> 2005</a:t>
            </a:r>
            <a:endParaRPr lang="fr-FR" dirty="0"/>
          </a:p>
        </p:txBody>
      </p:sp>
      <p:sp>
        <p:nvSpPr>
          <p:cNvPr id="4" name="Espace réservé du numéro de diapositive 3"/>
          <p:cNvSpPr>
            <a:spLocks noGrp="1"/>
          </p:cNvSpPr>
          <p:nvPr>
            <p:ph type="sldNum" sz="quarter" idx="10"/>
          </p:nvPr>
        </p:nvSpPr>
        <p:spPr/>
        <p:txBody>
          <a:bodyPr/>
          <a:lstStyle/>
          <a:p>
            <a:fld id="{09A3A21A-F1D2-7D4C-8398-C9399E5F866F}" type="slidenum">
              <a:rPr lang="en-US" smtClean="0"/>
              <a:t>50</a:t>
            </a:fld>
            <a:endParaRPr lang="en-US"/>
          </a:p>
        </p:txBody>
      </p:sp>
    </p:spTree>
    <p:extLst>
      <p:ext uri="{BB962C8B-B14F-4D97-AF65-F5344CB8AC3E}">
        <p14:creationId xmlns:p14="http://schemas.microsoft.com/office/powerpoint/2010/main" val="38822370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kern="1200" dirty="0" smtClean="0">
                <a:solidFill>
                  <a:schemeClr val="tx1"/>
                </a:solidFill>
                <a:effectLst/>
                <a:latin typeface="+mn-lt"/>
                <a:ea typeface="+mn-ea"/>
                <a:cs typeface="+mn-cs"/>
              </a:rPr>
              <a:t>Bernard </a:t>
            </a:r>
            <a:r>
              <a:rPr lang="en-US" sz="1200" b="0" i="0" kern="1200" dirty="0" err="1" smtClean="0">
                <a:solidFill>
                  <a:schemeClr val="tx1"/>
                </a:solidFill>
                <a:effectLst/>
                <a:latin typeface="+mn-lt"/>
                <a:ea typeface="+mn-ea"/>
                <a:cs typeface="+mn-cs"/>
              </a:rPr>
              <a:t>Delabre</a:t>
            </a:r>
            <a:r>
              <a:rPr lang="en-US" sz="1200" b="0" i="0" kern="1200" dirty="0" smtClean="0">
                <a:solidFill>
                  <a:schemeClr val="tx1"/>
                </a:solidFill>
                <a:effectLst/>
                <a:latin typeface="+mn-lt"/>
                <a:ea typeface="+mn-ea"/>
                <a:cs typeface="+mn-cs"/>
              </a:rPr>
              <a:t> is an optical engineer at ESO. He was the winner of the 2017 </a:t>
            </a:r>
            <a:r>
              <a:rPr lang="en-US" sz="1200" b="0" i="0" kern="1200" dirty="0" err="1" smtClean="0">
                <a:solidFill>
                  <a:schemeClr val="tx1"/>
                </a:solidFill>
                <a:effectLst/>
                <a:latin typeface="+mn-lt"/>
                <a:ea typeface="+mn-ea"/>
                <a:cs typeface="+mn-cs"/>
              </a:rPr>
              <a:t>Tycho</a:t>
            </a:r>
            <a:r>
              <a:rPr lang="en-US" sz="1200" b="0" i="0" kern="1200" dirty="0" smtClean="0">
                <a:solidFill>
                  <a:schemeClr val="tx1"/>
                </a:solidFill>
                <a:effectLst/>
                <a:latin typeface="+mn-lt"/>
                <a:ea typeface="+mn-ea"/>
                <a:cs typeface="+mn-cs"/>
              </a:rPr>
              <a:t> Brahe Prize.</a:t>
            </a:r>
          </a:p>
          <a:p>
            <a:r>
              <a:rPr lang="en-US" sz="1200" b="0" i="0" kern="1200" dirty="0" smtClean="0">
                <a:solidFill>
                  <a:schemeClr val="tx1"/>
                </a:solidFill>
                <a:effectLst/>
                <a:latin typeface="+mn-lt"/>
                <a:ea typeface="+mn-ea"/>
                <a:cs typeface="+mn-cs"/>
              </a:rPr>
              <a:t>He has been involved in the design of the optics of nearly all the instruments built by ESO over the past 35 years, including HARPS at La Silla, and UVES, MUSE, ERIS, HAWK-I, and CUBES at the Very Large Telescope. He has been the chief optical designer of a number of telescopes including the Extremely Large Telescope, for which he invented the beautiful five-mirror solution.</a:t>
            </a:r>
          </a:p>
          <a:p>
            <a:endParaRPr lang="fr-FR" dirty="0"/>
          </a:p>
        </p:txBody>
      </p:sp>
      <p:sp>
        <p:nvSpPr>
          <p:cNvPr id="4" name="Espace réservé du numéro de diapositive 3"/>
          <p:cNvSpPr>
            <a:spLocks noGrp="1"/>
          </p:cNvSpPr>
          <p:nvPr>
            <p:ph type="sldNum" sz="quarter" idx="10"/>
          </p:nvPr>
        </p:nvSpPr>
        <p:spPr/>
        <p:txBody>
          <a:bodyPr/>
          <a:lstStyle/>
          <a:p>
            <a:fld id="{09A3A21A-F1D2-7D4C-8398-C9399E5F866F}" type="slidenum">
              <a:rPr lang="en-US" smtClean="0"/>
              <a:t>51</a:t>
            </a:fld>
            <a:endParaRPr lang="en-US"/>
          </a:p>
        </p:txBody>
      </p:sp>
    </p:spTree>
    <p:extLst>
      <p:ext uri="{BB962C8B-B14F-4D97-AF65-F5344CB8AC3E}">
        <p14:creationId xmlns:p14="http://schemas.microsoft.com/office/powerpoint/2010/main" val="26577062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kern="1200" dirty="0" smtClean="0">
                <a:solidFill>
                  <a:schemeClr val="tx1"/>
                </a:solidFill>
                <a:effectLst/>
                <a:latin typeface="+mn-lt"/>
                <a:ea typeface="+mn-ea"/>
                <a:cs typeface="+mn-cs"/>
              </a:rPr>
              <a:t>Guy Monnet is the winner of the 2019 </a:t>
            </a:r>
            <a:r>
              <a:rPr lang="en-US" sz="1200" b="0" i="0" kern="1200" dirty="0" err="1" smtClean="0">
                <a:solidFill>
                  <a:schemeClr val="tx1"/>
                </a:solidFill>
                <a:effectLst/>
                <a:latin typeface="+mn-lt"/>
                <a:ea typeface="+mn-ea"/>
                <a:cs typeface="+mn-cs"/>
              </a:rPr>
              <a:t>Tycho</a:t>
            </a:r>
            <a:r>
              <a:rPr lang="en-US" sz="1200" b="0" i="0" kern="1200" dirty="0" smtClean="0">
                <a:solidFill>
                  <a:schemeClr val="tx1"/>
                </a:solidFill>
                <a:effectLst/>
                <a:latin typeface="+mn-lt"/>
                <a:ea typeface="+mn-ea"/>
                <a:cs typeface="+mn-cs"/>
              </a:rPr>
              <a:t> Brahe Medal of the European Astronomical Society (EAS). This award specifically </a:t>
            </a:r>
            <a:r>
              <a:rPr lang="en-US" sz="1200" b="0" i="0" kern="1200" dirty="0" err="1" smtClean="0">
                <a:solidFill>
                  <a:schemeClr val="tx1"/>
                </a:solidFill>
                <a:effectLst/>
                <a:latin typeface="+mn-lt"/>
                <a:ea typeface="+mn-ea"/>
                <a:cs typeface="+mn-cs"/>
              </a:rPr>
              <a:t>recognises</a:t>
            </a:r>
            <a:r>
              <a:rPr lang="en-US" sz="1200" b="0" i="0" kern="1200" dirty="0" smtClean="0">
                <a:solidFill>
                  <a:schemeClr val="tx1"/>
                </a:solidFill>
                <a:effectLst/>
                <a:latin typeface="+mn-lt"/>
                <a:ea typeface="+mn-ea"/>
                <a:cs typeface="+mn-cs"/>
              </a:rPr>
              <a:t> his fundamental contributions to the implementation of 3D spectroscopy on optical and infrared telescopes, and his international leadership on the instrumentation </a:t>
            </a:r>
            <a:r>
              <a:rPr lang="en-US" sz="1200" b="0" i="0" kern="1200" dirty="0" err="1" smtClean="0">
                <a:solidFill>
                  <a:schemeClr val="tx1"/>
                </a:solidFill>
                <a:effectLst/>
                <a:latin typeface="+mn-lt"/>
                <a:ea typeface="+mn-ea"/>
                <a:cs typeface="+mn-cs"/>
              </a:rPr>
              <a:t>programmes</a:t>
            </a:r>
            <a:r>
              <a:rPr lang="en-US" sz="1200" b="0" i="0" kern="1200" dirty="0" smtClean="0">
                <a:solidFill>
                  <a:schemeClr val="tx1"/>
                </a:solidFill>
                <a:effectLst/>
                <a:latin typeface="+mn-lt"/>
                <a:ea typeface="+mn-ea"/>
                <a:cs typeface="+mn-cs"/>
              </a:rPr>
              <a:t> of large observatories. Both of these achievements are demonstrated by the work he did at ESO; as the first head of the Instrumentation Division, he oversaw the completion of the first generation of instruments for the Very Large Telescope (VLT), the largest and most ambitious instrumentation </a:t>
            </a:r>
            <a:r>
              <a:rPr lang="en-US" sz="1200" b="0" i="0" kern="1200" dirty="0" err="1" smtClean="0">
                <a:solidFill>
                  <a:schemeClr val="tx1"/>
                </a:solidFill>
                <a:effectLst/>
                <a:latin typeface="+mn-lt"/>
                <a:ea typeface="+mn-ea"/>
                <a:cs typeface="+mn-cs"/>
              </a:rPr>
              <a:t>programme</a:t>
            </a:r>
            <a:r>
              <a:rPr lang="en-US" sz="1200" b="0" i="0" kern="1200" dirty="0" smtClean="0">
                <a:solidFill>
                  <a:schemeClr val="tx1"/>
                </a:solidFill>
                <a:effectLst/>
                <a:latin typeface="+mn-lt"/>
                <a:ea typeface="+mn-ea"/>
                <a:cs typeface="+mn-cs"/>
              </a:rPr>
              <a:t> of any ground-based observatory.</a:t>
            </a:r>
            <a:endParaRPr lang="fr-FR" dirty="0"/>
          </a:p>
        </p:txBody>
      </p:sp>
      <p:sp>
        <p:nvSpPr>
          <p:cNvPr id="4" name="Espace réservé du numéro de diapositive 3"/>
          <p:cNvSpPr>
            <a:spLocks noGrp="1"/>
          </p:cNvSpPr>
          <p:nvPr>
            <p:ph type="sldNum" sz="quarter" idx="10"/>
          </p:nvPr>
        </p:nvSpPr>
        <p:spPr/>
        <p:txBody>
          <a:bodyPr/>
          <a:lstStyle/>
          <a:p>
            <a:fld id="{09A3A21A-F1D2-7D4C-8398-C9399E5F866F}" type="slidenum">
              <a:rPr lang="en-US" smtClean="0"/>
              <a:t>52</a:t>
            </a:fld>
            <a:endParaRPr lang="en-US"/>
          </a:p>
        </p:txBody>
      </p:sp>
    </p:spTree>
    <p:extLst>
      <p:ext uri="{BB962C8B-B14F-4D97-AF65-F5344CB8AC3E}">
        <p14:creationId xmlns:p14="http://schemas.microsoft.com/office/powerpoint/2010/main" val="11852227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smtClean="0"/>
              <a:t>, the STC appointed a Working Group on Scientific Priorities for the VLT Observatory, ably chaired by Dr. L. Vigroux, to reconsider the most urgent science to be done with the VLT</a:t>
            </a:r>
          </a:p>
          <a:p>
            <a:r>
              <a:rPr lang="en-US" dirty="0" smtClean="0"/>
              <a:t>M. DENNEFELD, Chairman of the UC</a:t>
            </a:r>
            <a:endParaRPr lang="fr-FR" dirty="0"/>
          </a:p>
        </p:txBody>
      </p:sp>
      <p:sp>
        <p:nvSpPr>
          <p:cNvPr id="4" name="Espace réservé du numéro de diapositive 3"/>
          <p:cNvSpPr>
            <a:spLocks noGrp="1"/>
          </p:cNvSpPr>
          <p:nvPr>
            <p:ph type="sldNum" sz="quarter" idx="10"/>
          </p:nvPr>
        </p:nvSpPr>
        <p:spPr/>
        <p:txBody>
          <a:bodyPr/>
          <a:lstStyle/>
          <a:p>
            <a:fld id="{09A3A21A-F1D2-7D4C-8398-C9399E5F866F}" type="slidenum">
              <a:rPr lang="en-US" smtClean="0"/>
              <a:t>53</a:t>
            </a:fld>
            <a:endParaRPr lang="en-US"/>
          </a:p>
        </p:txBody>
      </p:sp>
    </p:spTree>
    <p:extLst>
      <p:ext uri="{BB962C8B-B14F-4D97-AF65-F5344CB8AC3E}">
        <p14:creationId xmlns:p14="http://schemas.microsoft.com/office/powerpoint/2010/main" val="3951028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kern="1200" dirty="0" smtClean="0">
                <a:solidFill>
                  <a:schemeClr val="tx1"/>
                </a:solidFill>
                <a:effectLst/>
                <a:latin typeface="+mn-lt"/>
                <a:ea typeface="+mn-ea"/>
                <a:cs typeface="+mn-cs"/>
              </a:rPr>
              <a:t>Issu de l’Institut de chimie de Paris, André Couder est employé à l’</a:t>
            </a:r>
            <a:r>
              <a:rPr lang="fr-FR" sz="1200" b="0" i="0" u="none" strike="noStrike" kern="1200" dirty="0" smtClean="0">
                <a:solidFill>
                  <a:schemeClr val="tx1"/>
                </a:solidFill>
                <a:effectLst/>
                <a:latin typeface="+mn-lt"/>
                <a:ea typeface="+mn-ea"/>
                <a:cs typeface="+mn-cs"/>
                <a:hlinkClick r:id="rId3" tooltip="Observatoire astronomique de Strasbourg"/>
              </a:rPr>
              <a:t>observatoire astronomique de Strasbourg</a:t>
            </a:r>
            <a:r>
              <a:rPr lang="fr-FR" sz="1200" b="0" i="0" kern="1200" dirty="0" smtClean="0">
                <a:solidFill>
                  <a:schemeClr val="tx1"/>
                </a:solidFill>
                <a:effectLst/>
                <a:latin typeface="+mn-lt"/>
                <a:ea typeface="+mn-ea"/>
                <a:cs typeface="+mn-cs"/>
              </a:rPr>
              <a:t> sous la direction d'</a:t>
            </a:r>
            <a:r>
              <a:rPr lang="fr-FR" sz="1200" b="0" i="0" u="none" strike="noStrike" kern="1200" dirty="0" smtClean="0">
                <a:solidFill>
                  <a:schemeClr val="tx1"/>
                </a:solidFill>
                <a:effectLst/>
                <a:latin typeface="+mn-lt"/>
                <a:ea typeface="+mn-ea"/>
                <a:cs typeface="+mn-cs"/>
                <a:hlinkClick r:id="rId4" tooltip="Ernest Esclangon"/>
              </a:rPr>
              <a:t>Ernest Esclangon</a:t>
            </a:r>
            <a:r>
              <a:rPr lang="fr-FR" sz="1200" b="0" i="0" kern="1200" dirty="0" smtClean="0">
                <a:solidFill>
                  <a:schemeClr val="tx1"/>
                </a:solidFill>
                <a:effectLst/>
                <a:latin typeface="+mn-lt"/>
                <a:ea typeface="+mn-ea"/>
                <a:cs typeface="+mn-cs"/>
              </a:rPr>
              <a:t>, avant de rejoindre, à l'initiative d’</a:t>
            </a:r>
            <a:r>
              <a:rPr lang="fr-FR" sz="1200" b="0" i="0" u="none" strike="noStrike" kern="1200" dirty="0" smtClean="0">
                <a:solidFill>
                  <a:schemeClr val="tx1"/>
                </a:solidFill>
                <a:effectLst/>
                <a:latin typeface="+mn-lt"/>
                <a:ea typeface="+mn-ea"/>
                <a:cs typeface="+mn-cs"/>
                <a:hlinkClick r:id="rId5" tooltip="André Danjon"/>
              </a:rPr>
              <a:t>André Danjon</a:t>
            </a:r>
            <a:r>
              <a:rPr lang="fr-FR" sz="1200" b="0" i="0" kern="1200" dirty="0" smtClean="0">
                <a:solidFill>
                  <a:schemeClr val="tx1"/>
                </a:solidFill>
                <a:effectLst/>
                <a:latin typeface="+mn-lt"/>
                <a:ea typeface="+mn-ea"/>
                <a:cs typeface="+mn-cs"/>
              </a:rPr>
              <a:t>, le laboratoire optique de l’</a:t>
            </a:r>
            <a:r>
              <a:rPr lang="fr-FR" sz="1200" b="0" i="0" u="sng" kern="1200" dirty="0" smtClean="0">
                <a:solidFill>
                  <a:schemeClr val="tx1"/>
                </a:solidFill>
                <a:effectLst/>
                <a:latin typeface="+mn-lt"/>
                <a:ea typeface="+mn-ea"/>
                <a:cs typeface="+mn-cs"/>
                <a:hlinkClick r:id="rId6"/>
              </a:rPr>
              <a:t>observatoire de Paris</a:t>
            </a:r>
            <a:r>
              <a:rPr lang="fr-FR" sz="1200" b="0" i="0" kern="1200" dirty="0" smtClean="0">
                <a:solidFill>
                  <a:schemeClr val="tx1"/>
                </a:solidFill>
                <a:effectLst/>
                <a:latin typeface="+mn-lt"/>
                <a:ea typeface="+mn-ea"/>
                <a:cs typeface="+mn-cs"/>
              </a:rPr>
              <a:t> en </a:t>
            </a:r>
            <a:r>
              <a:rPr lang="fr-FR" sz="1200" b="0" i="0" u="none" strike="noStrike" kern="1200" dirty="0" smtClean="0">
                <a:solidFill>
                  <a:schemeClr val="tx1"/>
                </a:solidFill>
                <a:effectLst/>
                <a:latin typeface="+mn-lt"/>
                <a:ea typeface="+mn-ea"/>
                <a:cs typeface="+mn-cs"/>
                <a:hlinkClick r:id="rId7" tooltip="1925"/>
              </a:rPr>
              <a:t>1925</a:t>
            </a:r>
            <a:r>
              <a:rPr lang="fr-FR" sz="1200" b="0" i="0" kern="1200" dirty="0" smtClean="0">
                <a:solidFill>
                  <a:schemeClr val="tx1"/>
                </a:solidFill>
                <a:effectLst/>
                <a:latin typeface="+mn-lt"/>
                <a:ea typeface="+mn-ea"/>
                <a:cs typeface="+mn-cs"/>
              </a:rPr>
              <a:t> dont il devient le directeur et où il acquiert vite une réputation mondiale. On lui doit désormais, et jusqu’à sa retraite en </a:t>
            </a:r>
            <a:r>
              <a:rPr lang="fr-FR" sz="1200" b="0" i="0" u="none" strike="noStrike" kern="1200" dirty="0" smtClean="0">
                <a:solidFill>
                  <a:schemeClr val="tx1"/>
                </a:solidFill>
                <a:effectLst/>
                <a:latin typeface="+mn-lt"/>
                <a:ea typeface="+mn-ea"/>
                <a:cs typeface="+mn-cs"/>
                <a:hlinkClick r:id="rId8" tooltip="1968"/>
              </a:rPr>
              <a:t>1968</a:t>
            </a:r>
            <a:r>
              <a:rPr lang="fr-FR" sz="1200" b="0" i="0" kern="1200" dirty="0" smtClean="0">
                <a:solidFill>
                  <a:schemeClr val="tx1"/>
                </a:solidFill>
                <a:effectLst/>
                <a:latin typeface="+mn-lt"/>
                <a:ea typeface="+mn-ea"/>
                <a:cs typeface="+mn-cs"/>
              </a:rPr>
              <a:t>, la plupart des parties optiques des instruments français, de l’</a:t>
            </a:r>
            <a:r>
              <a:rPr lang="fr-FR" sz="1200" b="0" i="0" u="none" strike="noStrike" kern="1200" dirty="0" smtClean="0">
                <a:solidFill>
                  <a:schemeClr val="tx1"/>
                </a:solidFill>
                <a:effectLst/>
                <a:latin typeface="+mn-lt"/>
                <a:ea typeface="+mn-ea"/>
                <a:cs typeface="+mn-cs"/>
                <a:hlinkClick r:id="rId9" tooltip="Astrolabe"/>
              </a:rPr>
              <a:t>astrolabe</a:t>
            </a:r>
            <a:r>
              <a:rPr lang="fr-FR" sz="1200" b="0" i="0" kern="1200" dirty="0" smtClean="0">
                <a:solidFill>
                  <a:schemeClr val="tx1"/>
                </a:solidFill>
                <a:effectLst/>
                <a:latin typeface="+mn-lt"/>
                <a:ea typeface="+mn-ea"/>
                <a:cs typeface="+mn-cs"/>
              </a:rPr>
              <a:t> de 6 centimètres d’ouverture au </a:t>
            </a:r>
            <a:r>
              <a:rPr lang="fr-FR" sz="1200" b="0" i="0" u="none" strike="noStrike" kern="1200" dirty="0" smtClean="0">
                <a:solidFill>
                  <a:schemeClr val="tx1"/>
                </a:solidFill>
                <a:effectLst/>
                <a:latin typeface="+mn-lt"/>
                <a:ea typeface="+mn-ea"/>
                <a:cs typeface="+mn-cs"/>
                <a:hlinkClick r:id="rId10" tooltip="Télescope"/>
              </a:rPr>
              <a:t>télescope</a:t>
            </a:r>
            <a:r>
              <a:rPr lang="fr-FR" sz="1200" b="0" i="0" kern="1200" dirty="0" smtClean="0">
                <a:solidFill>
                  <a:schemeClr val="tx1"/>
                </a:solidFill>
                <a:effectLst/>
                <a:latin typeface="+mn-lt"/>
                <a:ea typeface="+mn-ea"/>
                <a:cs typeface="+mn-cs"/>
              </a:rPr>
              <a:t> de 193 centimètres qui équipe l’</a:t>
            </a:r>
            <a:r>
              <a:rPr lang="fr-FR" sz="1200" b="0" i="0" u="none" strike="noStrike" kern="1200" dirty="0" smtClean="0">
                <a:solidFill>
                  <a:schemeClr val="tx1"/>
                </a:solidFill>
                <a:effectLst/>
                <a:latin typeface="+mn-lt"/>
                <a:ea typeface="+mn-ea"/>
                <a:cs typeface="+mn-cs"/>
                <a:hlinkClick r:id="rId11" tooltip="Observatoire de Haute-Provence"/>
              </a:rPr>
              <a:t>observatoire de Haute-Provence</a:t>
            </a:r>
            <a:endParaRPr lang="fr-FR" dirty="0"/>
          </a:p>
        </p:txBody>
      </p:sp>
      <p:sp>
        <p:nvSpPr>
          <p:cNvPr id="4" name="Espace réservé du numéro de diapositive 3"/>
          <p:cNvSpPr>
            <a:spLocks noGrp="1"/>
          </p:cNvSpPr>
          <p:nvPr>
            <p:ph type="sldNum" sz="quarter" idx="10"/>
          </p:nvPr>
        </p:nvSpPr>
        <p:spPr/>
        <p:txBody>
          <a:bodyPr/>
          <a:lstStyle/>
          <a:p>
            <a:fld id="{09A3A21A-F1D2-7D4C-8398-C9399E5F866F}" type="slidenum">
              <a:rPr lang="en-US" smtClean="0"/>
              <a:t>5</a:t>
            </a:fld>
            <a:endParaRPr lang="en-US"/>
          </a:p>
        </p:txBody>
      </p:sp>
    </p:spTree>
    <p:extLst>
      <p:ext uri="{BB962C8B-B14F-4D97-AF65-F5344CB8AC3E}">
        <p14:creationId xmlns:p14="http://schemas.microsoft.com/office/powerpoint/2010/main" val="3654410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Measures</a:t>
            </a:r>
            <a:r>
              <a:rPr lang="fr-FR" dirty="0" smtClean="0"/>
              <a:t> radial </a:t>
            </a:r>
            <a:r>
              <a:rPr lang="fr-FR" dirty="0" err="1" smtClean="0"/>
              <a:t>velocities</a:t>
            </a:r>
            <a:r>
              <a:rPr lang="fr-FR" dirty="0" smtClean="0"/>
              <a:t>. </a:t>
            </a:r>
            <a:r>
              <a:rPr lang="fr-FR" dirty="0" err="1" smtClean="0"/>
              <a:t>Looking</a:t>
            </a:r>
            <a:r>
              <a:rPr lang="fr-FR" dirty="0" smtClean="0"/>
              <a:t> at </a:t>
            </a:r>
            <a:r>
              <a:rPr lang="fr-FR" dirty="0" err="1" smtClean="0"/>
              <a:t>Magellanic</a:t>
            </a:r>
            <a:r>
              <a:rPr lang="fr-FR" baseline="0" dirty="0" smtClean="0"/>
              <a:t> cloud </a:t>
            </a:r>
            <a:r>
              <a:rPr lang="fr-FR" baseline="0" dirty="0" err="1" smtClean="0"/>
              <a:t>fields</a:t>
            </a:r>
            <a:r>
              <a:rPr lang="fr-FR" baseline="0" dirty="0" smtClean="0"/>
              <a:t>, </a:t>
            </a:r>
            <a:r>
              <a:rPr lang="fr-FR" baseline="0" dirty="0" err="1" smtClean="0"/>
              <a:t>separate</a:t>
            </a:r>
            <a:r>
              <a:rPr lang="fr-FR" baseline="0" dirty="0" smtClean="0"/>
              <a:t> stars </a:t>
            </a:r>
            <a:r>
              <a:rPr lang="fr-FR" baseline="0" dirty="0" err="1" smtClean="0"/>
              <a:t>from</a:t>
            </a:r>
            <a:r>
              <a:rPr lang="fr-FR" baseline="0" dirty="0" smtClean="0"/>
              <a:t> </a:t>
            </a:r>
            <a:r>
              <a:rPr lang="fr-FR" baseline="0" dirty="0" err="1" smtClean="0"/>
              <a:t>galaxy</a:t>
            </a:r>
            <a:r>
              <a:rPr lang="fr-FR" baseline="0" dirty="0" smtClean="0"/>
              <a:t> and </a:t>
            </a:r>
            <a:r>
              <a:rPr lang="fr-FR" baseline="0" dirty="0" err="1" smtClean="0"/>
              <a:t>from</a:t>
            </a:r>
            <a:r>
              <a:rPr lang="fr-FR" baseline="0" dirty="0" smtClean="0"/>
              <a:t> MC, 60km/s </a:t>
            </a:r>
            <a:r>
              <a:rPr lang="fr-FR" baseline="0" dirty="0" err="1" smtClean="0"/>
              <a:t>difference</a:t>
            </a:r>
            <a:r>
              <a:rPr lang="fr-FR" baseline="0" dirty="0" smtClean="0"/>
              <a:t> in </a:t>
            </a:r>
            <a:r>
              <a:rPr lang="fr-FR" baseline="0" dirty="0" err="1" smtClean="0"/>
              <a:t>velocity</a:t>
            </a:r>
            <a:r>
              <a:rPr lang="fr-FR" baseline="0" dirty="0" smtClean="0"/>
              <a:t>; About 2500 stars </a:t>
            </a:r>
            <a:r>
              <a:rPr lang="fr-FR" baseline="0" dirty="0" err="1" smtClean="0"/>
              <a:t>measured</a:t>
            </a:r>
            <a:r>
              <a:rPr lang="fr-FR" baseline="0" dirty="0" smtClean="0"/>
              <a:t>, about 500 </a:t>
            </a:r>
            <a:r>
              <a:rPr lang="fr-FR" baseline="0" dirty="0" err="1" smtClean="0"/>
              <a:t>from</a:t>
            </a:r>
            <a:r>
              <a:rPr lang="fr-FR" baseline="0" dirty="0" smtClean="0"/>
              <a:t> GMC.</a:t>
            </a:r>
          </a:p>
          <a:p>
            <a:r>
              <a:rPr lang="fr-FR" baseline="0" dirty="0" err="1" smtClean="0"/>
              <a:t>Installed</a:t>
            </a:r>
            <a:r>
              <a:rPr lang="fr-FR" baseline="0" dirty="0" smtClean="0"/>
              <a:t> in 1960</a:t>
            </a:r>
          </a:p>
          <a:p>
            <a:r>
              <a:rPr lang="en-US" sz="1200" b="0" i="0" kern="1200" dirty="0" smtClean="0">
                <a:solidFill>
                  <a:schemeClr val="tx1"/>
                </a:solidFill>
                <a:effectLst/>
                <a:latin typeface="+mn-lt"/>
                <a:ea typeface="+mn-ea"/>
                <a:cs typeface="+mn-cs"/>
              </a:rPr>
              <a:t>The Grand </a:t>
            </a:r>
            <a:r>
              <a:rPr lang="en-US" sz="1200" b="0" i="0" kern="1200" dirty="0" err="1" smtClean="0">
                <a:solidFill>
                  <a:schemeClr val="tx1"/>
                </a:solidFill>
                <a:effectLst/>
                <a:latin typeface="+mn-lt"/>
                <a:ea typeface="+mn-ea"/>
                <a:cs typeface="+mn-cs"/>
              </a:rPr>
              <a:t>Prisme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Objectif</a:t>
            </a:r>
            <a:r>
              <a:rPr lang="en-US" sz="1200" b="0" i="0" kern="1200" dirty="0" smtClean="0">
                <a:solidFill>
                  <a:schemeClr val="tx1"/>
                </a:solidFill>
                <a:effectLst/>
                <a:latin typeface="+mn-lt"/>
                <a:ea typeface="+mn-ea"/>
                <a:cs typeface="+mn-cs"/>
              </a:rPr>
              <a:t> is a copy of a telescope installed at the </a:t>
            </a:r>
            <a:r>
              <a:rPr lang="en-US" sz="1200" b="0" i="0" kern="1200" dirty="0" err="1" smtClean="0">
                <a:solidFill>
                  <a:schemeClr val="tx1"/>
                </a:solidFill>
                <a:effectLst/>
                <a:latin typeface="+mn-lt"/>
                <a:ea typeface="+mn-ea"/>
                <a:cs typeface="+mn-cs"/>
              </a:rPr>
              <a:t>Observatoire</a:t>
            </a:r>
            <a:r>
              <a:rPr lang="en-US" sz="1200" b="0" i="0" kern="1200" dirty="0" smtClean="0">
                <a:solidFill>
                  <a:schemeClr val="tx1"/>
                </a:solidFill>
                <a:effectLst/>
                <a:latin typeface="+mn-lt"/>
                <a:ea typeface="+mn-ea"/>
                <a:cs typeface="+mn-cs"/>
              </a:rPr>
              <a:t> de Haute Provence in France. One half of the telescope is a 40-centimetre objective prism for obtaining the spectra of many objects at the same time. The other telescope is for guiding. The GPO was first operated in </a:t>
            </a:r>
            <a:r>
              <a:rPr lang="en-US" sz="1200" b="0" i="0" kern="1200" dirty="0" err="1" smtClean="0">
                <a:solidFill>
                  <a:schemeClr val="tx1"/>
                </a:solidFill>
                <a:effectLst/>
                <a:latin typeface="+mn-lt"/>
                <a:ea typeface="+mn-ea"/>
                <a:cs typeface="+mn-cs"/>
              </a:rPr>
              <a:t>Zeekoegat</a:t>
            </a:r>
            <a:r>
              <a:rPr lang="en-US" sz="1200" b="0" i="0" kern="1200" dirty="0" smtClean="0">
                <a:solidFill>
                  <a:schemeClr val="tx1"/>
                </a:solidFill>
                <a:effectLst/>
                <a:latin typeface="+mn-lt"/>
                <a:ea typeface="+mn-ea"/>
                <a:cs typeface="+mn-cs"/>
              </a:rPr>
              <a:t>, South Africa from 1961. The Grand </a:t>
            </a:r>
            <a:r>
              <a:rPr lang="en-US" sz="1200" b="0" i="0" kern="1200" dirty="0" err="1" smtClean="0">
                <a:solidFill>
                  <a:schemeClr val="tx1"/>
                </a:solidFill>
                <a:effectLst/>
                <a:latin typeface="+mn-lt"/>
                <a:ea typeface="+mn-ea"/>
                <a:cs typeface="+mn-cs"/>
              </a:rPr>
              <a:t>Prisme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Objectif</a:t>
            </a:r>
            <a:r>
              <a:rPr lang="en-US" sz="1200" b="0" i="0" kern="1200" dirty="0" smtClean="0">
                <a:solidFill>
                  <a:schemeClr val="tx1"/>
                </a:solidFill>
                <a:effectLst/>
                <a:latin typeface="+mn-lt"/>
                <a:ea typeface="+mn-ea"/>
                <a:cs typeface="+mn-cs"/>
              </a:rPr>
              <a:t> was ESO's only refracting (lens) telescope.</a:t>
            </a:r>
            <a:endParaRPr lang="fr-FR" dirty="0"/>
          </a:p>
        </p:txBody>
      </p:sp>
      <p:sp>
        <p:nvSpPr>
          <p:cNvPr id="4" name="Espace réservé du numéro de diapositive 3"/>
          <p:cNvSpPr>
            <a:spLocks noGrp="1"/>
          </p:cNvSpPr>
          <p:nvPr>
            <p:ph type="sldNum" sz="quarter" idx="10"/>
          </p:nvPr>
        </p:nvSpPr>
        <p:spPr/>
        <p:txBody>
          <a:bodyPr/>
          <a:lstStyle/>
          <a:p>
            <a:fld id="{09A3A21A-F1D2-7D4C-8398-C9399E5F866F}" type="slidenum">
              <a:rPr lang="en-US" smtClean="0"/>
              <a:t>6</a:t>
            </a:fld>
            <a:endParaRPr lang="en-US"/>
          </a:p>
        </p:txBody>
      </p:sp>
    </p:spTree>
    <p:extLst>
      <p:ext uri="{BB962C8B-B14F-4D97-AF65-F5344CB8AC3E}">
        <p14:creationId xmlns:p14="http://schemas.microsoft.com/office/powerpoint/2010/main" val="3619093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ea typeface="ＭＳ Ｐゴシック" pitchFamily="34" charset="-128"/>
              </a:rPr>
              <a:t>On 5 October 1962, representatives from five European countries — Belgium, France, Germany, the Netherlands and Sweden — signed the ESO Convention in Paris. Their signatures represented a formal commitment to establish the European Organisation for Astronomical Research in the Southern Hemisphere, today commonly referred to as the European Southern Observatory.</a:t>
            </a:r>
          </a:p>
          <a:p>
            <a:endParaRPr lang="en-US" smtClean="0">
              <a:ea typeface="ＭＳ Ｐゴシック" pitchFamily="34" charset="-128"/>
            </a:endParaRPr>
          </a:p>
          <a:p>
            <a:r>
              <a:rPr lang="en-US" smtClean="0">
                <a:ea typeface="ＭＳ Ｐゴシック" pitchFamily="34" charset="-128"/>
              </a:rPr>
              <a:t>Link: http://www.eso.org/public/images/final_convention_paper/</a:t>
            </a:r>
          </a:p>
        </p:txBody>
      </p:sp>
      <p:sp>
        <p:nvSpPr>
          <p:cNvPr id="248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399E6C78-C403-4D15-95E6-F3A0611862E5}" type="slidenum">
              <a:rPr lang="en-US" sz="1200"/>
              <a:pPr eaLnBrk="1" hangingPunct="1"/>
              <a:t>7</a:t>
            </a:fld>
            <a:endParaRPr lang="en-US" sz="1200"/>
          </a:p>
        </p:txBody>
      </p:sp>
    </p:spTree>
    <p:extLst>
      <p:ext uri="{BB962C8B-B14F-4D97-AF65-F5344CB8AC3E}">
        <p14:creationId xmlns:p14="http://schemas.microsoft.com/office/powerpoint/2010/main" val="2324736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ea typeface="ＭＳ Ｐゴシック" pitchFamily="34" charset="-128"/>
              </a:rPr>
              <a:t>In November 1976, the 3.6-metre telescope, the jewel in the La Silla crown, envisioned since the inception of ESO, started operations. This had been made possible thanks to a close cooperation with CERN in Switzerland, where ESO</a:t>
            </a:r>
            <a:r>
              <a:rPr lang="en-US" altLang="en-US" smtClean="0">
                <a:ea typeface="ＭＳ Ｐゴシック" pitchFamily="34" charset="-128"/>
              </a:rPr>
              <a:t>’</a:t>
            </a:r>
            <a:r>
              <a:rPr lang="en-US" smtClean="0">
                <a:ea typeface="ＭＳ Ｐゴシック" pitchFamily="34" charset="-128"/>
              </a:rPr>
              <a:t>s technical staff had moved in 1970.</a:t>
            </a:r>
          </a:p>
          <a:p>
            <a:endParaRPr lang="en-US" smtClean="0">
              <a:ea typeface="ＭＳ Ｐゴシック" pitchFamily="34" charset="-128"/>
            </a:endParaRPr>
          </a:p>
          <a:p>
            <a:r>
              <a:rPr lang="en-US" smtClean="0">
                <a:ea typeface="ＭＳ Ｐゴシック" pitchFamily="34" charset="-128"/>
              </a:rPr>
              <a:t>About the ESO 3.6-metre telescope: http://www.eso.org/public/teles-instr/lasilla/36.html</a:t>
            </a:r>
          </a:p>
          <a:p>
            <a:endParaRPr lang="en-US" smtClean="0">
              <a:ea typeface="ＭＳ Ｐゴシック" pitchFamily="34" charset="-128"/>
            </a:endParaRPr>
          </a:p>
        </p:txBody>
      </p:sp>
      <p:sp>
        <p:nvSpPr>
          <p:cNvPr id="256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3323A601-96D3-4DC3-9ECD-4D75D3B41F19}" type="slidenum">
              <a:rPr lang="en-US" sz="1200"/>
              <a:pPr eaLnBrk="1" hangingPunct="1"/>
              <a:t>9</a:t>
            </a:fld>
            <a:endParaRPr lang="en-US" sz="1200"/>
          </a:p>
        </p:txBody>
      </p:sp>
    </p:spTree>
    <p:extLst>
      <p:ext uri="{BB962C8B-B14F-4D97-AF65-F5344CB8AC3E}">
        <p14:creationId xmlns:p14="http://schemas.microsoft.com/office/powerpoint/2010/main" val="2759107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5A673246-37D9-4720-B8DE-35E81782EAB6}" type="slidenum">
              <a:rPr lang="en-US" sz="1200">
                <a:solidFill>
                  <a:prstClr val="black"/>
                </a:solidFill>
                <a:latin typeface="Gill Sans" charset="0"/>
                <a:sym typeface="Gill Sans" charset="0"/>
              </a:rPr>
              <a:pPr/>
              <a:t>10</a:t>
            </a:fld>
            <a:endParaRPr lang="en-US" sz="1200">
              <a:solidFill>
                <a:prstClr val="black"/>
              </a:solidFill>
              <a:latin typeface="Gill Sans" charset="0"/>
              <a:sym typeface="Gill Sans"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latin typeface="Gill Sans" charset="0"/>
              </a:rPr>
              <a:t>http://www.eso.org/public/images/dsc_0104/</a:t>
            </a:r>
          </a:p>
        </p:txBody>
      </p:sp>
    </p:spTree>
    <p:extLst>
      <p:ext uri="{BB962C8B-B14F-4D97-AF65-F5344CB8AC3E}">
        <p14:creationId xmlns:p14="http://schemas.microsoft.com/office/powerpoint/2010/main" val="1197403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ea typeface="ＭＳ Ｐゴシック" pitchFamily="34" charset="-128"/>
              </a:rPr>
              <a:t>The NTT was key to testing the viability of ESO</a:t>
            </a:r>
            <a:r>
              <a:rPr lang="en-US" altLang="en-US" smtClean="0">
                <a:ea typeface="ＭＳ Ｐゴシック" pitchFamily="34" charset="-128"/>
              </a:rPr>
              <a:t>’</a:t>
            </a:r>
            <a:r>
              <a:rPr lang="en-US" smtClean="0">
                <a:ea typeface="ＭＳ Ｐゴシック" pitchFamily="34" charset="-128"/>
              </a:rPr>
              <a:t>s new flagship project: the Very Large Telescope array (VLT), designed to be the world</a:t>
            </a:r>
            <a:r>
              <a:rPr lang="en-US" altLang="en-US" smtClean="0">
                <a:ea typeface="ＭＳ Ｐゴシック" pitchFamily="34" charset="-128"/>
              </a:rPr>
              <a:t>’</a:t>
            </a:r>
            <a:r>
              <a:rPr lang="en-US" smtClean="0">
                <a:ea typeface="ＭＳ Ｐゴシック" pitchFamily="34" charset="-128"/>
              </a:rPr>
              <a:t>s biggest optical telescope. The ESO Council approved the project in 1987.</a:t>
            </a:r>
          </a:p>
          <a:p>
            <a:endParaRPr lang="en-US" smtClean="0">
              <a:ea typeface="ＭＳ Ｐゴシック" pitchFamily="34" charset="-128"/>
            </a:endParaRPr>
          </a:p>
          <a:p>
            <a:r>
              <a:rPr lang="en-US" smtClean="0">
                <a:ea typeface="ＭＳ Ｐゴシック" pitchFamily="34" charset="-128"/>
              </a:rPr>
              <a:t>Image:</a:t>
            </a:r>
            <a:r>
              <a:rPr lang="en-US" b="1" smtClean="0">
                <a:ea typeface="ＭＳ Ｐゴシック" pitchFamily="34" charset="-128"/>
              </a:rPr>
              <a:t>Council approves the VLT</a:t>
            </a:r>
          </a:p>
          <a:p>
            <a:endParaRPr lang="en-US" smtClean="0">
              <a:ea typeface="ＭＳ Ｐゴシック" pitchFamily="34" charset="-128"/>
            </a:endParaRPr>
          </a:p>
          <a:p>
            <a:r>
              <a:rPr lang="en-US" smtClean="0">
                <a:ea typeface="ＭＳ Ｐゴシック" pitchFamily="34" charset="-128"/>
              </a:rPr>
              <a:t>During its Council Meeting in December 1987, the national delegates approved the plan to build the VLT observatory on Cerro Paranal.</a:t>
            </a:r>
          </a:p>
          <a:p>
            <a:endParaRPr lang="en-US" smtClean="0">
              <a:ea typeface="ＭＳ Ｐゴシック" pitchFamily="34" charset="-128"/>
            </a:endParaRPr>
          </a:p>
          <a:p>
            <a:r>
              <a:rPr lang="en-US" smtClean="0">
                <a:ea typeface="ＭＳ Ｐゴシック" pitchFamily="34" charset="-128"/>
              </a:rPr>
              <a:t>Link: http://www.eso.org/public/images/council87/</a:t>
            </a:r>
          </a:p>
        </p:txBody>
      </p:sp>
      <p:sp>
        <p:nvSpPr>
          <p:cNvPr id="263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eaLnBrk="1" hangingPunct="1"/>
            <a:fld id="{B12EDE66-257E-4230-A0FB-08DA996C3C36}" type="slidenum">
              <a:rPr lang="en-US" sz="1200"/>
              <a:pPr eaLnBrk="1" hangingPunct="1"/>
              <a:t>11</a:t>
            </a:fld>
            <a:endParaRPr lang="en-US" sz="1200"/>
          </a:p>
        </p:txBody>
      </p:sp>
    </p:spTree>
    <p:extLst>
      <p:ext uri="{BB962C8B-B14F-4D97-AF65-F5344CB8AC3E}">
        <p14:creationId xmlns:p14="http://schemas.microsoft.com/office/powerpoint/2010/main" val="1424901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sz="4400"/>
            </a:lvl1p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
        <p:nvSpPr>
          <p:cNvPr id="5" name="Footer Placeholder 1"/>
          <p:cNvSpPr>
            <a:spLocks noGrp="1"/>
          </p:cNvSpPr>
          <p:nvPr>
            <p:ph type="ftr" sz="quarter" idx="3"/>
          </p:nvPr>
        </p:nvSpPr>
        <p:spPr>
          <a:xfrm>
            <a:off x="393689" y="6474619"/>
            <a:ext cx="4813311"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US"/>
              <a:t>ELT for Catherine Cesarsky</a:t>
            </a:r>
            <a:endParaRPr lang="en-GB"/>
          </a:p>
        </p:txBody>
      </p:sp>
      <p:sp>
        <p:nvSpPr>
          <p:cNvPr id="6" name="Slide Number Placeholder 2"/>
          <p:cNvSpPr>
            <a:spLocks noGrp="1"/>
          </p:cNvSpPr>
          <p:nvPr>
            <p:ph type="sldNum" sz="quarter" idx="4"/>
          </p:nvPr>
        </p:nvSpPr>
        <p:spPr>
          <a:xfrm>
            <a:off x="5207000" y="6453188"/>
            <a:ext cx="635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CA89A-7F63-7545-9B43-AF7DF332BE1B}" type="slidenum">
              <a:rPr lang="en-GB" smtClean="0"/>
              <a:pPr/>
              <a:t>‹N°›</a:t>
            </a:fld>
            <a:endParaRPr lang="en-GB"/>
          </a:p>
        </p:txBody>
      </p:sp>
    </p:spTree>
    <p:extLst>
      <p:ext uri="{BB962C8B-B14F-4D97-AF65-F5344CB8AC3E}">
        <p14:creationId xmlns:p14="http://schemas.microsoft.com/office/powerpoint/2010/main" val="368857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40768"/>
            <a:ext cx="4040188" cy="83410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340768"/>
            <a:ext cx="4041775" cy="83410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1"/>
          <p:cNvSpPr>
            <a:spLocks noGrp="1"/>
          </p:cNvSpPr>
          <p:nvPr>
            <p:ph type="ftr" sz="quarter" idx="10"/>
          </p:nvPr>
        </p:nvSpPr>
        <p:spPr>
          <a:xfrm>
            <a:off x="393689" y="6453188"/>
            <a:ext cx="4813311"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US"/>
              <a:t>ELT for Catherine Cesarsky</a:t>
            </a:r>
            <a:endParaRPr lang="en-GB"/>
          </a:p>
        </p:txBody>
      </p:sp>
      <p:sp>
        <p:nvSpPr>
          <p:cNvPr id="9" name="Slide Number Placeholder 2"/>
          <p:cNvSpPr>
            <a:spLocks noGrp="1"/>
          </p:cNvSpPr>
          <p:nvPr>
            <p:ph type="sldNum" sz="quarter" idx="11"/>
          </p:nvPr>
        </p:nvSpPr>
        <p:spPr>
          <a:xfrm>
            <a:off x="5207000" y="6453188"/>
            <a:ext cx="635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CA89A-7F63-7545-9B43-AF7DF332BE1B}" type="slidenum">
              <a:rPr lang="en-GB" smtClean="0"/>
              <a:pPr/>
              <a:t>‹N°›</a:t>
            </a:fld>
            <a:endParaRPr lang="en-GB"/>
          </a:p>
        </p:txBody>
      </p:sp>
      <p:sp>
        <p:nvSpPr>
          <p:cNvPr id="7" name="Title 6"/>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946416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Footer Placeholder 1"/>
          <p:cNvSpPr>
            <a:spLocks noGrp="1"/>
          </p:cNvSpPr>
          <p:nvPr>
            <p:ph type="ftr" sz="quarter" idx="3"/>
          </p:nvPr>
        </p:nvSpPr>
        <p:spPr>
          <a:xfrm>
            <a:off x="393689" y="6453188"/>
            <a:ext cx="4813311"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US"/>
              <a:t>ELT for Catherine Cesarsky</a:t>
            </a:r>
            <a:endParaRPr lang="en-GB"/>
          </a:p>
        </p:txBody>
      </p:sp>
      <p:sp>
        <p:nvSpPr>
          <p:cNvPr id="5" name="Slide Number Placeholder 2"/>
          <p:cNvSpPr>
            <a:spLocks noGrp="1"/>
          </p:cNvSpPr>
          <p:nvPr>
            <p:ph type="sldNum" sz="quarter" idx="4"/>
          </p:nvPr>
        </p:nvSpPr>
        <p:spPr>
          <a:xfrm>
            <a:off x="5207000" y="6453188"/>
            <a:ext cx="635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CA89A-7F63-7545-9B43-AF7DF332BE1B}" type="slidenum">
              <a:rPr lang="en-GB" smtClean="0"/>
              <a:pPr/>
              <a:t>‹N°›</a:t>
            </a:fld>
            <a:endParaRPr lang="en-GB"/>
          </a:p>
        </p:txBody>
      </p:sp>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379040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solidFill>
                  <a:prstClr val="black">
                    <a:tint val="75000"/>
                  </a:prstClr>
                </a:solidFill>
                <a:latin typeface="Times New Roman" pitchFamily="18" charset="0"/>
                <a:ea typeface="ＭＳ Ｐゴシック" pitchFamily="34" charset="-128"/>
              </a:defRPr>
            </a:lvl1pPr>
          </a:lstStyle>
          <a:p>
            <a:pPr>
              <a:defRPr/>
            </a:pPr>
            <a:fld id="{74778E27-4F5D-4E66-B8E3-AED1E6E2EB8C}" type="datetimeFigureOut">
              <a:rPr lang="en-US"/>
              <a:pPr>
                <a:defRPr/>
              </a:pPr>
              <a:t>11/2/2022</a:t>
            </a:fld>
            <a:endParaRPr lang="en-US"/>
          </a:p>
        </p:txBody>
      </p:sp>
      <p:sp>
        <p:nvSpPr>
          <p:cNvPr id="5" name="Espace réservé du pied de page 4"/>
          <p:cNvSpPr>
            <a:spLocks noGrp="1"/>
          </p:cNvSpPr>
          <p:nvPr>
            <p:ph type="ftr" sz="quarter" idx="11"/>
          </p:nvPr>
        </p:nvSpPr>
        <p:spPr/>
        <p:txBody>
          <a:bodyPr/>
          <a:lstStyle>
            <a:lvl1pPr>
              <a:defRPr>
                <a:solidFill>
                  <a:prstClr val="black">
                    <a:tint val="75000"/>
                  </a:prstClr>
                </a:solidFill>
                <a:latin typeface="Times New Roman" pitchFamily="18" charset="0"/>
                <a:ea typeface="ＭＳ Ｐゴシック" pitchFamily="34" charset="-128"/>
              </a:defRPr>
            </a:lvl1pPr>
          </a:lstStyle>
          <a:p>
            <a:pPr>
              <a:defRPr/>
            </a:pPr>
            <a:endParaRPr lang="en-US"/>
          </a:p>
        </p:txBody>
      </p:sp>
      <p:sp>
        <p:nvSpPr>
          <p:cNvPr id="6" name="Espace réservé du numéro de diapositive 5"/>
          <p:cNvSpPr>
            <a:spLocks noGrp="1"/>
          </p:cNvSpPr>
          <p:nvPr>
            <p:ph type="sldNum" sz="quarter" idx="12"/>
          </p:nvPr>
        </p:nvSpPr>
        <p:spPr/>
        <p:txBody>
          <a:bodyPr/>
          <a:lstStyle>
            <a:lvl1pPr>
              <a:defRPr>
                <a:solidFill>
                  <a:prstClr val="black">
                    <a:tint val="75000"/>
                  </a:prstClr>
                </a:solidFill>
                <a:latin typeface="Times New Roman" pitchFamily="18" charset="0"/>
                <a:ea typeface="ＭＳ Ｐゴシック" pitchFamily="34" charset="-128"/>
              </a:defRPr>
            </a:lvl1pPr>
          </a:lstStyle>
          <a:p>
            <a:pPr>
              <a:defRPr/>
            </a:pPr>
            <a:fld id="{4B51E095-4814-488B-B880-FF8EEBF5DAD8}" type="slidenum">
              <a:rPr lang="en-US"/>
              <a:pPr>
                <a:defRPr/>
              </a:pPr>
              <a:t>‹N°›</a:t>
            </a:fld>
            <a:endParaRPr lang="en-US"/>
          </a:p>
        </p:txBody>
      </p:sp>
    </p:spTree>
    <p:extLst>
      <p:ext uri="{BB962C8B-B14F-4D97-AF65-F5344CB8AC3E}">
        <p14:creationId xmlns:p14="http://schemas.microsoft.com/office/powerpoint/2010/main" val="31726461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re. Texte et image de la bibliothèqu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a:prstGeom prst="rect">
            <a:avLst/>
          </a:prstGeom>
        </p:spPr>
        <p:txBody>
          <a:bodyPr/>
          <a:lstStyle/>
          <a:p>
            <a:r>
              <a:rPr lang="fr-FR" smtClean="0"/>
              <a:t>Modifiez le style du titre</a:t>
            </a:r>
            <a:endParaRPr lang="fr-FR"/>
          </a:p>
        </p:txBody>
      </p:sp>
      <p:sp>
        <p:nvSpPr>
          <p:cNvPr id="3" name="Espace réservé du texte 2"/>
          <p:cNvSpPr>
            <a:spLocks noGrp="1"/>
          </p:cNvSpPr>
          <p:nvPr>
            <p:ph type="body" sz="half" idx="1"/>
          </p:nvPr>
        </p:nvSpPr>
        <p:spPr>
          <a:xfrm>
            <a:off x="685800" y="1981200"/>
            <a:ext cx="3810000" cy="4114800"/>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image de la bibliothèque 3"/>
          <p:cNvSpPr>
            <a:spLocks noGrp="1"/>
          </p:cNvSpPr>
          <p:nvPr>
            <p:ph type="clipArt" sz="half" idx="2"/>
          </p:nvPr>
        </p:nvSpPr>
        <p:spPr>
          <a:xfrm>
            <a:off x="4648200" y="1981200"/>
            <a:ext cx="3810000" cy="4114800"/>
          </a:xfrm>
          <a:prstGeom prst="rect">
            <a:avLst/>
          </a:prstGeom>
        </p:spPr>
        <p:txBody>
          <a:bodyPr/>
          <a:lstStyle/>
          <a:p>
            <a:pPr lvl="0"/>
            <a:r>
              <a:rPr lang="fr-FR" noProof="0" smtClean="0"/>
              <a:t>Cliquez sur l'icône pour ajouter une image de la bibliothèque</a:t>
            </a:r>
            <a:endParaRPr lang="fr-FR" noProof="0"/>
          </a:p>
        </p:txBody>
      </p:sp>
      <p:sp>
        <p:nvSpPr>
          <p:cNvPr id="5" name="Espace réservé de la date 4"/>
          <p:cNvSpPr>
            <a:spLocks noGrp="1"/>
          </p:cNvSpPr>
          <p:nvPr>
            <p:ph type="dt" sz="half" idx="10"/>
          </p:nvPr>
        </p:nvSpPr>
        <p:spPr>
          <a:xfrm>
            <a:off x="685800" y="6248400"/>
            <a:ext cx="1905000" cy="457200"/>
          </a:xfrm>
          <a:prstGeom prst="rect">
            <a:avLst/>
          </a:prstGeom>
        </p:spPr>
        <p:txBody>
          <a:bodyPr/>
          <a:lstStyle>
            <a:lvl1pPr>
              <a:defRPr>
                <a:solidFill>
                  <a:schemeClr val="tx1"/>
                </a:solidFill>
                <a:latin typeface="Times New Roman" pitchFamily="18" charset="0"/>
              </a:defRPr>
            </a:lvl1pPr>
          </a:lstStyle>
          <a:p>
            <a:pPr>
              <a:defRPr/>
            </a:pPr>
            <a:endParaRPr lang="en-GB"/>
          </a:p>
        </p:txBody>
      </p:sp>
      <p:sp>
        <p:nvSpPr>
          <p:cNvPr id="6" name="Espace réservé du pied de page 5"/>
          <p:cNvSpPr>
            <a:spLocks noGrp="1"/>
          </p:cNvSpPr>
          <p:nvPr>
            <p:ph type="ftr" sz="quarter" idx="11"/>
          </p:nvPr>
        </p:nvSpPr>
        <p:spPr>
          <a:xfrm>
            <a:off x="3124200" y="6248400"/>
            <a:ext cx="2895600" cy="457200"/>
          </a:xfrm>
          <a:prstGeom prst="rect">
            <a:avLst/>
          </a:prstGeom>
        </p:spPr>
        <p:txBody>
          <a:bodyPr/>
          <a:lstStyle>
            <a:lvl1pPr>
              <a:defRPr>
                <a:solidFill>
                  <a:schemeClr val="tx1"/>
                </a:solidFill>
                <a:latin typeface="Times New Roman" pitchFamily="18" charset="0"/>
              </a:defRPr>
            </a:lvl1pPr>
          </a:lstStyle>
          <a:p>
            <a:pPr>
              <a:defRPr/>
            </a:pPr>
            <a:endParaRPr lang="en-GB"/>
          </a:p>
        </p:txBody>
      </p:sp>
      <p:sp>
        <p:nvSpPr>
          <p:cNvPr id="7" name="Espace réservé du numéro de diapositive 6"/>
          <p:cNvSpPr>
            <a:spLocks noGrp="1"/>
          </p:cNvSpPr>
          <p:nvPr>
            <p:ph type="sldNum" sz="quarter" idx="12"/>
          </p:nvPr>
        </p:nvSpPr>
        <p:spPr>
          <a:xfrm>
            <a:off x="6553200" y="6248400"/>
            <a:ext cx="1905000" cy="457200"/>
          </a:xfrm>
          <a:prstGeom prst="rect">
            <a:avLst/>
          </a:prstGeom>
        </p:spPr>
        <p:txBody>
          <a:bodyPr/>
          <a:lstStyle>
            <a:lvl1pPr>
              <a:defRPr>
                <a:solidFill>
                  <a:schemeClr val="tx1"/>
                </a:solidFill>
                <a:latin typeface="Times New Roman" pitchFamily="18" charset="0"/>
              </a:defRPr>
            </a:lvl1pPr>
          </a:lstStyle>
          <a:p>
            <a:pPr>
              <a:defRPr/>
            </a:pPr>
            <a:fld id="{5AF7E5EC-1F1D-4148-8D85-80EF5E33E019}" type="slidenum">
              <a:rPr lang="en-GB"/>
              <a:pPr>
                <a:defRPr/>
              </a:pPr>
              <a:t>‹N°›</a:t>
            </a:fld>
            <a:endParaRPr lang="en-GB"/>
          </a:p>
        </p:txBody>
      </p:sp>
    </p:spTree>
    <p:extLst>
      <p:ext uri="{BB962C8B-B14F-4D97-AF65-F5344CB8AC3E}">
        <p14:creationId xmlns:p14="http://schemas.microsoft.com/office/powerpoint/2010/main" val="275642331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cSld name="Image avec légende">
    <p:spTree>
      <p:nvGrpSpPr>
        <p:cNvPr id="1" name=""/>
        <p:cNvGrpSpPr/>
        <p:nvPr/>
      </p:nvGrpSpPr>
      <p:grpSpPr>
        <a:xfrm>
          <a:off x="0" y="0"/>
          <a:ext cx="0" cy="0"/>
          <a:chOff x="0" y="0"/>
          <a:chExt cx="0" cy="0"/>
        </a:xfrm>
      </p:grpSpPr>
      <p:sp>
        <p:nvSpPr>
          <p:cNvPr id="5" name="Rectangle 2"/>
          <p:cNvSpPr txBox="1">
            <a:spLocks noChangeArrowheads="1"/>
          </p:cNvSpPr>
          <p:nvPr userDrawn="1"/>
        </p:nvSpPr>
        <p:spPr bwMode="auto">
          <a:xfrm>
            <a:off x="2195513" y="63500"/>
            <a:ext cx="6696075" cy="1000125"/>
          </a:xfrm>
          <a:prstGeom prst="rect">
            <a:avLst/>
          </a:prstGeom>
          <a:noFill/>
          <a:ln>
            <a:noFill/>
          </a:ln>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GB" sz="3200" dirty="0" smtClean="0">
                <a:solidFill>
                  <a:srgbClr val="262626"/>
                </a:solidFill>
                <a:latin typeface="HelveticaNeueLT Com 65 Md" charset="0"/>
                <a:ea typeface="Arial" charset="0"/>
              </a:rPr>
              <a:t>ESO:</a:t>
            </a:r>
            <a:r>
              <a:rPr lang="en-GB" sz="3200" baseline="0" dirty="0" smtClean="0">
                <a:solidFill>
                  <a:srgbClr val="262626"/>
                </a:solidFill>
                <a:latin typeface="HelveticaNeueLT Com 65 Md" charset="0"/>
                <a:ea typeface="Arial" charset="0"/>
              </a:rPr>
              <a:t> Passé, </a:t>
            </a:r>
            <a:r>
              <a:rPr lang="en-GB" sz="3200" baseline="0" dirty="0" err="1" smtClean="0">
                <a:solidFill>
                  <a:srgbClr val="262626"/>
                </a:solidFill>
                <a:latin typeface="HelveticaNeueLT Com 65 Md" charset="0"/>
                <a:ea typeface="Arial" charset="0"/>
              </a:rPr>
              <a:t>présent</a:t>
            </a:r>
            <a:r>
              <a:rPr lang="en-GB" sz="3200" baseline="0" dirty="0" smtClean="0">
                <a:solidFill>
                  <a:srgbClr val="262626"/>
                </a:solidFill>
                <a:latin typeface="HelveticaNeueLT Com 65 Md" charset="0"/>
                <a:ea typeface="Arial" charset="0"/>
              </a:rPr>
              <a:t> et </a:t>
            </a:r>
            <a:r>
              <a:rPr lang="en-GB" sz="3200" baseline="0" dirty="0" err="1" smtClean="0">
                <a:solidFill>
                  <a:srgbClr val="262626"/>
                </a:solidFill>
                <a:latin typeface="HelveticaNeueLT Com 65 Md" charset="0"/>
                <a:ea typeface="Arial" charset="0"/>
              </a:rPr>
              <a:t>avenir</a:t>
            </a:r>
            <a:endParaRPr lang="en-GB" sz="3200" dirty="0" smtClean="0">
              <a:solidFill>
                <a:srgbClr val="262626"/>
              </a:solidFill>
              <a:latin typeface="HelveticaNeueLT Com 65 Md" charset="0"/>
              <a:ea typeface="Arial" charset="0"/>
            </a:endParaRPr>
          </a:p>
        </p:txBody>
      </p:sp>
      <p:sp>
        <p:nvSpPr>
          <p:cNvPr id="2" name="Title 1"/>
          <p:cNvSpPr>
            <a:spLocks noGrp="1"/>
          </p:cNvSpPr>
          <p:nvPr>
            <p:ph type="title"/>
          </p:nvPr>
        </p:nvSpPr>
        <p:spPr>
          <a:xfrm>
            <a:off x="252000" y="5251200"/>
            <a:ext cx="8640000" cy="540000"/>
          </a:xfrm>
          <a:prstGeom prst="rect">
            <a:avLst/>
          </a:prstGeom>
        </p:spPr>
        <p:txBody>
          <a:bodyPr anchor="t"/>
          <a:lstStyle>
            <a:lvl1pPr algn="l">
              <a:defRPr sz="1800" b="0" i="0">
                <a:latin typeface="HelveticaNeueLT Com 55 Roman"/>
                <a:cs typeface="HelveticaNeueLT Com 55 Roman"/>
              </a:defRPr>
            </a:lvl1pPr>
          </a:lstStyle>
          <a:p>
            <a:r>
              <a:rPr lang="fr-FR" smtClean="0"/>
              <a:t>Modifiez le style du titre</a:t>
            </a:r>
            <a:endParaRPr lang="en-GB" dirty="0"/>
          </a:p>
        </p:txBody>
      </p:sp>
      <p:sp>
        <p:nvSpPr>
          <p:cNvPr id="3" name="Picture Placeholder 2"/>
          <p:cNvSpPr>
            <a:spLocks noGrp="1"/>
          </p:cNvSpPr>
          <p:nvPr>
            <p:ph type="pic" idx="1"/>
          </p:nvPr>
        </p:nvSpPr>
        <p:spPr>
          <a:xfrm>
            <a:off x="252000" y="1295400"/>
            <a:ext cx="8640000" cy="3886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endParaRPr lang="en-GB" noProof="0" dirty="0" smtClean="0"/>
          </a:p>
        </p:txBody>
      </p:sp>
      <p:sp>
        <p:nvSpPr>
          <p:cNvPr id="4" name="Text Placeholder 3"/>
          <p:cNvSpPr>
            <a:spLocks noGrp="1"/>
          </p:cNvSpPr>
          <p:nvPr>
            <p:ph type="body" sz="half" idx="2"/>
          </p:nvPr>
        </p:nvSpPr>
        <p:spPr>
          <a:xfrm>
            <a:off x="252000" y="5860800"/>
            <a:ext cx="8640000" cy="9972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3038942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1_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p>
            <a:fld id="{6BFECD78-3C8E-49F2-8FAB-59489D168ABB}" type="datetimeFigureOut">
              <a:rPr lang="en-US" smtClean="0">
                <a:solidFill>
                  <a:prstClr val="black">
                    <a:tint val="75000"/>
                  </a:prstClr>
                </a:solidFill>
              </a:rPr>
              <a:pPr/>
              <a:t>11/2/2022</a:t>
            </a:fld>
            <a:endParaRPr lang="en-US">
              <a:solidFill>
                <a:prstClr val="black">
                  <a:tint val="75000"/>
                </a:prstClr>
              </a:solidFill>
            </a:endParaRPr>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p>
            <a:fld id="{0FB56013-B943-42BA-886F-6F9D4EB85E9D}"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780887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85800" y="13716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371600"/>
            <a:ext cx="38100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smtClean="0">
                <a:latin typeface="Times New Roman" pitchFamily="18" charset="0"/>
              </a:defRPr>
            </a:lvl1pPr>
          </a:lstStyle>
          <a:p>
            <a:pPr>
              <a:defRPr/>
            </a:pPr>
            <a:endParaRPr lang="en-US"/>
          </a:p>
        </p:txBody>
      </p:sp>
      <p:sp>
        <p:nvSpPr>
          <p:cNvPr id="6" name="Espace réservé du pied de page 5"/>
          <p:cNvSpPr>
            <a:spLocks noGrp="1"/>
          </p:cNvSpPr>
          <p:nvPr>
            <p:ph type="ftr" sz="quarter" idx="11"/>
          </p:nvPr>
        </p:nvSpPr>
        <p:spPr/>
        <p:txBody>
          <a:bodyPr/>
          <a:lstStyle>
            <a:lvl1pPr>
              <a:defRPr smtClean="0">
                <a:latin typeface="Times New Roman" pitchFamily="18" charset="0"/>
              </a:defRPr>
            </a:lvl1pPr>
          </a:lstStyle>
          <a:p>
            <a:pPr>
              <a:defRPr/>
            </a:pPr>
            <a:endParaRPr lang="en-US"/>
          </a:p>
        </p:txBody>
      </p:sp>
      <p:sp>
        <p:nvSpPr>
          <p:cNvPr id="7" name="Espace réservé du numéro de diapositive 6"/>
          <p:cNvSpPr>
            <a:spLocks noGrp="1"/>
          </p:cNvSpPr>
          <p:nvPr>
            <p:ph type="sldNum" sz="quarter" idx="12"/>
          </p:nvPr>
        </p:nvSpPr>
        <p:spPr/>
        <p:txBody>
          <a:bodyPr/>
          <a:lstStyle>
            <a:lvl1pPr>
              <a:defRPr smtClean="0">
                <a:latin typeface="Times New Roman" pitchFamily="18" charset="0"/>
              </a:defRPr>
            </a:lvl1pPr>
          </a:lstStyle>
          <a:p>
            <a:pPr>
              <a:defRPr/>
            </a:pPr>
            <a:fld id="{6B2AF8C8-FE3E-4844-9CA4-367A5057804A}" type="slidenum">
              <a:rPr lang="en-US"/>
              <a:pPr>
                <a:defRPr/>
              </a:pPr>
              <a:t>‹N°›</a:t>
            </a:fld>
            <a:endParaRPr lang="en-US"/>
          </a:p>
        </p:txBody>
      </p:sp>
    </p:spTree>
    <p:extLst>
      <p:ext uri="{BB962C8B-B14F-4D97-AF65-F5344CB8AC3E}">
        <p14:creationId xmlns:p14="http://schemas.microsoft.com/office/powerpoint/2010/main" val="2572830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3"/>
          <p:cNvSpPr/>
          <p:nvPr userDrawn="1"/>
        </p:nvSpPr>
        <p:spPr>
          <a:xfrm>
            <a:off x="0" y="0"/>
            <a:ext cx="9144000" cy="1147763"/>
          </a:xfrm>
          <a:prstGeom prst="rect">
            <a:avLst/>
          </a:prstGeom>
          <a:gradFill flip="none" rotWithShape="1">
            <a:gsLst>
              <a:gs pos="0">
                <a:schemeClr val="bg1">
                  <a:lumMod val="95000"/>
                </a:schemeClr>
              </a:gs>
              <a:gs pos="100000">
                <a:schemeClr val="bg1"/>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Rectangle 2"/>
          <p:cNvSpPr txBox="1">
            <a:spLocks noChangeArrowheads="1"/>
          </p:cNvSpPr>
          <p:nvPr userDrawn="1"/>
        </p:nvSpPr>
        <p:spPr bwMode="auto">
          <a:xfrm>
            <a:off x="2195513" y="63500"/>
            <a:ext cx="6696075" cy="1000125"/>
          </a:xfrm>
          <a:prstGeom prst="rect">
            <a:avLst/>
          </a:prstGeom>
          <a:noFill/>
          <a:ln>
            <a:noFill/>
          </a:ln>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GB" sz="3200" dirty="0" smtClean="0">
                <a:solidFill>
                  <a:srgbClr val="262626"/>
                </a:solidFill>
                <a:latin typeface="HelveticaNeueLT Com 65 Md" charset="0"/>
                <a:ea typeface="Arial" charset="0"/>
              </a:rPr>
              <a:t>Click to edit Master title style</a:t>
            </a:r>
          </a:p>
        </p:txBody>
      </p:sp>
      <p:pic>
        <p:nvPicPr>
          <p:cNvPr id="6" name="Picture 8" descr="eso50thlogo-rgb.t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7338" y="63500"/>
            <a:ext cx="17335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userDrawn="1"/>
        </p:nvSpPr>
        <p:spPr bwMode="auto">
          <a:xfrm>
            <a:off x="217488" y="6548438"/>
            <a:ext cx="2805112" cy="246062"/>
          </a:xfrm>
          <a:prstGeom prst="rect">
            <a:avLst/>
          </a:prstGeom>
          <a:noFill/>
          <a:ln>
            <a:noFill/>
          </a:ln>
          <a:extLst/>
        </p:spPr>
        <p:txBody>
          <a:bodyPr wrap="none">
            <a:spAutoFit/>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z="1000" dirty="0" smtClean="0">
                <a:latin typeface="Arial"/>
                <a:cs typeface="Arial"/>
              </a:rPr>
              <a:t>Your name or title of presentation | 00.00.2011</a:t>
            </a:r>
            <a:endParaRPr lang="en-US" sz="1000" dirty="0">
              <a:latin typeface="Arial"/>
              <a:cs typeface="Arial"/>
            </a:endParaRPr>
          </a:p>
        </p:txBody>
      </p:sp>
      <p:pic>
        <p:nvPicPr>
          <p:cNvPr id="8" name="Picture 14" descr="eso-flags-noframes.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681663" y="6621463"/>
            <a:ext cx="3244850" cy="10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2"/>
          <p:cNvSpPr>
            <a:spLocks noGrp="1" noChangeArrowheads="1"/>
          </p:cNvSpPr>
          <p:nvPr>
            <p:ph type="ctrTitle"/>
          </p:nvPr>
        </p:nvSpPr>
        <p:spPr>
          <a:xfrm>
            <a:off x="252000" y="1295400"/>
            <a:ext cx="8640000" cy="2125800"/>
          </a:xfrm>
          <a:prstGeom prst="rect">
            <a:avLst/>
          </a:prstGeom>
        </p:spPr>
        <p:txBody>
          <a:bodyPr/>
          <a:lstStyle>
            <a:lvl1pPr>
              <a:defRPr sz="3200" b="0" i="0">
                <a:latin typeface="HelveticaNeueLT Com 55 Roman"/>
                <a:cs typeface="HelveticaNeueLT Com 55 Roman"/>
              </a:defRPr>
            </a:lvl1pPr>
          </a:lstStyle>
          <a:p>
            <a:r>
              <a:rPr lang="fr-FR" smtClean="0"/>
              <a:t>Modifiez le style du titre</a:t>
            </a:r>
            <a:endParaRPr lang="en-GB" dirty="0"/>
          </a:p>
        </p:txBody>
      </p:sp>
      <p:sp>
        <p:nvSpPr>
          <p:cNvPr id="12292" name="Rectangle 4"/>
          <p:cNvSpPr>
            <a:spLocks noGrp="1" noChangeArrowheads="1"/>
          </p:cNvSpPr>
          <p:nvPr>
            <p:ph type="subTitle" idx="1"/>
          </p:nvPr>
        </p:nvSpPr>
        <p:spPr>
          <a:xfrm>
            <a:off x="252000" y="3573600"/>
            <a:ext cx="8640000" cy="2827200"/>
          </a:xfrm>
        </p:spPr>
        <p:txBody>
          <a:bodyPr/>
          <a:lstStyle>
            <a:lvl1pPr marL="0" indent="0" algn="ctr">
              <a:buFont typeface="Monotype Sorts" pitchFamily="112" charset="2"/>
              <a:buNone/>
              <a:defRPr b="0" i="0">
                <a:latin typeface="HelveticaNeueLT Com 45 Lt"/>
                <a:cs typeface="HelveticaNeueLT Com 45 Lt"/>
              </a:defRPr>
            </a:lvl1pPr>
          </a:lstStyle>
          <a:p>
            <a:r>
              <a:rPr lang="fr-FR" smtClean="0"/>
              <a:t>Modifiez le style des sous-titres du masque</a:t>
            </a:r>
            <a:endParaRPr lang="en-GB" dirty="0"/>
          </a:p>
        </p:txBody>
      </p:sp>
    </p:spTree>
    <p:extLst>
      <p:ext uri="{BB962C8B-B14F-4D97-AF65-F5344CB8AC3E}">
        <p14:creationId xmlns:p14="http://schemas.microsoft.com/office/powerpoint/2010/main" val="10954990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217488" y="6548438"/>
            <a:ext cx="2805112" cy="246062"/>
          </a:xfrm>
          <a:prstGeom prst="rect">
            <a:avLst/>
          </a:prstGeom>
          <a:noFill/>
          <a:ln>
            <a:noFill/>
          </a:ln>
          <a:extLst/>
        </p:spPr>
        <p:txBody>
          <a:bodyPr wrap="none">
            <a:spAutoFit/>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z="1000" dirty="0" smtClean="0">
                <a:latin typeface="Arial"/>
                <a:cs typeface="Arial"/>
              </a:rPr>
              <a:t>Your name or title of presentation | 00.00.2011</a:t>
            </a:r>
            <a:endParaRPr lang="en-US" sz="1000" dirty="0">
              <a:latin typeface="Arial"/>
              <a:cs typeface="Arial"/>
            </a:endParaRPr>
          </a:p>
        </p:txBody>
      </p:sp>
      <p:pic>
        <p:nvPicPr>
          <p:cNvPr id="5" name="Picture 7" descr="eso-flags-noframes.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81663" y="6621463"/>
            <a:ext cx="3244850" cy="10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userDrawn="1"/>
        </p:nvSpPr>
        <p:spPr bwMode="auto">
          <a:xfrm>
            <a:off x="2195513" y="63500"/>
            <a:ext cx="6696075" cy="1000125"/>
          </a:xfrm>
          <a:prstGeom prst="rect">
            <a:avLst/>
          </a:prstGeom>
          <a:noFill/>
          <a:ln>
            <a:noFill/>
          </a:ln>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GB" sz="3200" smtClean="0">
                <a:solidFill>
                  <a:srgbClr val="262626"/>
                </a:solidFill>
                <a:latin typeface="HelveticaNeueLT Com 65 Md" charset="0"/>
                <a:ea typeface="Arial" charset="0"/>
              </a:rPr>
              <a:t>Click to edit Master title style</a:t>
            </a:r>
          </a:p>
        </p:txBody>
      </p:sp>
      <p:sp>
        <p:nvSpPr>
          <p:cNvPr id="3" name="Content Placeholder 2"/>
          <p:cNvSpPr>
            <a:spLocks noGrp="1"/>
          </p:cNvSpPr>
          <p:nvPr>
            <p:ph idx="1"/>
          </p:nvPr>
        </p:nvSpPr>
        <p:spPr>
          <a:xfrm>
            <a:off x="252000" y="1371600"/>
            <a:ext cx="8640000" cy="5027611"/>
          </a:xfrm>
        </p:spPr>
        <p:txBody>
          <a:bodyPr/>
          <a:lstStyle>
            <a:lvl1pPr>
              <a:defRPr b="0" i="0">
                <a:latin typeface="HelveticaNeueLT Com 45 Lt"/>
                <a:cs typeface="HelveticaNeueLT Com 45 Lt"/>
              </a:defRPr>
            </a:lvl1pPr>
            <a:lvl2pPr>
              <a:defRPr b="0" i="0">
                <a:latin typeface="HelveticaNeueLT Com 45 Lt"/>
                <a:cs typeface="HelveticaNeueLT Com 45 Lt"/>
              </a:defRPr>
            </a:lvl2pPr>
            <a:lvl3pPr>
              <a:defRPr b="0" i="0">
                <a:latin typeface="HelveticaNeueLT Com 45 Lt"/>
                <a:cs typeface="HelveticaNeueLT Com 45 Lt"/>
              </a:defRPr>
            </a:lvl3pPr>
            <a:lvl4pPr>
              <a:defRPr b="0" i="0">
                <a:latin typeface="HelveticaNeueLT Com 45 Lt"/>
                <a:cs typeface="HelveticaNeueLT Com 45 Lt"/>
              </a:defRPr>
            </a:lvl4pPr>
            <a:lvl5pPr>
              <a:defRPr b="0" i="0">
                <a:latin typeface="HelveticaNeueLT Com 45 Lt"/>
                <a:cs typeface="HelveticaNeueLT Com 45 Lt"/>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Tree>
    <p:extLst>
      <p:ext uri="{BB962C8B-B14F-4D97-AF65-F5344CB8AC3E}">
        <p14:creationId xmlns:p14="http://schemas.microsoft.com/office/powerpoint/2010/main" val="934157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2195513" y="63500"/>
            <a:ext cx="6696075" cy="1000125"/>
          </a:xfrm>
          <a:prstGeom prst="rect">
            <a:avLst/>
          </a:prstGeom>
          <a:noFill/>
          <a:ln>
            <a:noFill/>
          </a:ln>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GB" sz="3200" smtClean="0">
                <a:solidFill>
                  <a:srgbClr val="262626"/>
                </a:solidFill>
                <a:latin typeface="HelveticaNeueLT Com 65 Md" charset="0"/>
                <a:ea typeface="Arial" charset="0"/>
              </a:rPr>
              <a:t>Click to edit Master title style</a:t>
            </a:r>
          </a:p>
        </p:txBody>
      </p:sp>
      <p:sp>
        <p:nvSpPr>
          <p:cNvPr id="2" name="Title 1"/>
          <p:cNvSpPr>
            <a:spLocks noGrp="1"/>
          </p:cNvSpPr>
          <p:nvPr>
            <p:ph type="title"/>
          </p:nvPr>
        </p:nvSpPr>
        <p:spPr>
          <a:xfrm>
            <a:off x="252000" y="3552600"/>
            <a:ext cx="8640000" cy="2848200"/>
          </a:xfrm>
          <a:prstGeom prst="rect">
            <a:avLst/>
          </a:prstGeom>
        </p:spPr>
        <p:txBody>
          <a:bodyPr anchor="t"/>
          <a:lstStyle>
            <a:lvl1pPr algn="l">
              <a:defRPr sz="3400" b="0" i="0" cap="all">
                <a:latin typeface="HelveticaNeueLT Com 65 Md"/>
                <a:cs typeface="HelveticaNeueLT Com 65 Md"/>
              </a:defRPr>
            </a:lvl1pPr>
          </a:lstStyle>
          <a:p>
            <a:r>
              <a:rPr lang="fr-FR" smtClean="0"/>
              <a:t>Modifiez le style du titre</a:t>
            </a:r>
            <a:endParaRPr lang="en-GB" dirty="0"/>
          </a:p>
        </p:txBody>
      </p:sp>
      <p:sp>
        <p:nvSpPr>
          <p:cNvPr id="3" name="Text Placeholder 2"/>
          <p:cNvSpPr>
            <a:spLocks noGrp="1"/>
          </p:cNvSpPr>
          <p:nvPr>
            <p:ph type="body" idx="1"/>
          </p:nvPr>
        </p:nvSpPr>
        <p:spPr>
          <a:xfrm>
            <a:off x="252000" y="1295400"/>
            <a:ext cx="8640000" cy="21048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Tree>
    <p:extLst>
      <p:ext uri="{BB962C8B-B14F-4D97-AF65-F5344CB8AC3E}">
        <p14:creationId xmlns:p14="http://schemas.microsoft.com/office/powerpoint/2010/main" val="1931521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Footer Placeholder 1"/>
          <p:cNvSpPr>
            <a:spLocks noGrp="1"/>
          </p:cNvSpPr>
          <p:nvPr>
            <p:ph type="ftr" sz="quarter" idx="3"/>
          </p:nvPr>
        </p:nvSpPr>
        <p:spPr>
          <a:xfrm>
            <a:off x="393689" y="6453188"/>
            <a:ext cx="4813311"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US"/>
              <a:t>ELT for Catherine Cesarsky</a:t>
            </a:r>
            <a:endParaRPr lang="en-GB"/>
          </a:p>
        </p:txBody>
      </p:sp>
      <p:sp>
        <p:nvSpPr>
          <p:cNvPr id="6" name="Slide Number Placeholder 2"/>
          <p:cNvSpPr>
            <a:spLocks noGrp="1"/>
          </p:cNvSpPr>
          <p:nvPr>
            <p:ph type="sldNum" sz="quarter" idx="4"/>
          </p:nvPr>
        </p:nvSpPr>
        <p:spPr>
          <a:xfrm>
            <a:off x="5207000" y="6453188"/>
            <a:ext cx="635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CA89A-7F63-7545-9B43-AF7DF332BE1B}" type="slidenum">
              <a:rPr lang="en-GB" smtClean="0"/>
              <a:pPr/>
              <a:t>‹N°›</a:t>
            </a:fld>
            <a:endParaRPr lang="en-GB"/>
          </a:p>
        </p:txBody>
      </p:sp>
      <p:sp>
        <p:nvSpPr>
          <p:cNvPr id="10" name="Content Placeholder 9"/>
          <p:cNvSpPr>
            <a:spLocks noGrp="1"/>
          </p:cNvSpPr>
          <p:nvPr>
            <p:ph sz="quarter" idx="10"/>
          </p:nvPr>
        </p:nvSpPr>
        <p:spPr>
          <a:xfrm>
            <a:off x="393689" y="1131005"/>
            <a:ext cx="8748000" cy="52786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2296819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5" name="Rectangle 2"/>
          <p:cNvSpPr txBox="1">
            <a:spLocks noChangeArrowheads="1"/>
          </p:cNvSpPr>
          <p:nvPr userDrawn="1"/>
        </p:nvSpPr>
        <p:spPr bwMode="auto">
          <a:xfrm>
            <a:off x="2195513" y="63500"/>
            <a:ext cx="6696075" cy="1000125"/>
          </a:xfrm>
          <a:prstGeom prst="rect">
            <a:avLst/>
          </a:prstGeom>
          <a:noFill/>
          <a:ln>
            <a:noFill/>
          </a:ln>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GB" sz="3200" smtClean="0">
                <a:solidFill>
                  <a:srgbClr val="262626"/>
                </a:solidFill>
                <a:latin typeface="HelveticaNeueLT Com 65 Md" charset="0"/>
                <a:ea typeface="Arial" charset="0"/>
              </a:rPr>
              <a:t>Click to edit Master title style</a:t>
            </a:r>
          </a:p>
        </p:txBody>
      </p:sp>
      <p:sp>
        <p:nvSpPr>
          <p:cNvPr id="3" name="Content Placeholder 2"/>
          <p:cNvSpPr>
            <a:spLocks noGrp="1"/>
          </p:cNvSpPr>
          <p:nvPr>
            <p:ph sz="half" idx="1"/>
          </p:nvPr>
        </p:nvSpPr>
        <p:spPr>
          <a:xfrm>
            <a:off x="251520" y="1371600"/>
            <a:ext cx="4140000" cy="5029200"/>
          </a:xfrm>
        </p:spPr>
        <p:txBody>
          <a:bodyPr/>
          <a:lstStyle>
            <a:lvl1pPr>
              <a:defRPr sz="2800"/>
            </a:lvl1pPr>
            <a:lvl2pPr>
              <a:defRPr sz="2400"/>
            </a:lvl2pPr>
            <a:lvl3pPr>
              <a:defRPr sz="2000"/>
            </a:lvl3pPr>
            <a:lvl4pPr>
              <a:defRPr sz="1800"/>
            </a:lvl4pPr>
            <a:lvl5pPr>
              <a:defRPr sz="14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4752000" y="1371600"/>
            <a:ext cx="4140000" cy="5029200"/>
          </a:xfrm>
        </p:spPr>
        <p:txBody>
          <a:bodyPr/>
          <a:lstStyle>
            <a:lvl1pPr>
              <a:defRPr sz="2800"/>
            </a:lvl1pPr>
            <a:lvl2pPr>
              <a:defRPr sz="2400"/>
            </a:lvl2pPr>
            <a:lvl3pPr>
              <a:defRPr sz="2000"/>
            </a:lvl3pPr>
            <a:lvl4pPr>
              <a:defRPr sz="1800"/>
            </a:lvl4pPr>
            <a:lvl5pPr>
              <a:defRPr sz="14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Tree>
    <p:extLst>
      <p:ext uri="{BB962C8B-B14F-4D97-AF65-F5344CB8AC3E}">
        <p14:creationId xmlns:p14="http://schemas.microsoft.com/office/powerpoint/2010/main" val="449969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6" name="Rectangle 2"/>
          <p:cNvSpPr txBox="1">
            <a:spLocks noChangeArrowheads="1"/>
          </p:cNvSpPr>
          <p:nvPr userDrawn="1"/>
        </p:nvSpPr>
        <p:spPr bwMode="auto">
          <a:xfrm>
            <a:off x="2195513" y="63500"/>
            <a:ext cx="6696075" cy="1000125"/>
          </a:xfrm>
          <a:prstGeom prst="rect">
            <a:avLst/>
          </a:prstGeom>
          <a:noFill/>
          <a:ln>
            <a:noFill/>
          </a:ln>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GB" sz="3200" smtClean="0">
                <a:solidFill>
                  <a:srgbClr val="262626"/>
                </a:solidFill>
                <a:latin typeface="HelveticaNeueLT Com 65 Md" charset="0"/>
                <a:ea typeface="Arial" charset="0"/>
              </a:rPr>
              <a:t>Click to edit Master title style</a:t>
            </a:r>
          </a:p>
        </p:txBody>
      </p:sp>
      <p:sp>
        <p:nvSpPr>
          <p:cNvPr id="3" name="Text Placeholder 2"/>
          <p:cNvSpPr>
            <a:spLocks noGrp="1"/>
          </p:cNvSpPr>
          <p:nvPr>
            <p:ph type="body" idx="1"/>
          </p:nvPr>
        </p:nvSpPr>
        <p:spPr>
          <a:xfrm>
            <a:off x="252000" y="1309800"/>
            <a:ext cx="4140000" cy="900000"/>
          </a:xfrm>
        </p:spPr>
        <p:txBody>
          <a:bodyPr/>
          <a:lstStyle>
            <a:lvl1pPr marL="0" indent="0">
              <a:buNone/>
              <a:defRPr sz="2200" b="0" i="0">
                <a:latin typeface="HelveticaNeueLT Com 55 Roman"/>
                <a:cs typeface="HelveticaNeueLT Com 55 Roman"/>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252000" y="2286000"/>
            <a:ext cx="4140000" cy="4114800"/>
          </a:xfrm>
        </p:spPr>
        <p:txBody>
          <a:bodyPr/>
          <a:lstStyle>
            <a:lvl1pPr>
              <a:defRPr sz="2800"/>
            </a:lvl1pPr>
            <a:lvl2pPr>
              <a:defRPr sz="2400"/>
            </a:lvl2pPr>
            <a:lvl3pPr>
              <a:defRPr sz="2000"/>
            </a:lvl3pPr>
            <a:lvl4pPr>
              <a:defRPr sz="1800"/>
            </a:lvl4pPr>
            <a:lvl5pPr>
              <a:defRPr sz="14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dirty="0"/>
          </a:p>
        </p:txBody>
      </p:sp>
      <p:sp>
        <p:nvSpPr>
          <p:cNvPr id="9" name="Text Placeholder 2"/>
          <p:cNvSpPr>
            <a:spLocks noGrp="1"/>
          </p:cNvSpPr>
          <p:nvPr>
            <p:ph type="body" idx="10"/>
          </p:nvPr>
        </p:nvSpPr>
        <p:spPr>
          <a:xfrm>
            <a:off x="4752000" y="1309800"/>
            <a:ext cx="4140000" cy="900000"/>
          </a:xfrm>
        </p:spPr>
        <p:txBody>
          <a:bodyPr/>
          <a:lstStyle>
            <a:lvl1pPr marL="0" indent="0">
              <a:buNone/>
              <a:defRPr sz="2200" b="0" i="0">
                <a:latin typeface="HelveticaNeueLT Com 55 Roman"/>
                <a:cs typeface="HelveticaNeueLT Com 55 Roman"/>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0" name="Content Placeholder 3"/>
          <p:cNvSpPr>
            <a:spLocks noGrp="1"/>
          </p:cNvSpPr>
          <p:nvPr>
            <p:ph sz="half" idx="11"/>
          </p:nvPr>
        </p:nvSpPr>
        <p:spPr>
          <a:xfrm>
            <a:off x="4752000" y="2286000"/>
            <a:ext cx="4140000" cy="4114800"/>
          </a:xfrm>
        </p:spPr>
        <p:txBody>
          <a:bodyPr/>
          <a:lstStyle>
            <a:lvl1pPr>
              <a:defRPr sz="2800"/>
            </a:lvl1pPr>
            <a:lvl2pPr>
              <a:defRPr sz="2400"/>
            </a:lvl2pPr>
            <a:lvl3pPr>
              <a:defRPr sz="2000"/>
            </a:lvl3pPr>
            <a:lvl4pPr>
              <a:defRPr sz="1800"/>
            </a:lvl4pPr>
            <a:lvl5pPr>
              <a:defRPr sz="14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dirty="0"/>
          </a:p>
        </p:txBody>
      </p:sp>
    </p:spTree>
    <p:extLst>
      <p:ext uri="{BB962C8B-B14F-4D97-AF65-F5344CB8AC3E}">
        <p14:creationId xmlns:p14="http://schemas.microsoft.com/office/powerpoint/2010/main" val="880486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Rectangle 2"/>
          <p:cNvSpPr txBox="1">
            <a:spLocks noChangeArrowheads="1"/>
          </p:cNvSpPr>
          <p:nvPr userDrawn="1"/>
        </p:nvSpPr>
        <p:spPr bwMode="auto">
          <a:xfrm>
            <a:off x="2195513" y="63500"/>
            <a:ext cx="6696075" cy="1000125"/>
          </a:xfrm>
          <a:prstGeom prst="rect">
            <a:avLst/>
          </a:prstGeom>
          <a:noFill/>
          <a:ln>
            <a:noFill/>
          </a:ln>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GB" sz="3200" smtClean="0">
                <a:solidFill>
                  <a:srgbClr val="262626"/>
                </a:solidFill>
                <a:latin typeface="HelveticaNeueLT Com 65 Md" charset="0"/>
                <a:ea typeface="Arial" charset="0"/>
              </a:rPr>
              <a:t>Click to edit Master title style</a:t>
            </a:r>
          </a:p>
        </p:txBody>
      </p:sp>
    </p:spTree>
    <p:extLst>
      <p:ext uri="{BB962C8B-B14F-4D97-AF65-F5344CB8AC3E}">
        <p14:creationId xmlns:p14="http://schemas.microsoft.com/office/powerpoint/2010/main" val="3226831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5" name="Rectangle 2"/>
          <p:cNvSpPr txBox="1">
            <a:spLocks noChangeArrowheads="1"/>
          </p:cNvSpPr>
          <p:nvPr userDrawn="1"/>
        </p:nvSpPr>
        <p:spPr bwMode="auto">
          <a:xfrm>
            <a:off x="2195513" y="63500"/>
            <a:ext cx="6696075" cy="1000125"/>
          </a:xfrm>
          <a:prstGeom prst="rect">
            <a:avLst/>
          </a:prstGeom>
          <a:noFill/>
          <a:ln>
            <a:noFill/>
          </a:ln>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GB" sz="3200" smtClean="0">
                <a:solidFill>
                  <a:srgbClr val="262626"/>
                </a:solidFill>
                <a:latin typeface="HelveticaNeueLT Com 65 Md" charset="0"/>
                <a:ea typeface="Arial" charset="0"/>
              </a:rPr>
              <a:t>Click to edit Master title style</a:t>
            </a:r>
          </a:p>
        </p:txBody>
      </p:sp>
      <p:sp>
        <p:nvSpPr>
          <p:cNvPr id="3" name="Text Placeholder 2"/>
          <p:cNvSpPr>
            <a:spLocks noGrp="1"/>
          </p:cNvSpPr>
          <p:nvPr>
            <p:ph type="body" idx="1"/>
          </p:nvPr>
        </p:nvSpPr>
        <p:spPr>
          <a:xfrm>
            <a:off x="252000" y="1309800"/>
            <a:ext cx="2880000" cy="900000"/>
          </a:xfrm>
        </p:spPr>
        <p:txBody>
          <a:bodyPr/>
          <a:lstStyle>
            <a:lvl1pPr marL="0" indent="0">
              <a:buNone/>
              <a:defRPr sz="2200" b="0" i="0">
                <a:latin typeface="HelveticaNeueLT Com 55 Roman"/>
                <a:cs typeface="HelveticaNeueLT Com 55 Roman"/>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252000" y="2286000"/>
            <a:ext cx="2880000" cy="4114800"/>
          </a:xfrm>
        </p:spPr>
        <p:txBody>
          <a:bodyPr/>
          <a:lstStyle>
            <a:lvl1pPr marL="0" indent="0">
              <a:buNone/>
              <a:defRPr sz="1400"/>
            </a:lvl1pPr>
            <a:lvl2pPr>
              <a:defRPr sz="2400"/>
            </a:lvl2pPr>
            <a:lvl3pPr>
              <a:defRPr sz="2000"/>
            </a:lvl3pPr>
            <a:lvl4pPr>
              <a:defRPr sz="1800"/>
            </a:lvl4pPr>
            <a:lvl5pPr>
              <a:defRPr sz="1400"/>
            </a:lvl5pPr>
            <a:lvl6pPr>
              <a:defRPr sz="1600"/>
            </a:lvl6pPr>
            <a:lvl7pPr>
              <a:defRPr sz="1600"/>
            </a:lvl7pPr>
            <a:lvl8pPr>
              <a:defRPr sz="1600"/>
            </a:lvl8pPr>
            <a:lvl9pPr>
              <a:defRPr sz="1600"/>
            </a:lvl9pPr>
          </a:lstStyle>
          <a:p>
            <a:pPr lvl="0"/>
            <a:r>
              <a:rPr lang="fr-FR" smtClean="0"/>
              <a:t>Modifiez les styles du texte du masque</a:t>
            </a:r>
          </a:p>
        </p:txBody>
      </p:sp>
      <p:sp>
        <p:nvSpPr>
          <p:cNvPr id="10" name="Content Placeholder 3"/>
          <p:cNvSpPr>
            <a:spLocks noGrp="1"/>
          </p:cNvSpPr>
          <p:nvPr>
            <p:ph sz="half" idx="11"/>
          </p:nvPr>
        </p:nvSpPr>
        <p:spPr>
          <a:xfrm>
            <a:off x="3491880" y="1309800"/>
            <a:ext cx="5400120" cy="5091000"/>
          </a:xfrm>
        </p:spPr>
        <p:txBody>
          <a:bodyPr/>
          <a:lstStyle>
            <a:lvl1pPr>
              <a:defRPr sz="2800"/>
            </a:lvl1pPr>
            <a:lvl2pPr>
              <a:defRPr sz="2400"/>
            </a:lvl2pPr>
            <a:lvl3pPr>
              <a:defRPr sz="2000"/>
            </a:lvl3pPr>
            <a:lvl4pPr>
              <a:defRPr sz="1800"/>
            </a:lvl4pPr>
            <a:lvl5pPr>
              <a:defRPr sz="14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dirty="0"/>
          </a:p>
        </p:txBody>
      </p:sp>
    </p:spTree>
    <p:extLst>
      <p:ext uri="{BB962C8B-B14F-4D97-AF65-F5344CB8AC3E}">
        <p14:creationId xmlns:p14="http://schemas.microsoft.com/office/powerpoint/2010/main" val="9364690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5" name="Rectangle 2"/>
          <p:cNvSpPr txBox="1">
            <a:spLocks noChangeArrowheads="1"/>
          </p:cNvSpPr>
          <p:nvPr userDrawn="1"/>
        </p:nvSpPr>
        <p:spPr bwMode="auto">
          <a:xfrm>
            <a:off x="2195513" y="63500"/>
            <a:ext cx="6696075" cy="1000125"/>
          </a:xfrm>
          <a:prstGeom prst="rect">
            <a:avLst/>
          </a:prstGeom>
          <a:noFill/>
          <a:ln>
            <a:noFill/>
          </a:ln>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GB" sz="3200" dirty="0" smtClean="0">
                <a:solidFill>
                  <a:srgbClr val="262626"/>
                </a:solidFill>
                <a:latin typeface="HelveticaNeueLT Com 65 Md" charset="0"/>
                <a:ea typeface="Arial" charset="0"/>
              </a:rPr>
              <a:t>ESO:</a:t>
            </a:r>
            <a:r>
              <a:rPr lang="en-GB" sz="3200" baseline="0" dirty="0" smtClean="0">
                <a:solidFill>
                  <a:srgbClr val="262626"/>
                </a:solidFill>
                <a:latin typeface="HelveticaNeueLT Com 65 Md" charset="0"/>
                <a:ea typeface="Arial" charset="0"/>
              </a:rPr>
              <a:t> Passé, </a:t>
            </a:r>
            <a:r>
              <a:rPr lang="en-GB" sz="3200" baseline="0" dirty="0" err="1" smtClean="0">
                <a:solidFill>
                  <a:srgbClr val="262626"/>
                </a:solidFill>
                <a:latin typeface="HelveticaNeueLT Com 65 Md" charset="0"/>
                <a:ea typeface="Arial" charset="0"/>
              </a:rPr>
              <a:t>présent</a:t>
            </a:r>
            <a:r>
              <a:rPr lang="en-GB" sz="3200" baseline="0" dirty="0" smtClean="0">
                <a:solidFill>
                  <a:srgbClr val="262626"/>
                </a:solidFill>
                <a:latin typeface="HelveticaNeueLT Com 65 Md" charset="0"/>
                <a:ea typeface="Arial" charset="0"/>
              </a:rPr>
              <a:t> et </a:t>
            </a:r>
            <a:r>
              <a:rPr lang="en-GB" sz="3200" baseline="0" dirty="0" err="1" smtClean="0">
                <a:solidFill>
                  <a:srgbClr val="262626"/>
                </a:solidFill>
                <a:latin typeface="HelveticaNeueLT Com 65 Md" charset="0"/>
                <a:ea typeface="Arial" charset="0"/>
              </a:rPr>
              <a:t>avenir</a:t>
            </a:r>
            <a:endParaRPr lang="en-GB" sz="3200" dirty="0" smtClean="0">
              <a:solidFill>
                <a:srgbClr val="262626"/>
              </a:solidFill>
              <a:latin typeface="HelveticaNeueLT Com 65 Md" charset="0"/>
              <a:ea typeface="Arial" charset="0"/>
            </a:endParaRPr>
          </a:p>
        </p:txBody>
      </p:sp>
      <p:sp>
        <p:nvSpPr>
          <p:cNvPr id="2" name="Title 1"/>
          <p:cNvSpPr>
            <a:spLocks noGrp="1"/>
          </p:cNvSpPr>
          <p:nvPr>
            <p:ph type="title"/>
          </p:nvPr>
        </p:nvSpPr>
        <p:spPr>
          <a:xfrm>
            <a:off x="252000" y="5251200"/>
            <a:ext cx="8640000" cy="540000"/>
          </a:xfrm>
          <a:prstGeom prst="rect">
            <a:avLst/>
          </a:prstGeom>
        </p:spPr>
        <p:txBody>
          <a:bodyPr anchor="t"/>
          <a:lstStyle>
            <a:lvl1pPr algn="l">
              <a:defRPr sz="1800" b="0" i="0">
                <a:latin typeface="HelveticaNeueLT Com 55 Roman"/>
                <a:cs typeface="HelveticaNeueLT Com 55 Roman"/>
              </a:defRPr>
            </a:lvl1pPr>
          </a:lstStyle>
          <a:p>
            <a:r>
              <a:rPr lang="fr-FR" smtClean="0"/>
              <a:t>Modifiez le style du titre</a:t>
            </a:r>
            <a:endParaRPr lang="en-GB" dirty="0"/>
          </a:p>
        </p:txBody>
      </p:sp>
      <p:sp>
        <p:nvSpPr>
          <p:cNvPr id="3" name="Picture Placeholder 2"/>
          <p:cNvSpPr>
            <a:spLocks noGrp="1"/>
          </p:cNvSpPr>
          <p:nvPr>
            <p:ph type="pic" idx="1"/>
          </p:nvPr>
        </p:nvSpPr>
        <p:spPr>
          <a:xfrm>
            <a:off x="252000" y="1295400"/>
            <a:ext cx="8640000" cy="3886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endParaRPr lang="en-GB" noProof="0" dirty="0" smtClean="0"/>
          </a:p>
        </p:txBody>
      </p:sp>
      <p:sp>
        <p:nvSpPr>
          <p:cNvPr id="4" name="Text Placeholder 3"/>
          <p:cNvSpPr>
            <a:spLocks noGrp="1"/>
          </p:cNvSpPr>
          <p:nvPr>
            <p:ph type="body" sz="half" idx="2"/>
          </p:nvPr>
        </p:nvSpPr>
        <p:spPr>
          <a:xfrm>
            <a:off x="252000" y="5860800"/>
            <a:ext cx="8640000" cy="9972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extLst>
      <p:ext uri="{BB962C8B-B14F-4D97-AF65-F5344CB8AC3E}">
        <p14:creationId xmlns:p14="http://schemas.microsoft.com/office/powerpoint/2010/main" val="1702374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1979712" y="188640"/>
            <a:ext cx="6696075" cy="1000125"/>
          </a:xfrm>
          <a:prstGeom prst="rect">
            <a:avLst/>
          </a:prstGeom>
          <a:noFill/>
          <a:ln>
            <a:noFill/>
          </a:ln>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GB" sz="3200" dirty="0" smtClean="0">
                <a:solidFill>
                  <a:srgbClr val="262626"/>
                </a:solidFill>
                <a:latin typeface="HelveticaNeueLT Com 65 Md" charset="0"/>
                <a:ea typeface="Arial" charset="0"/>
              </a:rPr>
              <a:t>FIFTY</a:t>
            </a:r>
            <a:r>
              <a:rPr lang="en-GB" sz="3200" baseline="0" dirty="0" smtClean="0">
                <a:solidFill>
                  <a:srgbClr val="262626"/>
                </a:solidFill>
                <a:latin typeface="HelveticaNeueLT Com 65 Md" charset="0"/>
                <a:ea typeface="Arial" charset="0"/>
              </a:rPr>
              <a:t> YEARS ESO</a:t>
            </a:r>
            <a:endParaRPr lang="en-GB" sz="3200" dirty="0" smtClean="0">
              <a:solidFill>
                <a:srgbClr val="262626"/>
              </a:solidFill>
              <a:latin typeface="HelveticaNeueLT Com 65 Md" charset="0"/>
              <a:ea typeface="Arial" charset="0"/>
            </a:endParaRPr>
          </a:p>
        </p:txBody>
      </p:sp>
      <p:sp>
        <p:nvSpPr>
          <p:cNvPr id="3" name="Vertical Text Placeholder 2"/>
          <p:cNvSpPr>
            <a:spLocks noGrp="1"/>
          </p:cNvSpPr>
          <p:nvPr>
            <p:ph type="body" orient="vert" idx="1"/>
          </p:nvPr>
        </p:nvSpPr>
        <p:spPr>
          <a:xfrm>
            <a:off x="252000" y="1371600"/>
            <a:ext cx="8640000" cy="50292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dirty="0"/>
          </a:p>
        </p:txBody>
      </p:sp>
    </p:spTree>
    <p:extLst>
      <p:ext uri="{BB962C8B-B14F-4D97-AF65-F5344CB8AC3E}">
        <p14:creationId xmlns:p14="http://schemas.microsoft.com/office/powerpoint/2010/main" val="26179377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
        <p:nvSpPr>
          <p:cNvPr id="4" name="Rectangle 2"/>
          <p:cNvSpPr txBox="1">
            <a:spLocks noChangeArrowheads="1"/>
          </p:cNvSpPr>
          <p:nvPr userDrawn="1"/>
        </p:nvSpPr>
        <p:spPr bwMode="auto">
          <a:xfrm>
            <a:off x="2195513" y="63500"/>
            <a:ext cx="6696075" cy="1000125"/>
          </a:xfrm>
          <a:prstGeom prst="rect">
            <a:avLst/>
          </a:prstGeom>
          <a:noFill/>
          <a:ln>
            <a:noFill/>
          </a:ln>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GB" sz="3200" smtClean="0">
                <a:solidFill>
                  <a:srgbClr val="262626"/>
                </a:solidFill>
                <a:latin typeface="HelveticaNeueLT Com 65 Md" charset="0"/>
                <a:ea typeface="Arial" charset="0"/>
              </a:rPr>
              <a:t>Click to edit Master title style</a:t>
            </a:r>
          </a:p>
        </p:txBody>
      </p:sp>
      <p:sp>
        <p:nvSpPr>
          <p:cNvPr id="2" name="Vertical Title 1"/>
          <p:cNvSpPr>
            <a:spLocks noGrp="1"/>
          </p:cNvSpPr>
          <p:nvPr>
            <p:ph type="title" orient="vert"/>
          </p:nvPr>
        </p:nvSpPr>
        <p:spPr>
          <a:xfrm>
            <a:off x="7452000" y="1295400"/>
            <a:ext cx="1440000" cy="5105400"/>
          </a:xfrm>
          <a:prstGeom prst="rect">
            <a:avLst/>
          </a:prstGeom>
        </p:spPr>
        <p:txBody>
          <a:bodyPr vert="eaVert"/>
          <a:lstStyle>
            <a:lvl1pPr>
              <a:defRPr sz="2800" b="0" i="0">
                <a:latin typeface="HelveticaNeueLT Com 55 Roman"/>
                <a:cs typeface="HelveticaNeueLT Com 55 Roman"/>
              </a:defRPr>
            </a:lvl1pPr>
          </a:lstStyle>
          <a:p>
            <a:r>
              <a:rPr lang="fr-FR" smtClean="0"/>
              <a:t>Modifiez le style du titre</a:t>
            </a:r>
            <a:endParaRPr lang="en-GB" dirty="0"/>
          </a:p>
        </p:txBody>
      </p:sp>
      <p:sp>
        <p:nvSpPr>
          <p:cNvPr id="3" name="Vertical Text Placeholder 2"/>
          <p:cNvSpPr>
            <a:spLocks noGrp="1"/>
          </p:cNvSpPr>
          <p:nvPr>
            <p:ph type="body" orient="vert" idx="1"/>
          </p:nvPr>
        </p:nvSpPr>
        <p:spPr>
          <a:xfrm>
            <a:off x="252000" y="1295400"/>
            <a:ext cx="6840280" cy="510540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dirty="0"/>
          </a:p>
        </p:txBody>
      </p:sp>
    </p:spTree>
    <p:extLst>
      <p:ext uri="{BB962C8B-B14F-4D97-AF65-F5344CB8AC3E}">
        <p14:creationId xmlns:p14="http://schemas.microsoft.com/office/powerpoint/2010/main" val="36969578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fr-FR" smtClean="0"/>
              <a:t>Modifiez le style du titre</a:t>
            </a:r>
            <a:endParaRPr lang="en-US"/>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a:defRPr/>
            </a:pPr>
            <a:r>
              <a:rPr lang="en-US"/>
              <a:t> </a:t>
            </a: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a:defRPr/>
            </a:pPr>
            <a:fld id="{C05518C5-8D0B-47C9-9B67-694970DA4F5C}" type="slidenum">
              <a:rPr lang="en-US"/>
              <a:pPr>
                <a:defRPr/>
              </a:pPr>
              <a:t>‹N°›</a:t>
            </a:fld>
            <a:endParaRPr lang="en-US"/>
          </a:p>
        </p:txBody>
      </p:sp>
    </p:spTree>
    <p:extLst>
      <p:ext uri="{BB962C8B-B14F-4D97-AF65-F5344CB8AC3E}">
        <p14:creationId xmlns:p14="http://schemas.microsoft.com/office/powerpoint/2010/main" val="22904536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685800" y="6248400"/>
            <a:ext cx="1905000" cy="457200"/>
          </a:xfrm>
          <a:prstGeom prst="rect">
            <a:avLst/>
          </a:prstGeom>
        </p:spPr>
        <p:txBody>
          <a:bodyPr/>
          <a:lstStyle>
            <a:lvl1pPr>
              <a:defRPr smtClean="0">
                <a:latin typeface="Times New Roman" pitchFamily="18" charset="0"/>
              </a:defRPr>
            </a:lvl1pPr>
          </a:lstStyle>
          <a:p>
            <a:pPr>
              <a:defRPr/>
            </a:pPr>
            <a:endParaRPr lang="en-US"/>
          </a:p>
        </p:txBody>
      </p:sp>
      <p:sp>
        <p:nvSpPr>
          <p:cNvPr id="3" name="Espace réservé du pied de page 2"/>
          <p:cNvSpPr>
            <a:spLocks noGrp="1"/>
          </p:cNvSpPr>
          <p:nvPr>
            <p:ph type="ftr" sz="quarter" idx="11"/>
          </p:nvPr>
        </p:nvSpPr>
        <p:spPr>
          <a:xfrm>
            <a:off x="3124200" y="6248400"/>
            <a:ext cx="2895600" cy="457200"/>
          </a:xfrm>
          <a:prstGeom prst="rect">
            <a:avLst/>
          </a:prstGeom>
        </p:spPr>
        <p:txBody>
          <a:bodyPr/>
          <a:lstStyle>
            <a:lvl1pPr>
              <a:defRPr smtClean="0">
                <a:latin typeface="Times New Roman" pitchFamily="18" charset="0"/>
              </a:defRPr>
            </a:lvl1pPr>
          </a:lstStyle>
          <a:p>
            <a:pPr>
              <a:defRPr/>
            </a:pPr>
            <a:endParaRPr lang="en-US"/>
          </a:p>
        </p:txBody>
      </p:sp>
      <p:sp>
        <p:nvSpPr>
          <p:cNvPr id="4" name="Espace réservé du numéro de diapositive 3"/>
          <p:cNvSpPr>
            <a:spLocks noGrp="1"/>
          </p:cNvSpPr>
          <p:nvPr>
            <p:ph type="sldNum" sz="quarter" idx="12"/>
          </p:nvPr>
        </p:nvSpPr>
        <p:spPr>
          <a:xfrm>
            <a:off x="6553200" y="6248400"/>
            <a:ext cx="1905000" cy="457200"/>
          </a:xfrm>
          <a:prstGeom prst="rect">
            <a:avLst/>
          </a:prstGeom>
        </p:spPr>
        <p:txBody>
          <a:bodyPr/>
          <a:lstStyle>
            <a:lvl1pPr>
              <a:defRPr smtClean="0">
                <a:latin typeface="Times New Roman" pitchFamily="18" charset="0"/>
              </a:defRPr>
            </a:lvl1pPr>
          </a:lstStyle>
          <a:p>
            <a:pPr>
              <a:defRPr/>
            </a:pPr>
            <a:fld id="{F6C4722B-21FD-4835-991C-FEF7C53B349F}" type="slidenum">
              <a:rPr lang="en-US"/>
              <a:pPr>
                <a:defRPr/>
              </a:pPr>
              <a:t>‹N°›</a:t>
            </a:fld>
            <a:endParaRPr lang="en-US"/>
          </a:p>
        </p:txBody>
      </p:sp>
    </p:spTree>
    <p:extLst>
      <p:ext uri="{BB962C8B-B14F-4D97-AF65-F5344CB8AC3E}">
        <p14:creationId xmlns:p14="http://schemas.microsoft.com/office/powerpoint/2010/main" val="106430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lipArt">
  <p:cSld name="Titre. Texte et image de la bibliothèqu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a:prstGeom prst="rect">
            <a:avLst/>
          </a:prstGeom>
        </p:spPr>
        <p:txBody>
          <a:bodyPr/>
          <a:lstStyle/>
          <a:p>
            <a:r>
              <a:rPr lang="fr-FR" smtClean="0"/>
              <a:t>Modifiez le style du titre</a:t>
            </a:r>
            <a:endParaRPr lang="fr-FR"/>
          </a:p>
        </p:txBody>
      </p:sp>
      <p:sp>
        <p:nvSpPr>
          <p:cNvPr id="3" name="Espace réservé du texte 2"/>
          <p:cNvSpPr>
            <a:spLocks noGrp="1"/>
          </p:cNvSpPr>
          <p:nvPr>
            <p:ph type="body" sz="half" idx="1"/>
          </p:nvPr>
        </p:nvSpPr>
        <p:spPr>
          <a:xfrm>
            <a:off x="685800" y="1981200"/>
            <a:ext cx="3810000" cy="4114800"/>
          </a:xfrm>
          <a:prstGeom prst="rect">
            <a:avLst/>
          </a:prstGeo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image de la bibliothèque 3"/>
          <p:cNvSpPr>
            <a:spLocks noGrp="1"/>
          </p:cNvSpPr>
          <p:nvPr>
            <p:ph type="clipArt" sz="half" idx="2"/>
          </p:nvPr>
        </p:nvSpPr>
        <p:spPr>
          <a:xfrm>
            <a:off x="4648200" y="1981200"/>
            <a:ext cx="3810000" cy="4114800"/>
          </a:xfrm>
          <a:prstGeom prst="rect">
            <a:avLst/>
          </a:prstGeom>
        </p:spPr>
        <p:txBody>
          <a:bodyPr/>
          <a:lstStyle/>
          <a:p>
            <a:pPr lvl="0"/>
            <a:r>
              <a:rPr lang="fr-FR" noProof="0" smtClean="0"/>
              <a:t>Cliquez sur l'icône pour ajouter une image de la bibliothèque</a:t>
            </a:r>
            <a:endParaRPr lang="fr-FR" noProof="0"/>
          </a:p>
        </p:txBody>
      </p:sp>
      <p:sp>
        <p:nvSpPr>
          <p:cNvPr id="5" name="Espace réservé de la date 4"/>
          <p:cNvSpPr>
            <a:spLocks noGrp="1"/>
          </p:cNvSpPr>
          <p:nvPr>
            <p:ph type="dt" sz="half" idx="10"/>
          </p:nvPr>
        </p:nvSpPr>
        <p:spPr>
          <a:xfrm>
            <a:off x="685800" y="6248400"/>
            <a:ext cx="1905000" cy="457200"/>
          </a:xfrm>
          <a:prstGeom prst="rect">
            <a:avLst/>
          </a:prstGeom>
        </p:spPr>
        <p:txBody>
          <a:bodyPr/>
          <a:lstStyle>
            <a:lvl1pPr>
              <a:defRPr>
                <a:solidFill>
                  <a:schemeClr val="tx1"/>
                </a:solidFill>
                <a:latin typeface="Times New Roman" pitchFamily="18" charset="0"/>
              </a:defRPr>
            </a:lvl1pPr>
          </a:lstStyle>
          <a:p>
            <a:pPr>
              <a:defRPr/>
            </a:pPr>
            <a:endParaRPr lang="en-GB"/>
          </a:p>
        </p:txBody>
      </p:sp>
      <p:sp>
        <p:nvSpPr>
          <p:cNvPr id="6" name="Espace réservé du pied de page 5"/>
          <p:cNvSpPr>
            <a:spLocks noGrp="1"/>
          </p:cNvSpPr>
          <p:nvPr>
            <p:ph type="ftr" sz="quarter" idx="11"/>
          </p:nvPr>
        </p:nvSpPr>
        <p:spPr>
          <a:xfrm>
            <a:off x="3124200" y="6248400"/>
            <a:ext cx="2895600" cy="457200"/>
          </a:xfrm>
          <a:prstGeom prst="rect">
            <a:avLst/>
          </a:prstGeom>
        </p:spPr>
        <p:txBody>
          <a:bodyPr/>
          <a:lstStyle>
            <a:lvl1pPr>
              <a:defRPr>
                <a:solidFill>
                  <a:schemeClr val="tx1"/>
                </a:solidFill>
                <a:latin typeface="Times New Roman" pitchFamily="18" charset="0"/>
              </a:defRPr>
            </a:lvl1pPr>
          </a:lstStyle>
          <a:p>
            <a:pPr>
              <a:defRPr/>
            </a:pPr>
            <a:endParaRPr lang="en-GB"/>
          </a:p>
        </p:txBody>
      </p:sp>
      <p:sp>
        <p:nvSpPr>
          <p:cNvPr id="7" name="Espace réservé du numéro de diapositive 6"/>
          <p:cNvSpPr>
            <a:spLocks noGrp="1"/>
          </p:cNvSpPr>
          <p:nvPr>
            <p:ph type="sldNum" sz="quarter" idx="12"/>
          </p:nvPr>
        </p:nvSpPr>
        <p:spPr>
          <a:xfrm>
            <a:off x="6553200" y="6248400"/>
            <a:ext cx="1905000" cy="457200"/>
          </a:xfrm>
          <a:prstGeom prst="rect">
            <a:avLst/>
          </a:prstGeom>
        </p:spPr>
        <p:txBody>
          <a:bodyPr/>
          <a:lstStyle>
            <a:lvl1pPr>
              <a:defRPr>
                <a:solidFill>
                  <a:schemeClr val="tx1"/>
                </a:solidFill>
                <a:latin typeface="Times New Roman" pitchFamily="18" charset="0"/>
              </a:defRPr>
            </a:lvl1pPr>
          </a:lstStyle>
          <a:p>
            <a:pPr>
              <a:defRPr/>
            </a:pPr>
            <a:fld id="{5AF7E5EC-1F1D-4148-8D85-80EF5E33E019}" type="slidenum">
              <a:rPr lang="en-GB"/>
              <a:pPr>
                <a:defRPr/>
              </a:pPr>
              <a:t>‹N°›</a:t>
            </a:fld>
            <a:endParaRPr lang="en-GB"/>
          </a:p>
        </p:txBody>
      </p:sp>
    </p:spTree>
    <p:extLst>
      <p:ext uri="{BB962C8B-B14F-4D97-AF65-F5344CB8AC3E}">
        <p14:creationId xmlns:p14="http://schemas.microsoft.com/office/powerpoint/2010/main" val="98927129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
        <p:nvSpPr>
          <p:cNvPr id="5" name="Footer Placeholder 1"/>
          <p:cNvSpPr>
            <a:spLocks noGrp="1"/>
          </p:cNvSpPr>
          <p:nvPr>
            <p:ph type="ftr" sz="quarter" idx="3"/>
          </p:nvPr>
        </p:nvSpPr>
        <p:spPr>
          <a:xfrm>
            <a:off x="393689" y="6453188"/>
            <a:ext cx="4813311"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US"/>
              <a:t>ELT for Catherine Cesarsky</a:t>
            </a:r>
            <a:endParaRPr lang="en-GB"/>
          </a:p>
        </p:txBody>
      </p:sp>
      <p:sp>
        <p:nvSpPr>
          <p:cNvPr id="6" name="Slide Number Placeholder 2"/>
          <p:cNvSpPr>
            <a:spLocks noGrp="1"/>
          </p:cNvSpPr>
          <p:nvPr>
            <p:ph type="sldNum" sz="quarter" idx="4"/>
          </p:nvPr>
        </p:nvSpPr>
        <p:spPr>
          <a:xfrm>
            <a:off x="5207000" y="6453188"/>
            <a:ext cx="635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CA89A-7F63-7545-9B43-AF7DF332BE1B}" type="slidenum">
              <a:rPr lang="en-GB" smtClean="0"/>
              <a:pPr/>
              <a:t>‹N°›</a:t>
            </a:fld>
            <a:endParaRPr lang="en-GB"/>
          </a:p>
        </p:txBody>
      </p:sp>
    </p:spTree>
    <p:extLst>
      <p:ext uri="{BB962C8B-B14F-4D97-AF65-F5344CB8AC3E}">
        <p14:creationId xmlns:p14="http://schemas.microsoft.com/office/powerpoint/2010/main" val="3616108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cSld name="1_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50100233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1_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Modifiez le style du titre</a:t>
            </a:r>
            <a:endParaRPr lang="fr-F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p>
            <a:fld id="{6BFECD78-3C8E-49F2-8FAB-59489D168ABB}" type="datetimeFigureOut">
              <a:rPr lang="en-US" smtClean="0">
                <a:solidFill>
                  <a:prstClr val="black">
                    <a:tint val="75000"/>
                  </a:prstClr>
                </a:solidFill>
              </a:rPr>
              <a:pPr/>
              <a:t>11/2/2022</a:t>
            </a:fld>
            <a:endParaRPr lang="en-US">
              <a:solidFill>
                <a:prstClr val="black">
                  <a:tint val="75000"/>
                </a:prstClr>
              </a:solidFill>
            </a:endParaRPr>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p>
            <a:fld id="{0FB56013-B943-42BA-886F-6F9D4EB85E9D}"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35852609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05613" y="381000"/>
            <a:ext cx="1881187" cy="381000"/>
          </a:xfrm>
          <a:prstGeom prst="rect">
            <a:avLst/>
          </a:prstGeom>
          <a:noFill/>
          <a:ln w="9525">
            <a:solidFill>
              <a:srgbClr val="1E03BD"/>
            </a:solidFill>
            <a:miter lim="800000"/>
            <a:headEnd/>
            <a:tailEnd/>
          </a:ln>
          <a:extLst>
            <a:ext uri="{909E8E84-426E-40DD-AFC4-6F175D3DCCD1}">
              <a14:hiddenFill xmlns:a14="http://schemas.microsoft.com/office/drawing/2010/main">
                <a:solidFill>
                  <a:srgbClr val="FFFFFF"/>
                </a:solidFill>
              </a14:hiddenFill>
            </a:ext>
          </a:extLst>
        </p:spPr>
      </p:pic>
      <p:sp>
        <p:nvSpPr>
          <p:cNvPr id="4098" name="Rectangle 2"/>
          <p:cNvSpPr>
            <a:spLocks noGrp="1" noChangeArrowheads="1"/>
          </p:cNvSpPr>
          <p:nvPr>
            <p:ph type="ctrTitle"/>
          </p:nvPr>
        </p:nvSpPr>
        <p:spPr>
          <a:xfrm>
            <a:off x="685800" y="2130425"/>
            <a:ext cx="7772400" cy="1470025"/>
          </a:xfrm>
        </p:spPr>
        <p:txBody>
          <a:bodyPr anchor="ctr"/>
          <a:lstStyle>
            <a:lvl1pPr algn="ctr">
              <a:defRPr/>
            </a:lvl1pPr>
          </a:lstStyle>
          <a:p>
            <a:r>
              <a:rPr lang="x-none" smtClean="0"/>
              <a:t>Click to edit Master title style</a:t>
            </a:r>
            <a:endParaRPr lang="en-US"/>
          </a:p>
        </p:txBody>
      </p:sp>
      <p:sp>
        <p:nvSpPr>
          <p:cNvPr id="4099" name="Rectangle 3"/>
          <p:cNvSpPr>
            <a:spLocks noGrp="1" noChangeArrowheads="1"/>
          </p:cNvSpPr>
          <p:nvPr>
            <p:ph type="subTitle" idx="1"/>
          </p:nvPr>
        </p:nvSpPr>
        <p:spPr>
          <a:xfrm>
            <a:off x="1371600" y="3657600"/>
            <a:ext cx="6400800" cy="1752600"/>
          </a:xfrm>
        </p:spPr>
        <p:txBody>
          <a:bodyPr/>
          <a:lstStyle>
            <a:lvl1pPr marL="0" indent="0" algn="ctr">
              <a:defRPr sz="1800"/>
            </a:lvl1pPr>
          </a:lstStyle>
          <a:p>
            <a:r>
              <a:rPr lang="x-none" smtClean="0"/>
              <a:t>Click to edit Master subtitle style</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a:solidFill>
                  <a:srgbClr val="FFFFFF"/>
                </a:solidFill>
              </a:rPr>
              <a:t>ALMA@IAU-GA-SpS9</a:t>
            </a:r>
          </a:p>
        </p:txBody>
      </p:sp>
    </p:spTree>
    <p:extLst>
      <p:ext uri="{BB962C8B-B14F-4D97-AF65-F5344CB8AC3E}">
        <p14:creationId xmlns:p14="http://schemas.microsoft.com/office/powerpoint/2010/main" val="27948761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FFFFFF"/>
                </a:solidFill>
              </a:rPr>
              <a:t>ALMA@IAU-GA-SpS9</a:t>
            </a:r>
          </a:p>
        </p:txBody>
      </p:sp>
    </p:spTree>
    <p:extLst>
      <p:ext uri="{BB962C8B-B14F-4D97-AF65-F5344CB8AC3E}">
        <p14:creationId xmlns:p14="http://schemas.microsoft.com/office/powerpoint/2010/main" val="17690553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x-none"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FFFFFF"/>
                </a:solidFill>
              </a:rPr>
              <a:t>ALMA@IAU-GA-SpS9</a:t>
            </a:r>
          </a:p>
        </p:txBody>
      </p:sp>
    </p:spTree>
    <p:extLst>
      <p:ext uri="{BB962C8B-B14F-4D97-AF65-F5344CB8AC3E}">
        <p14:creationId xmlns:p14="http://schemas.microsoft.com/office/powerpoint/2010/main" val="8066601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FFFFFF"/>
                </a:solidFill>
              </a:rPr>
              <a:t>ALMA@IAU-GA-SpS9</a:t>
            </a:r>
          </a:p>
        </p:txBody>
      </p:sp>
    </p:spTree>
    <p:extLst>
      <p:ext uri="{BB962C8B-B14F-4D97-AF65-F5344CB8AC3E}">
        <p14:creationId xmlns:p14="http://schemas.microsoft.com/office/powerpoint/2010/main" val="22885537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solidFill>
                  <a:srgbClr val="FFFFFF"/>
                </a:solidFill>
              </a:rPr>
              <a:t>ALMA@IAU-GA-SpS9</a:t>
            </a:r>
          </a:p>
        </p:txBody>
      </p:sp>
    </p:spTree>
    <p:extLst>
      <p:ext uri="{BB962C8B-B14F-4D97-AF65-F5344CB8AC3E}">
        <p14:creationId xmlns:p14="http://schemas.microsoft.com/office/powerpoint/2010/main" val="29156129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FFFFFF"/>
                </a:solidFill>
              </a:rPr>
              <a:t>ALMA@IAU-GA-SpS9</a:t>
            </a:r>
          </a:p>
        </p:txBody>
      </p:sp>
    </p:spTree>
    <p:extLst>
      <p:ext uri="{BB962C8B-B14F-4D97-AF65-F5344CB8AC3E}">
        <p14:creationId xmlns:p14="http://schemas.microsoft.com/office/powerpoint/2010/main" val="31420091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solidFill>
                  <a:srgbClr val="FFFFFF"/>
                </a:solidFill>
              </a:rPr>
              <a:t>ALMA@IAU-GA-SpS9</a:t>
            </a:r>
          </a:p>
        </p:txBody>
      </p:sp>
    </p:spTree>
    <p:extLst>
      <p:ext uri="{BB962C8B-B14F-4D97-AF65-F5344CB8AC3E}">
        <p14:creationId xmlns:p14="http://schemas.microsoft.com/office/powerpoint/2010/main" val="14371878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FFFFFF"/>
                </a:solidFill>
              </a:rPr>
              <a:t>ALMA@IAU-GA-SpS9</a:t>
            </a:r>
          </a:p>
        </p:txBody>
      </p:sp>
    </p:spTree>
    <p:extLst>
      <p:ext uri="{BB962C8B-B14F-4D97-AF65-F5344CB8AC3E}">
        <p14:creationId xmlns:p14="http://schemas.microsoft.com/office/powerpoint/2010/main" val="3301243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5536" y="1124744"/>
            <a:ext cx="4392488" cy="53284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788024" y="1124744"/>
            <a:ext cx="4355976" cy="53284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1"/>
          <p:cNvSpPr>
            <a:spLocks noGrp="1"/>
          </p:cNvSpPr>
          <p:nvPr>
            <p:ph type="ftr" sz="quarter" idx="3"/>
          </p:nvPr>
        </p:nvSpPr>
        <p:spPr>
          <a:xfrm>
            <a:off x="393689" y="6453188"/>
            <a:ext cx="4813311"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US"/>
              <a:t>ELT for Catherine Cesarsky</a:t>
            </a:r>
            <a:endParaRPr lang="en-GB"/>
          </a:p>
        </p:txBody>
      </p:sp>
      <p:sp>
        <p:nvSpPr>
          <p:cNvPr id="7" name="Slide Number Placeholder 2"/>
          <p:cNvSpPr>
            <a:spLocks noGrp="1"/>
          </p:cNvSpPr>
          <p:nvPr>
            <p:ph type="sldNum" sz="quarter" idx="4"/>
          </p:nvPr>
        </p:nvSpPr>
        <p:spPr>
          <a:xfrm>
            <a:off x="5207000" y="6453188"/>
            <a:ext cx="635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CA89A-7F63-7545-9B43-AF7DF332BE1B}" type="slidenum">
              <a:rPr lang="en-GB" smtClean="0"/>
              <a:pPr/>
              <a:t>‹N°›</a:t>
            </a:fld>
            <a:endParaRPr lang="en-GB"/>
          </a:p>
        </p:txBody>
      </p:sp>
      <p:sp>
        <p:nvSpPr>
          <p:cNvPr id="5" name="Title 4"/>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0969790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x-none" noProof="0" smtClean="0"/>
              <a:t>Click icon to add picture</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solidFill>
                  <a:srgbClr val="FFFFFF"/>
                </a:solidFill>
              </a:rPr>
              <a:t>ALMA@IAU-GA-SpS9</a:t>
            </a:r>
          </a:p>
        </p:txBody>
      </p:sp>
    </p:spTree>
    <p:extLst>
      <p:ext uri="{BB962C8B-B14F-4D97-AF65-F5344CB8AC3E}">
        <p14:creationId xmlns:p14="http://schemas.microsoft.com/office/powerpoint/2010/main" val="7923246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FFFFFF"/>
                </a:solidFill>
              </a:rPr>
              <a:t>ALMA@IAU-GA-SpS9</a:t>
            </a:r>
          </a:p>
        </p:txBody>
      </p:sp>
    </p:spTree>
    <p:extLst>
      <p:ext uri="{BB962C8B-B14F-4D97-AF65-F5344CB8AC3E}">
        <p14:creationId xmlns:p14="http://schemas.microsoft.com/office/powerpoint/2010/main" val="23808308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solidFill>
                  <a:srgbClr val="FFFFFF"/>
                </a:solidFill>
              </a:rPr>
              <a:t>ALMA@IAU-GA-SpS9</a:t>
            </a:r>
          </a:p>
        </p:txBody>
      </p:sp>
    </p:spTree>
    <p:extLst>
      <p:ext uri="{BB962C8B-B14F-4D97-AF65-F5344CB8AC3E}">
        <p14:creationId xmlns:p14="http://schemas.microsoft.com/office/powerpoint/2010/main" val="28439649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7239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4076700"/>
            <a:ext cx="82296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a:solidFill>
                  <a:srgbClr val="FFFFFF"/>
                </a:solidFill>
              </a:rPr>
              <a:t>ALMA@IAU-GA-SpS9</a:t>
            </a:r>
          </a:p>
        </p:txBody>
      </p:sp>
      <p:sp>
        <p:nvSpPr>
          <p:cNvPr id="6" name="Footer Placeholder 5"/>
          <p:cNvSpPr>
            <a:spLocks noGrp="1" noChangeArrowheads="1"/>
          </p:cNvSpPr>
          <p:nvPr>
            <p:ph type="ftr" sz="quarter" idx="11"/>
          </p:nvPr>
        </p:nvSpPr>
        <p:spPr>
          <a:xfrm>
            <a:off x="3124200" y="6477000"/>
            <a:ext cx="2895600" cy="228600"/>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Arial" charset="0"/>
                <a:ea typeface="ＭＳ Ｐゴシック" charset="-128"/>
                <a:cs typeface="+mn-cs"/>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553200"/>
            <a:ext cx="2133600" cy="168275"/>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Arial" charset="0"/>
                <a:ea typeface="ＭＳ Ｐゴシック" charset="-128"/>
                <a:cs typeface="+mn-cs"/>
              </a:defRPr>
            </a:lvl1pPr>
          </a:lstStyle>
          <a:p>
            <a:pPr>
              <a:defRPr/>
            </a:pPr>
            <a:fld id="{0D452E7B-F2A7-4C37-B7D3-A92CDCF57A07}" type="slidenum">
              <a:rPr lang="en-US">
                <a:solidFill>
                  <a:srgbClr val="000000"/>
                </a:solidFill>
              </a:rPr>
              <a:pPr>
                <a:defRPr/>
              </a:pPr>
              <a:t>‹N°›</a:t>
            </a:fld>
            <a:endParaRPr lang="en-US">
              <a:solidFill>
                <a:srgbClr val="000000"/>
              </a:solidFill>
            </a:endParaRPr>
          </a:p>
        </p:txBody>
      </p:sp>
    </p:spTree>
    <p:extLst>
      <p:ext uri="{BB962C8B-B14F-4D97-AF65-F5344CB8AC3E}">
        <p14:creationId xmlns:p14="http://schemas.microsoft.com/office/powerpoint/2010/main" val="23060838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828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85800" y="39624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r>
              <a:rPr lang="en-US">
                <a:solidFill>
                  <a:srgbClr val="FFFFFF"/>
                </a:solidFill>
              </a:rPr>
              <a:t>ALMA@IAU-GA-SpS9</a:t>
            </a:r>
            <a:endParaRPr lang="en-GB">
              <a:solidFill>
                <a:srgbClr val="FFFFFF"/>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0" hangingPunct="0">
              <a:defRPr>
                <a:ea typeface="ＭＳ Ｐゴシック" charset="-128"/>
              </a:defRPr>
            </a:lvl1pPr>
          </a:lstStyle>
          <a:p>
            <a:pPr>
              <a:defRPr/>
            </a:pPr>
            <a:endParaRPr lang="en-GB">
              <a:solidFill>
                <a:srgbClr val="000000"/>
              </a:solidFill>
              <a:latin typeface="Arial" pitchFamily="34"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eaLnBrk="0" hangingPunct="0">
              <a:defRPr>
                <a:ea typeface="ＭＳ Ｐゴシック" charset="-128"/>
              </a:defRPr>
            </a:lvl1pPr>
          </a:lstStyle>
          <a:p>
            <a:pPr>
              <a:defRPr/>
            </a:pPr>
            <a:fld id="{445DC9C4-EA06-4C18-A5A0-0483FC029663}" type="slidenum">
              <a:rPr lang="en-GB">
                <a:solidFill>
                  <a:srgbClr val="000000"/>
                </a:solidFill>
                <a:latin typeface="Arial" pitchFamily="34" charset="0"/>
              </a:rPr>
              <a:pPr>
                <a:defRPr/>
              </a:pPr>
              <a:t>‹N°›</a:t>
            </a:fld>
            <a:endParaRPr lang="en-GB">
              <a:solidFill>
                <a:srgbClr val="000000"/>
              </a:solidFill>
              <a:latin typeface="Arial" pitchFamily="34" charset="0"/>
            </a:endParaRPr>
          </a:p>
        </p:txBody>
      </p:sp>
    </p:spTree>
    <p:extLst>
      <p:ext uri="{BB962C8B-B14F-4D97-AF65-F5344CB8AC3E}">
        <p14:creationId xmlns:p14="http://schemas.microsoft.com/office/powerpoint/2010/main" val="857145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7239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76700"/>
            <a:ext cx="4038600" cy="2324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p:txBody>
          <a:bodyPr/>
          <a:lstStyle>
            <a:lvl1pPr>
              <a:defRPr/>
            </a:lvl1pPr>
          </a:lstStyle>
          <a:p>
            <a:pPr>
              <a:defRPr/>
            </a:pPr>
            <a:r>
              <a:rPr lang="en-US">
                <a:solidFill>
                  <a:srgbClr val="FFFFFF"/>
                </a:solidFill>
              </a:rPr>
              <a:t>ALMA@IAU-GA-SpS9</a:t>
            </a:r>
          </a:p>
        </p:txBody>
      </p:sp>
      <p:sp>
        <p:nvSpPr>
          <p:cNvPr id="7" name="Footer Placeholder 6"/>
          <p:cNvSpPr>
            <a:spLocks noGrp="1" noChangeArrowheads="1"/>
          </p:cNvSpPr>
          <p:nvPr>
            <p:ph type="ftr" sz="quarter" idx="11"/>
          </p:nvPr>
        </p:nvSpPr>
        <p:spPr>
          <a:xfrm>
            <a:off x="3124200" y="6477000"/>
            <a:ext cx="2895600" cy="228600"/>
          </a:xfrm>
          <a:prstGeom prst="rect">
            <a:avLst/>
          </a:prstGeom>
        </p:spPr>
        <p:txBody>
          <a:bodyPr/>
          <a:lstStyle>
            <a:lvl1pPr eaLnBrk="0" hangingPunct="0">
              <a:defRPr>
                <a:ea typeface="ＭＳ Ｐゴシック" pitchFamily="-109" charset="-128"/>
              </a:defRPr>
            </a:lvl1pPr>
          </a:lstStyle>
          <a:p>
            <a:pPr>
              <a:defRPr/>
            </a:pPr>
            <a:endParaRPr lang="en-US">
              <a:solidFill>
                <a:srgbClr val="000000"/>
              </a:solidFill>
              <a:latin typeface="Arial" pitchFamily="34" charset="0"/>
            </a:endParaRPr>
          </a:p>
        </p:txBody>
      </p:sp>
      <p:sp>
        <p:nvSpPr>
          <p:cNvPr id="8" name="Slide Number Placeholder 7"/>
          <p:cNvSpPr>
            <a:spLocks noGrp="1" noChangeArrowheads="1"/>
          </p:cNvSpPr>
          <p:nvPr>
            <p:ph type="sldNum" sz="quarter" idx="12"/>
          </p:nvPr>
        </p:nvSpPr>
        <p:spPr>
          <a:xfrm>
            <a:off x="6553200" y="6553200"/>
            <a:ext cx="2133600" cy="168275"/>
          </a:xfrm>
          <a:prstGeom prst="rect">
            <a:avLst/>
          </a:prstGeom>
        </p:spPr>
        <p:txBody>
          <a:bodyPr/>
          <a:lstStyle>
            <a:lvl1pPr eaLnBrk="0" hangingPunct="0">
              <a:defRPr>
                <a:ea typeface="ＭＳ Ｐゴシック" pitchFamily="-109" charset="-128"/>
              </a:defRPr>
            </a:lvl1pPr>
          </a:lstStyle>
          <a:p>
            <a:pPr>
              <a:defRPr/>
            </a:pPr>
            <a:fld id="{8BDFC5A7-28AD-4990-B812-5165B1169168}" type="slidenum">
              <a:rPr lang="en-US">
                <a:solidFill>
                  <a:srgbClr val="000000"/>
                </a:solidFill>
                <a:latin typeface="Arial" pitchFamily="34" charset="0"/>
              </a:rPr>
              <a:pPr>
                <a:defRPr/>
              </a:pPr>
              <a:t>‹N°›</a:t>
            </a:fld>
            <a:endParaRPr lang="en-US">
              <a:solidFill>
                <a:srgbClr val="000000"/>
              </a:solidFill>
              <a:latin typeface="Arial" pitchFamily="34" charset="0"/>
            </a:endParaRPr>
          </a:p>
        </p:txBody>
      </p:sp>
    </p:spTree>
    <p:extLst>
      <p:ext uri="{BB962C8B-B14F-4D97-AF65-F5344CB8AC3E}">
        <p14:creationId xmlns:p14="http://schemas.microsoft.com/office/powerpoint/2010/main" val="4122847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447201" y="273629"/>
            <a:ext cx="7237440" cy="1142040"/>
          </a:xfrm>
        </p:spPr>
        <p:txBody>
          <a:bodyPr/>
          <a:lstStyle/>
          <a:p>
            <a:r>
              <a:rPr lang="en-US" smtClean="0"/>
              <a:t>Click to edit Master title style</a:t>
            </a:r>
            <a:endParaRPr lang="en-US"/>
          </a:p>
        </p:txBody>
      </p:sp>
      <p:sp>
        <p:nvSpPr>
          <p:cNvPr id="3" name="Rectangle 3"/>
          <p:cNvSpPr>
            <a:spLocks noGrp="1" noChangeArrowheads="1"/>
          </p:cNvSpPr>
          <p:nvPr>
            <p:ph type="dt" idx="10"/>
          </p:nvPr>
        </p:nvSpPr>
        <p:spPr/>
        <p:txBody>
          <a:bodyPr/>
          <a:lstStyle>
            <a:lvl1pPr>
              <a:defRPr/>
            </a:lvl1pPr>
          </a:lstStyle>
          <a:p>
            <a:pPr>
              <a:defRPr/>
            </a:pPr>
            <a:r>
              <a:rPr lang="en-US">
                <a:solidFill>
                  <a:srgbClr val="FFFFFF"/>
                </a:solidFill>
              </a:rPr>
              <a:t>ALMA@IAU-GA-SpS9</a:t>
            </a:r>
            <a:endParaRPr lang="en-GB">
              <a:solidFill>
                <a:srgbClr val="FFFFFF"/>
              </a:solidFill>
            </a:endParaRPr>
          </a:p>
        </p:txBody>
      </p:sp>
      <p:sp>
        <p:nvSpPr>
          <p:cNvPr id="4" name="Rectangle 4"/>
          <p:cNvSpPr>
            <a:spLocks noGrp="1" noChangeArrowheads="1"/>
          </p:cNvSpPr>
          <p:nvPr>
            <p:ph type="ftr" idx="11"/>
          </p:nvPr>
        </p:nvSpPr>
        <p:spPr>
          <a:xfrm>
            <a:off x="3124200" y="6248400"/>
            <a:ext cx="2895600" cy="457200"/>
          </a:xfrm>
          <a:prstGeom prst="rect">
            <a:avLst/>
          </a:prstGeom>
        </p:spPr>
        <p:txBody>
          <a:bodyPr/>
          <a:lstStyle>
            <a:lvl1pPr>
              <a:defRPr>
                <a:ea typeface="ＭＳ Ｐゴシック" charset="-128"/>
              </a:defRPr>
            </a:lvl1pPr>
          </a:lstStyle>
          <a:p>
            <a:pPr>
              <a:defRPr/>
            </a:pPr>
            <a:endParaRPr lang="en-GB">
              <a:solidFill>
                <a:srgbClr val="000000"/>
              </a:solidFill>
              <a:latin typeface="Arial" pitchFamily="34" charset="0"/>
            </a:endParaRPr>
          </a:p>
        </p:txBody>
      </p:sp>
      <p:sp>
        <p:nvSpPr>
          <p:cNvPr id="5" name="Rectangle 5"/>
          <p:cNvSpPr>
            <a:spLocks noGrp="1" noChangeArrowheads="1"/>
          </p:cNvSpPr>
          <p:nvPr>
            <p:ph type="sldNum" idx="12"/>
          </p:nvPr>
        </p:nvSpPr>
        <p:spPr>
          <a:xfrm>
            <a:off x="6553200" y="6248400"/>
            <a:ext cx="1905000" cy="457200"/>
          </a:xfrm>
          <a:prstGeom prst="rect">
            <a:avLst/>
          </a:prstGeom>
        </p:spPr>
        <p:txBody>
          <a:bodyPr/>
          <a:lstStyle>
            <a:lvl1pPr>
              <a:defRPr>
                <a:ea typeface="ＭＳ Ｐゴシック" charset="-128"/>
              </a:defRPr>
            </a:lvl1pPr>
          </a:lstStyle>
          <a:p>
            <a:pPr>
              <a:defRPr/>
            </a:pPr>
            <a:fld id="{AA45E284-F975-41FD-8C7D-5F9F222B7555}" type="slidenum">
              <a:rPr lang="en-GB">
                <a:solidFill>
                  <a:srgbClr val="000000"/>
                </a:solidFill>
                <a:latin typeface="Arial" pitchFamily="34" charset="0"/>
              </a:rPr>
              <a:pPr>
                <a:defRPr/>
              </a:pPr>
              <a:t>‹N°›</a:t>
            </a:fld>
            <a:endParaRPr lang="en-GB">
              <a:solidFill>
                <a:srgbClr val="000000"/>
              </a:solidFill>
              <a:latin typeface="Arial" pitchFamily="34" charset="0"/>
            </a:endParaRPr>
          </a:p>
        </p:txBody>
      </p:sp>
    </p:spTree>
    <p:extLst>
      <p:ext uri="{BB962C8B-B14F-4D97-AF65-F5344CB8AC3E}">
        <p14:creationId xmlns:p14="http://schemas.microsoft.com/office/powerpoint/2010/main" val="11949490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FFFFFF"/>
                </a:solidFill>
              </a:rPr>
              <a:t>ALMA@IAU-GA-SpS9</a:t>
            </a:r>
          </a:p>
        </p:txBody>
      </p:sp>
    </p:spTree>
    <p:extLst>
      <p:ext uri="{BB962C8B-B14F-4D97-AF65-F5344CB8AC3E}">
        <p14:creationId xmlns:p14="http://schemas.microsoft.com/office/powerpoint/2010/main" val="3921941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FFFFFF"/>
                </a:solidFill>
              </a:rPr>
              <a:t>ALMA@IAU-GA-SpS9</a:t>
            </a:r>
          </a:p>
        </p:txBody>
      </p:sp>
    </p:spTree>
    <p:extLst>
      <p:ext uri="{BB962C8B-B14F-4D97-AF65-F5344CB8AC3E}">
        <p14:creationId xmlns:p14="http://schemas.microsoft.com/office/powerpoint/2010/main" val="454268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solidFill>
                  <a:srgbClr val="FFFFFF"/>
                </a:solidFill>
              </a:rPr>
              <a:t>ALMA@IAU-GA-SpS9</a:t>
            </a:r>
          </a:p>
        </p:txBody>
      </p:sp>
    </p:spTree>
    <p:extLst>
      <p:ext uri="{BB962C8B-B14F-4D97-AF65-F5344CB8AC3E}">
        <p14:creationId xmlns:p14="http://schemas.microsoft.com/office/powerpoint/2010/main" val="2391309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340768"/>
            <a:ext cx="4040188" cy="83410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340768"/>
            <a:ext cx="4041775" cy="83410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ooter Placeholder 1"/>
          <p:cNvSpPr>
            <a:spLocks noGrp="1"/>
          </p:cNvSpPr>
          <p:nvPr>
            <p:ph type="ftr" sz="quarter" idx="10"/>
          </p:nvPr>
        </p:nvSpPr>
        <p:spPr>
          <a:xfrm>
            <a:off x="393689" y="6453188"/>
            <a:ext cx="4813311"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US"/>
              <a:t>ELT for Catherine Cesarsky</a:t>
            </a:r>
            <a:endParaRPr lang="en-GB"/>
          </a:p>
        </p:txBody>
      </p:sp>
      <p:sp>
        <p:nvSpPr>
          <p:cNvPr id="9" name="Slide Number Placeholder 2"/>
          <p:cNvSpPr>
            <a:spLocks noGrp="1"/>
          </p:cNvSpPr>
          <p:nvPr>
            <p:ph type="sldNum" sz="quarter" idx="11"/>
          </p:nvPr>
        </p:nvSpPr>
        <p:spPr>
          <a:xfrm>
            <a:off x="5207000" y="6453188"/>
            <a:ext cx="635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CA89A-7F63-7545-9B43-AF7DF332BE1B}" type="slidenum">
              <a:rPr lang="en-GB" smtClean="0"/>
              <a:pPr/>
              <a:t>‹N°›</a:t>
            </a:fld>
            <a:endParaRPr lang="en-GB"/>
          </a:p>
        </p:txBody>
      </p:sp>
      <p:sp>
        <p:nvSpPr>
          <p:cNvPr id="7" name="Title 6"/>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0804784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NeueLT Com 65 Md" pitchFamily="34" charset="0"/>
              </a:defRPr>
            </a:lvl1pPr>
          </a:lstStyle>
          <a:p>
            <a:r>
              <a:rPr lang="en-US" dirty="0" smtClean="0"/>
              <a:t>Click to edit Master title style</a:t>
            </a:r>
            <a:endParaRPr lang="en-GB" dirty="0"/>
          </a:p>
        </p:txBody>
      </p:sp>
      <p:sp>
        <p:nvSpPr>
          <p:cNvPr id="3" name="Content Placeholder 2"/>
          <p:cNvSpPr>
            <a:spLocks noGrp="1"/>
          </p:cNvSpPr>
          <p:nvPr>
            <p:ph idx="1"/>
          </p:nvPr>
        </p:nvSpPr>
        <p:spPr>
          <a:xfrm>
            <a:off x="792163" y="1188000"/>
            <a:ext cx="8348662" cy="4646612"/>
          </a:xfrm>
        </p:spPr>
        <p:txBody>
          <a:bodyPr>
            <a:noAutofit/>
          </a:bodyPr>
          <a:lstStyle>
            <a:lvl1pPr marL="450850" marR="0" indent="-185738" algn="l" defTabSz="914400" rtl="0" eaLnBrk="0" fontAlgn="base" latinLnBrk="0" hangingPunct="0">
              <a:lnSpc>
                <a:spcPct val="100000"/>
              </a:lnSpc>
              <a:spcBef>
                <a:spcPct val="20000"/>
              </a:spcBef>
              <a:spcAft>
                <a:spcPct val="0"/>
              </a:spcAft>
              <a:buClr>
                <a:schemeClr val="bg2"/>
              </a:buClr>
              <a:buSzPct val="90000"/>
              <a:buFont typeface="Arial" pitchFamily="34" charset="0"/>
              <a:buNone/>
              <a:tabLst/>
              <a:defRPr sz="1800" b="0" i="0" baseline="0">
                <a:latin typeface="HelveticaNeueLT Com 55 Roman"/>
                <a:cs typeface="HelveticaNeueLT Com 55 Roman"/>
              </a:defRPr>
            </a:lvl1pPr>
            <a:lvl2pPr marL="893763" indent="-180975">
              <a:buFont typeface="HelveticaNeueLT Com 55 Roman" pitchFamily="34" charset="0"/>
              <a:buChar char="–"/>
              <a:defRPr sz="1600" b="0" i="0">
                <a:latin typeface="HelveticaNeueLT Com 55 Roman"/>
                <a:cs typeface="HelveticaNeueLT Com 55 Roman"/>
              </a:defRPr>
            </a:lvl2pPr>
            <a:lvl3pPr marL="1254125" indent="-180975">
              <a:buFont typeface="Arial" pitchFamily="34" charset="0"/>
              <a:buChar char="•"/>
              <a:defRPr sz="1400" b="0" i="0">
                <a:latin typeface="HelveticaNeueLT Com 55 Roman"/>
                <a:cs typeface="HelveticaNeueLT Com 55 Roman"/>
              </a:defRPr>
            </a:lvl3pPr>
            <a:lvl4pPr>
              <a:defRPr b="0" i="0">
                <a:latin typeface="HelveticaNeueLT Com 55 Roman"/>
                <a:cs typeface="HelveticaNeueLT Com 55 Roman"/>
              </a:defRPr>
            </a:lvl4pPr>
            <a:lvl5pPr>
              <a:defRPr b="0" i="0">
                <a:latin typeface="HelveticaNeueLT Com 55 Roman"/>
                <a:cs typeface="HelveticaNeueLT Com 55 Roman"/>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Slide Number Placeholder 3"/>
          <p:cNvSpPr>
            <a:spLocks noGrp="1" noChangeArrowheads="1"/>
          </p:cNvSpPr>
          <p:nvPr>
            <p:ph type="sldNum" sz="quarter" idx="10"/>
          </p:nvPr>
        </p:nvSpPr>
        <p:spPr>
          <a:xfrm>
            <a:off x="3927475" y="6402388"/>
            <a:ext cx="2057400" cy="457200"/>
          </a:xfrm>
          <a:prstGeom prst="rect">
            <a:avLst/>
          </a:prstGeom>
        </p:spPr>
        <p:txBody>
          <a:bodyPr vert="horz" wrap="square" lIns="91440" tIns="45720" rIns="91440" bIns="45720" numCol="1" anchor="t" anchorCtr="0" compatLnSpc="1">
            <a:prstTxWarp prst="textNoShape">
              <a:avLst/>
            </a:prstTxWarp>
          </a:bodyPr>
          <a:lstStyle>
            <a:lvl1pPr>
              <a:defRPr>
                <a:latin typeface="Times New Roman" pitchFamily="-108" charset="0"/>
                <a:ea typeface="ＭＳ Ｐゴシック" pitchFamily="-108" charset="-128"/>
              </a:defRPr>
            </a:lvl1pPr>
          </a:lstStyle>
          <a:p>
            <a:pPr>
              <a:defRPr/>
            </a:pPr>
            <a:fld id="{48D7CF9B-7441-4B1A-B406-1DBEC90AA6C3}" type="slidenum">
              <a:rPr lang="en-GB">
                <a:solidFill>
                  <a:srgbClr val="000000"/>
                </a:solidFill>
              </a:rPr>
              <a:pPr>
                <a:defRPr/>
              </a:pPr>
              <a:t>‹N°›</a:t>
            </a:fld>
            <a:endParaRPr lang="en-GB">
              <a:solidFill>
                <a:srgbClr val="000000"/>
              </a:solidFill>
            </a:endParaRPr>
          </a:p>
        </p:txBody>
      </p:sp>
    </p:spTree>
    <p:extLst>
      <p:ext uri="{BB962C8B-B14F-4D97-AF65-F5344CB8AC3E}">
        <p14:creationId xmlns:p14="http://schemas.microsoft.com/office/powerpoint/2010/main" val="1780617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Footer Placeholder 1"/>
          <p:cNvSpPr>
            <a:spLocks noGrp="1"/>
          </p:cNvSpPr>
          <p:nvPr>
            <p:ph type="ftr" sz="quarter" idx="3"/>
          </p:nvPr>
        </p:nvSpPr>
        <p:spPr>
          <a:xfrm>
            <a:off x="393689" y="6453188"/>
            <a:ext cx="4813311"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US"/>
              <a:t>ELT for Catherine Cesarsky</a:t>
            </a:r>
            <a:endParaRPr lang="en-GB"/>
          </a:p>
        </p:txBody>
      </p:sp>
      <p:sp>
        <p:nvSpPr>
          <p:cNvPr id="5" name="Slide Number Placeholder 2"/>
          <p:cNvSpPr>
            <a:spLocks noGrp="1"/>
          </p:cNvSpPr>
          <p:nvPr>
            <p:ph type="sldNum" sz="quarter" idx="4"/>
          </p:nvPr>
        </p:nvSpPr>
        <p:spPr>
          <a:xfrm>
            <a:off x="5207000" y="6453188"/>
            <a:ext cx="635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CA89A-7F63-7545-9B43-AF7DF332BE1B}" type="slidenum">
              <a:rPr lang="en-GB" smtClean="0"/>
              <a:pPr/>
              <a:t>‹N°›</a:t>
            </a:fld>
            <a:endParaRPr lang="en-GB"/>
          </a:p>
        </p:txBody>
      </p:sp>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203138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No Titl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r>
              <a:rPr lang="en-US"/>
              <a:t>ELT for Catherine Cesarsky</a:t>
            </a:r>
            <a:endParaRPr lang="en-GB"/>
          </a:p>
        </p:txBody>
      </p:sp>
      <p:sp>
        <p:nvSpPr>
          <p:cNvPr id="4" name="Slide Number Placeholder 3"/>
          <p:cNvSpPr>
            <a:spLocks noGrp="1"/>
          </p:cNvSpPr>
          <p:nvPr>
            <p:ph type="sldNum" sz="quarter" idx="11"/>
          </p:nvPr>
        </p:nvSpPr>
        <p:spPr/>
        <p:txBody>
          <a:bodyPr/>
          <a:lstStyle/>
          <a:p>
            <a:fld id="{CD6CA89A-7F63-7545-9B43-AF7DF332BE1B}" type="slidenum">
              <a:rPr lang="en-GB" smtClean="0"/>
              <a:pPr/>
              <a:t>‹N°›</a:t>
            </a:fld>
            <a:endParaRPr lang="en-GB"/>
          </a:p>
        </p:txBody>
      </p:sp>
    </p:spTree>
    <p:extLst>
      <p:ext uri="{BB962C8B-B14F-4D97-AF65-F5344CB8AC3E}">
        <p14:creationId xmlns:p14="http://schemas.microsoft.com/office/powerpoint/2010/main" val="2386387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Footer Placeholder 1"/>
          <p:cNvSpPr>
            <a:spLocks noGrp="1"/>
          </p:cNvSpPr>
          <p:nvPr>
            <p:ph type="ftr" sz="quarter" idx="3"/>
          </p:nvPr>
        </p:nvSpPr>
        <p:spPr>
          <a:xfrm>
            <a:off x="393689" y="6453188"/>
            <a:ext cx="4813311"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US"/>
              <a:t>ELT for Catherine Cesarsky</a:t>
            </a:r>
            <a:endParaRPr lang="en-GB"/>
          </a:p>
        </p:txBody>
      </p:sp>
      <p:sp>
        <p:nvSpPr>
          <p:cNvPr id="6" name="Slide Number Placeholder 2"/>
          <p:cNvSpPr>
            <a:spLocks noGrp="1"/>
          </p:cNvSpPr>
          <p:nvPr>
            <p:ph type="sldNum" sz="quarter" idx="4"/>
          </p:nvPr>
        </p:nvSpPr>
        <p:spPr>
          <a:xfrm>
            <a:off x="5207000" y="6453188"/>
            <a:ext cx="635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CA89A-7F63-7545-9B43-AF7DF332BE1B}" type="slidenum">
              <a:rPr lang="en-GB" smtClean="0"/>
              <a:pPr/>
              <a:t>‹N°›</a:t>
            </a:fld>
            <a:endParaRPr lang="en-GB"/>
          </a:p>
        </p:txBody>
      </p:sp>
      <p:sp>
        <p:nvSpPr>
          <p:cNvPr id="10" name="Content Placeholder 9"/>
          <p:cNvSpPr>
            <a:spLocks noGrp="1"/>
          </p:cNvSpPr>
          <p:nvPr>
            <p:ph sz="quarter" idx="10"/>
          </p:nvPr>
        </p:nvSpPr>
        <p:spPr>
          <a:xfrm>
            <a:off x="393689" y="1131005"/>
            <a:ext cx="8748000" cy="52786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354521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5536" y="1124744"/>
            <a:ext cx="4392488" cy="53284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788024" y="1124744"/>
            <a:ext cx="4355976" cy="53284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1"/>
          <p:cNvSpPr>
            <a:spLocks noGrp="1"/>
          </p:cNvSpPr>
          <p:nvPr>
            <p:ph type="ftr" sz="quarter" idx="3"/>
          </p:nvPr>
        </p:nvSpPr>
        <p:spPr>
          <a:xfrm>
            <a:off x="393689" y="6453188"/>
            <a:ext cx="4813311" cy="365125"/>
          </a:xfrm>
          <a:prstGeom prst="rect">
            <a:avLst/>
          </a:prstGeom>
        </p:spPr>
        <p:txBody>
          <a:bodyPr vert="horz" lIns="91440" tIns="45720" rIns="91440" bIns="45720" rtlCol="0" anchor="ctr"/>
          <a:lstStyle>
            <a:lvl1pPr marL="0" marR="0" indent="0" algn="l" defTabSz="45720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US"/>
              <a:t>ELT for Catherine Cesarsky</a:t>
            </a:r>
            <a:endParaRPr lang="en-GB"/>
          </a:p>
        </p:txBody>
      </p:sp>
      <p:sp>
        <p:nvSpPr>
          <p:cNvPr id="7" name="Slide Number Placeholder 2"/>
          <p:cNvSpPr>
            <a:spLocks noGrp="1"/>
          </p:cNvSpPr>
          <p:nvPr>
            <p:ph type="sldNum" sz="quarter" idx="4"/>
          </p:nvPr>
        </p:nvSpPr>
        <p:spPr>
          <a:xfrm>
            <a:off x="5207000" y="6453188"/>
            <a:ext cx="635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CA89A-7F63-7545-9B43-AF7DF332BE1B}" type="slidenum">
              <a:rPr lang="en-GB" smtClean="0"/>
              <a:pPr/>
              <a:t>‹N°›</a:t>
            </a:fld>
            <a:endParaRPr lang="en-GB"/>
          </a:p>
        </p:txBody>
      </p:sp>
      <p:sp>
        <p:nvSpPr>
          <p:cNvPr id="5" name="Title 4"/>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112228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5.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4.png"/><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image" Target="../media/image7.jpe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image" Target="../media/image6.jpe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theme" Target="../theme/theme3.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3" Type="http://schemas.openxmlformats.org/officeDocument/2006/relationships/vmlDrawing" Target="../drawings/vmlDrawing1.vml"/><Relationship Id="rId2" Type="http://schemas.openxmlformats.org/officeDocument/2006/relationships/theme" Target="../theme/theme4.xml"/><Relationship Id="rId1" Type="http://schemas.openxmlformats.org/officeDocument/2006/relationships/slideLayout" Target="../slideLayouts/slideLayout5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0" name="Rectangle 19"/>
          <p:cNvSpPr>
            <a:spLocks noGrp="1" noChangeArrowheads="1"/>
          </p:cNvSpPr>
          <p:nvPr>
            <p:ph type="body" idx="1"/>
          </p:nvPr>
        </p:nvSpPr>
        <p:spPr bwMode="auto">
          <a:xfrm>
            <a:off x="395288" y="1122894"/>
            <a:ext cx="8748712" cy="529187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Line 10"/>
          <p:cNvSpPr>
            <a:spLocks noChangeShapeType="1"/>
          </p:cNvSpPr>
          <p:nvPr/>
        </p:nvSpPr>
        <p:spPr bwMode="auto">
          <a:xfrm>
            <a:off x="0" y="1081959"/>
            <a:ext cx="9144000" cy="1"/>
          </a:xfrm>
          <a:prstGeom prst="line">
            <a:avLst/>
          </a:prstGeom>
          <a:noFill/>
          <a:ln w="9525">
            <a:solidFill>
              <a:schemeClr val="tx2"/>
            </a:solidFill>
            <a:round/>
            <a:headEnd/>
            <a:tailEnd/>
          </a:ln>
          <a:effectLst/>
        </p:spPr>
        <p:txBody>
          <a:bodyPr wrap="none" anchor="ctr"/>
          <a:lstStyle/>
          <a:p>
            <a:pPr>
              <a:defRPr/>
            </a:pPr>
            <a:endParaRPr lang="en-US">
              <a:ea typeface="+mn-ea"/>
            </a:endParaRPr>
          </a:p>
        </p:txBody>
      </p:sp>
      <p:sp>
        <p:nvSpPr>
          <p:cNvPr id="2" name="Footer Placeholder 1"/>
          <p:cNvSpPr>
            <a:spLocks noGrp="1"/>
          </p:cNvSpPr>
          <p:nvPr>
            <p:ph type="ftr" sz="quarter" idx="3"/>
          </p:nvPr>
        </p:nvSpPr>
        <p:spPr>
          <a:xfrm>
            <a:off x="393689" y="6453188"/>
            <a:ext cx="481331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ELT for Catherine Cesarsky</a:t>
            </a:r>
            <a:endParaRPr lang="en-GB"/>
          </a:p>
        </p:txBody>
      </p:sp>
      <p:sp>
        <p:nvSpPr>
          <p:cNvPr id="3" name="Slide Number Placeholder 2"/>
          <p:cNvSpPr>
            <a:spLocks noGrp="1"/>
          </p:cNvSpPr>
          <p:nvPr>
            <p:ph type="sldNum" sz="quarter" idx="4"/>
          </p:nvPr>
        </p:nvSpPr>
        <p:spPr>
          <a:xfrm>
            <a:off x="5207000" y="6453188"/>
            <a:ext cx="635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6CA89A-7F63-7545-9B43-AF7DF332BE1B}" type="slidenum">
              <a:rPr lang="en-GB" smtClean="0"/>
              <a:pPr/>
              <a:t>‹N°›</a:t>
            </a:fld>
            <a:endParaRPr lang="en-GB"/>
          </a:p>
        </p:txBody>
      </p:sp>
      <p:sp>
        <p:nvSpPr>
          <p:cNvPr id="4" name="Title Placeholder 3"/>
          <p:cNvSpPr>
            <a:spLocks noGrp="1"/>
          </p:cNvSpPr>
          <p:nvPr>
            <p:ph type="title"/>
          </p:nvPr>
        </p:nvSpPr>
        <p:spPr>
          <a:xfrm>
            <a:off x="826294" y="0"/>
            <a:ext cx="8317706" cy="1073195"/>
          </a:xfrm>
          <a:prstGeom prst="rect">
            <a:avLst/>
          </a:prstGeom>
          <a:solidFill>
            <a:schemeClr val="bg1">
              <a:lumMod val="95000"/>
            </a:schemeClr>
          </a:solidFill>
        </p:spPr>
        <p:txBody>
          <a:bodyPr vert="horz" lIns="91440" tIns="45720" rIns="91440" bIns="45720" rtlCol="0" anchor="ctr">
            <a:normAutofit/>
          </a:bodyPr>
          <a:lstStyle/>
          <a:p>
            <a:r>
              <a:rPr lang="en-GB"/>
              <a:t>Click to edit Master title style</a:t>
            </a:r>
            <a:endParaRPr lang="en-US"/>
          </a:p>
        </p:txBody>
      </p:sp>
      <p:pic>
        <p:nvPicPr>
          <p:cNvPr id="5" name="Picture 4"/>
          <p:cNvPicPr>
            <a:picLocks noChangeAspect="1"/>
          </p:cNvPicPr>
          <p:nvPr/>
        </p:nvPicPr>
        <p:blipFill rotWithShape="1">
          <a:blip r:embed="rId18"/>
          <a:srcRect/>
          <a:stretch/>
        </p:blipFill>
        <p:spPr>
          <a:xfrm>
            <a:off x="0" y="0"/>
            <a:ext cx="825500" cy="1079500"/>
          </a:xfrm>
          <a:prstGeom prst="rect">
            <a:avLst/>
          </a:prstGeom>
        </p:spPr>
      </p:pic>
      <p:pic>
        <p:nvPicPr>
          <p:cNvPr id="8" name="Picture 7">
            <a:extLst>
              <a:ext uri="{FF2B5EF4-FFF2-40B4-BE49-F238E27FC236}">
                <a16:creationId xmlns:a16="http://schemas.microsoft.com/office/drawing/2014/main" id="{F3F63175-D113-C541-92E8-2DF45FBE79F1}"/>
              </a:ext>
            </a:extLst>
          </p:cNvPr>
          <p:cNvPicPr>
            <a:picLocks noChangeAspect="1"/>
          </p:cNvPicPr>
          <p:nvPr/>
        </p:nvPicPr>
        <p:blipFill>
          <a:blip r:embed="rId19"/>
          <a:stretch>
            <a:fillRect/>
          </a:stretch>
        </p:blipFill>
        <p:spPr>
          <a:xfrm>
            <a:off x="5916100" y="6584400"/>
            <a:ext cx="2987700" cy="82800"/>
          </a:xfrm>
          <a:prstGeom prst="rect">
            <a:avLst/>
          </a:prstGeom>
        </p:spPr>
      </p:pic>
      <p:pic>
        <p:nvPicPr>
          <p:cNvPr id="9" name="Picture 8">
            <a:extLst>
              <a:ext uri="{FF2B5EF4-FFF2-40B4-BE49-F238E27FC236}">
                <a16:creationId xmlns:a16="http://schemas.microsoft.com/office/drawing/2014/main" id="{D3A8814B-E40A-45BD-9E75-FC0ABE5A5FD4}"/>
              </a:ext>
            </a:extLst>
          </p:cNvPr>
          <p:cNvPicPr>
            <a:picLocks noChangeAspect="1"/>
          </p:cNvPicPr>
          <p:nvPr userDrawn="1"/>
        </p:nvPicPr>
        <p:blipFill rotWithShape="1">
          <a:blip r:embed="rId18"/>
          <a:srcRect/>
          <a:stretch/>
        </p:blipFill>
        <p:spPr>
          <a:xfrm>
            <a:off x="0" y="0"/>
            <a:ext cx="825500" cy="1079500"/>
          </a:xfrm>
          <a:prstGeom prst="rect">
            <a:avLst/>
          </a:prstGeom>
        </p:spPr>
      </p:pic>
    </p:spTree>
    <p:extLst>
      <p:ext uri="{BB962C8B-B14F-4D97-AF65-F5344CB8AC3E}">
        <p14:creationId xmlns:p14="http://schemas.microsoft.com/office/powerpoint/2010/main" val="134714091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678" r:id="rId8"/>
    <p:sldLayoutId id="2147483688" r:id="rId9"/>
    <p:sldLayoutId id="2147483689" r:id="rId10"/>
    <p:sldLayoutId id="2147483690" r:id="rId11"/>
    <p:sldLayoutId id="2147483701" r:id="rId12"/>
    <p:sldLayoutId id="2147483703" r:id="rId13"/>
    <p:sldLayoutId id="2147483704" r:id="rId14"/>
    <p:sldLayoutId id="2147483705" r:id="rId15"/>
    <p:sldLayoutId id="2147483706" r:id="rId16"/>
  </p:sldLayoutIdLst>
  <p:hf hdr="0" dt="0"/>
  <p:txStyles>
    <p:titleStyle>
      <a:lvl1pPr algn="ctr" rtl="0" eaLnBrk="1" fontAlgn="base" hangingPunct="1">
        <a:spcBef>
          <a:spcPct val="0"/>
        </a:spcBef>
        <a:spcAft>
          <a:spcPct val="0"/>
        </a:spcAft>
        <a:defRPr sz="4000" b="1">
          <a:solidFill>
            <a:schemeClr val="tx2"/>
          </a:solidFill>
          <a:latin typeface="+mj-lt"/>
          <a:ea typeface="ＭＳ Ｐゴシック" charset="0"/>
          <a:cs typeface="+mj-cs"/>
        </a:defRPr>
      </a:lvl1pPr>
      <a:lvl2pPr algn="ctr" rtl="0" eaLnBrk="1" fontAlgn="base" hangingPunct="1">
        <a:spcBef>
          <a:spcPct val="0"/>
        </a:spcBef>
        <a:spcAft>
          <a:spcPct val="0"/>
        </a:spcAft>
        <a:defRPr sz="4000" b="1">
          <a:solidFill>
            <a:schemeClr val="tx2"/>
          </a:solidFill>
          <a:latin typeface="Arial" charset="0"/>
          <a:ea typeface="ＭＳ Ｐゴシック" charset="0"/>
        </a:defRPr>
      </a:lvl2pPr>
      <a:lvl3pPr algn="ctr" rtl="0" eaLnBrk="1" fontAlgn="base" hangingPunct="1">
        <a:spcBef>
          <a:spcPct val="0"/>
        </a:spcBef>
        <a:spcAft>
          <a:spcPct val="0"/>
        </a:spcAft>
        <a:defRPr sz="4000" b="1">
          <a:solidFill>
            <a:schemeClr val="tx2"/>
          </a:solidFill>
          <a:latin typeface="Arial" charset="0"/>
          <a:ea typeface="ＭＳ Ｐゴシック" charset="0"/>
        </a:defRPr>
      </a:lvl3pPr>
      <a:lvl4pPr algn="ctr" rtl="0" eaLnBrk="1" fontAlgn="base" hangingPunct="1">
        <a:spcBef>
          <a:spcPct val="0"/>
        </a:spcBef>
        <a:spcAft>
          <a:spcPct val="0"/>
        </a:spcAft>
        <a:defRPr sz="4000" b="1">
          <a:solidFill>
            <a:schemeClr val="tx2"/>
          </a:solidFill>
          <a:latin typeface="Arial" charset="0"/>
          <a:ea typeface="ＭＳ Ｐゴシック" charset="0"/>
        </a:defRPr>
      </a:lvl4pPr>
      <a:lvl5pPr algn="ctr" rtl="0" eaLnBrk="1" fontAlgn="base" hangingPunct="1">
        <a:spcBef>
          <a:spcPct val="0"/>
        </a:spcBef>
        <a:spcAft>
          <a:spcPct val="0"/>
        </a:spcAft>
        <a:defRPr sz="4000" b="1">
          <a:solidFill>
            <a:schemeClr val="tx2"/>
          </a:solidFill>
          <a:latin typeface="Arial" charset="0"/>
          <a:ea typeface="ＭＳ Ｐゴシック" charset="0"/>
        </a:defRPr>
      </a:lvl5pPr>
      <a:lvl6pPr marL="457200" algn="ctr" rtl="0" eaLnBrk="1" fontAlgn="base" hangingPunct="1">
        <a:spcBef>
          <a:spcPct val="0"/>
        </a:spcBef>
        <a:spcAft>
          <a:spcPct val="0"/>
        </a:spcAft>
        <a:defRPr sz="4000" b="1">
          <a:solidFill>
            <a:schemeClr val="tx2"/>
          </a:solidFill>
          <a:latin typeface="Arial" charset="0"/>
        </a:defRPr>
      </a:lvl6pPr>
      <a:lvl7pPr marL="914400" algn="ctr" rtl="0" eaLnBrk="1" fontAlgn="base" hangingPunct="1">
        <a:spcBef>
          <a:spcPct val="0"/>
        </a:spcBef>
        <a:spcAft>
          <a:spcPct val="0"/>
        </a:spcAft>
        <a:defRPr sz="4000" b="1">
          <a:solidFill>
            <a:schemeClr val="tx2"/>
          </a:solidFill>
          <a:latin typeface="Arial" charset="0"/>
        </a:defRPr>
      </a:lvl7pPr>
      <a:lvl8pPr marL="1371600" algn="ctr" rtl="0" eaLnBrk="1" fontAlgn="base" hangingPunct="1">
        <a:spcBef>
          <a:spcPct val="0"/>
        </a:spcBef>
        <a:spcAft>
          <a:spcPct val="0"/>
        </a:spcAft>
        <a:defRPr sz="4000" b="1">
          <a:solidFill>
            <a:schemeClr val="tx2"/>
          </a:solidFill>
          <a:latin typeface="Arial" charset="0"/>
        </a:defRPr>
      </a:lvl8pPr>
      <a:lvl9pPr marL="1828800" algn="ctr" rtl="0" eaLnBrk="1" fontAlgn="base" hangingPunct="1">
        <a:spcBef>
          <a:spcPct val="0"/>
        </a:spcBef>
        <a:spcAft>
          <a:spcPct val="0"/>
        </a:spcAft>
        <a:defRPr sz="4000" b="1">
          <a:solidFill>
            <a:schemeClr val="tx2"/>
          </a:solidFill>
          <a:latin typeface="Arial" charset="0"/>
        </a:defRPr>
      </a:lvl9pPr>
    </p:titleStyle>
    <p:bodyStyle>
      <a:lvl1pPr marL="324000" indent="-324000" algn="l" rtl="0" eaLnBrk="1" fontAlgn="base" hangingPunct="1">
        <a:spcBef>
          <a:spcPts val="1200"/>
        </a:spcBef>
        <a:spcAft>
          <a:spcPts val="0"/>
        </a:spcAft>
        <a:buClr>
          <a:srgbClr val="FF0000"/>
        </a:buClr>
        <a:buSzPct val="90000"/>
        <a:buFontTx/>
        <a:buBlip>
          <a:blip r:embed="rId20"/>
        </a:buBlip>
        <a:defRPr sz="2800">
          <a:solidFill>
            <a:schemeClr val="tx1"/>
          </a:solidFill>
          <a:latin typeface="+mn-lt"/>
          <a:ea typeface="ＭＳ Ｐゴシック" charset="0"/>
          <a:cs typeface="+mn-cs"/>
        </a:defRPr>
      </a:lvl1pPr>
      <a:lvl2pPr marL="742950" indent="-285750" algn="l" rtl="0" eaLnBrk="1" fontAlgn="base" hangingPunct="1">
        <a:spcBef>
          <a:spcPts val="600"/>
        </a:spcBef>
        <a:spcAft>
          <a:spcPts val="0"/>
        </a:spcAft>
        <a:buClr>
          <a:schemeClr val="accent1"/>
        </a:buClr>
        <a:buFont typeface="Wingdings" charset="0"/>
        <a:buChar char="Ø"/>
        <a:defRPr sz="2400">
          <a:solidFill>
            <a:schemeClr val="tx1"/>
          </a:solidFill>
          <a:latin typeface="+mn-lt"/>
          <a:ea typeface="ＭＳ Ｐゴシック" charset="0"/>
        </a:defRPr>
      </a:lvl2pPr>
      <a:lvl3pPr marL="1143000" indent="-228600" algn="l" rtl="0" eaLnBrk="1" fontAlgn="base" hangingPunct="1">
        <a:spcBef>
          <a:spcPts val="0"/>
        </a:spcBef>
        <a:spcAft>
          <a:spcPct val="0"/>
        </a:spcAft>
        <a:buClr>
          <a:schemeClr val="tx2"/>
        </a:buClr>
        <a:buChar char="•"/>
        <a:defRPr sz="2000">
          <a:solidFill>
            <a:schemeClr val="tx1"/>
          </a:solidFill>
          <a:latin typeface="+mn-lt"/>
          <a:ea typeface="ＭＳ Ｐゴシック" charset="0"/>
        </a:defRPr>
      </a:lvl3pPr>
      <a:lvl4pPr marL="1600200" indent="-228600" algn="l" rtl="0" eaLnBrk="1" fontAlgn="base" hangingPunct="1">
        <a:spcBef>
          <a:spcPts val="0"/>
        </a:spcBef>
        <a:spcAft>
          <a:spcPct val="0"/>
        </a:spcAft>
        <a:buChar char="–"/>
        <a:defRPr sz="2000">
          <a:solidFill>
            <a:schemeClr val="tx1"/>
          </a:solidFill>
          <a:latin typeface="+mn-lt"/>
          <a:ea typeface="ＭＳ Ｐゴシック" charset="0"/>
        </a:defRPr>
      </a:lvl4pPr>
      <a:lvl5pPr marL="2057400" indent="-228600" algn="l" rtl="0" eaLnBrk="1" fontAlgn="base" hangingPunct="1">
        <a:spcBef>
          <a:spcPts val="0"/>
        </a:spcBef>
        <a:spcAft>
          <a:spcPct val="0"/>
        </a:spcAft>
        <a:buChar char="»"/>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4"/>
          <p:cNvSpPr>
            <a:spLocks noGrp="1" noChangeArrowheads="1"/>
          </p:cNvSpPr>
          <p:nvPr>
            <p:ph type="body" idx="1"/>
          </p:nvPr>
        </p:nvSpPr>
        <p:spPr bwMode="auto">
          <a:xfrm>
            <a:off x="252413" y="1371600"/>
            <a:ext cx="86391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smtClean="0"/>
          </a:p>
        </p:txBody>
      </p:sp>
      <p:sp>
        <p:nvSpPr>
          <p:cNvPr id="13" name="Rectangle 12"/>
          <p:cNvSpPr/>
          <p:nvPr/>
        </p:nvSpPr>
        <p:spPr>
          <a:xfrm>
            <a:off x="0" y="0"/>
            <a:ext cx="9144000" cy="1147763"/>
          </a:xfrm>
          <a:prstGeom prst="rect">
            <a:avLst/>
          </a:prstGeom>
          <a:gradFill flip="none" rotWithShape="1">
            <a:gsLst>
              <a:gs pos="0">
                <a:schemeClr val="bg1">
                  <a:lumMod val="95000"/>
                </a:schemeClr>
              </a:gs>
              <a:gs pos="100000">
                <a:schemeClr val="bg1"/>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028" name="Picture 9" descr="eso50thlogo-rgb.tif"/>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87338" y="63500"/>
            <a:ext cx="17335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a:spLocks noChangeArrowheads="1"/>
          </p:cNvSpPr>
          <p:nvPr/>
        </p:nvSpPr>
        <p:spPr bwMode="auto">
          <a:xfrm>
            <a:off x="217488" y="6548438"/>
            <a:ext cx="4786312" cy="246062"/>
          </a:xfrm>
          <a:prstGeom prst="rect">
            <a:avLst/>
          </a:prstGeom>
          <a:noFill/>
          <a:ln>
            <a:noFill/>
          </a:ln>
          <a:extLst/>
        </p:spPr>
        <p:txBody>
          <a:bodyPr>
            <a:spAutoFit/>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z="1000" dirty="0" smtClean="0">
                <a:latin typeface="HelveticaNeueLT Com 55 Roman"/>
                <a:cs typeface="HelveticaNeueLT Com 55 Roman"/>
              </a:rPr>
              <a:t>Fifty Highlights from Fifty Years</a:t>
            </a:r>
            <a:endParaRPr lang="en-US" sz="1000" dirty="0">
              <a:latin typeface="HelveticaNeueLT Com 55 Roman"/>
              <a:cs typeface="HelveticaNeueLT Com 55 Roman"/>
            </a:endParaRPr>
          </a:p>
        </p:txBody>
      </p:sp>
      <p:pic>
        <p:nvPicPr>
          <p:cNvPr id="1030" name="Picture 11" descr="eso-flags-noframes.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5681663" y="6621463"/>
            <a:ext cx="3244850" cy="10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809723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3" r:id="rId15"/>
  </p:sldLayoutIdLst>
  <p:txStyles>
    <p:titleStyle>
      <a:lvl1pPr algn="ctr" rtl="0" eaLnBrk="1" fontAlgn="base" hangingPunct="1">
        <a:spcBef>
          <a:spcPct val="0"/>
        </a:spcBef>
        <a:spcAft>
          <a:spcPct val="0"/>
        </a:spcAft>
        <a:defRPr sz="3400" b="1">
          <a:solidFill>
            <a:schemeClr val="tx2"/>
          </a:solidFill>
          <a:latin typeface="Arial"/>
          <a:ea typeface="ＭＳ Ｐゴシック" pitchFamily="-108" charset="-128"/>
          <a:cs typeface="Arial"/>
        </a:defRPr>
      </a:lvl1pPr>
      <a:lvl2pPr algn="ctr" rtl="0" eaLnBrk="1" fontAlgn="base" hangingPunct="1">
        <a:spcBef>
          <a:spcPct val="0"/>
        </a:spcBef>
        <a:spcAft>
          <a:spcPct val="0"/>
        </a:spcAft>
        <a:defRPr sz="3400" b="1">
          <a:solidFill>
            <a:schemeClr val="tx2"/>
          </a:solidFill>
          <a:latin typeface="Arial" pitchFamily="-108" charset="0"/>
          <a:ea typeface="ＭＳ Ｐゴシック" pitchFamily="-108" charset="-128"/>
          <a:cs typeface="Arial" charset="0"/>
        </a:defRPr>
      </a:lvl2pPr>
      <a:lvl3pPr algn="ctr" rtl="0" eaLnBrk="1" fontAlgn="base" hangingPunct="1">
        <a:spcBef>
          <a:spcPct val="0"/>
        </a:spcBef>
        <a:spcAft>
          <a:spcPct val="0"/>
        </a:spcAft>
        <a:defRPr sz="3400" b="1">
          <a:solidFill>
            <a:schemeClr val="tx2"/>
          </a:solidFill>
          <a:latin typeface="Arial" pitchFamily="-108" charset="0"/>
          <a:ea typeface="ＭＳ Ｐゴシック" pitchFamily="-108" charset="-128"/>
          <a:cs typeface="Arial" charset="0"/>
        </a:defRPr>
      </a:lvl3pPr>
      <a:lvl4pPr algn="ctr" rtl="0" eaLnBrk="1" fontAlgn="base" hangingPunct="1">
        <a:spcBef>
          <a:spcPct val="0"/>
        </a:spcBef>
        <a:spcAft>
          <a:spcPct val="0"/>
        </a:spcAft>
        <a:defRPr sz="3400" b="1">
          <a:solidFill>
            <a:schemeClr val="tx2"/>
          </a:solidFill>
          <a:latin typeface="Arial" pitchFamily="-108" charset="0"/>
          <a:ea typeface="ＭＳ Ｐゴシック" pitchFamily="-108" charset="-128"/>
          <a:cs typeface="Arial" charset="0"/>
        </a:defRPr>
      </a:lvl4pPr>
      <a:lvl5pPr algn="ctr" rtl="0" eaLnBrk="1" fontAlgn="base" hangingPunct="1">
        <a:spcBef>
          <a:spcPct val="0"/>
        </a:spcBef>
        <a:spcAft>
          <a:spcPct val="0"/>
        </a:spcAft>
        <a:defRPr sz="3400" b="1">
          <a:solidFill>
            <a:schemeClr val="tx2"/>
          </a:solidFill>
          <a:latin typeface="Arial" pitchFamily="-108" charset="0"/>
          <a:ea typeface="ＭＳ Ｐゴシック" pitchFamily="-108" charset="-128"/>
          <a:cs typeface="Arial" charset="0"/>
        </a:defRPr>
      </a:lvl5pPr>
      <a:lvl6pPr marL="457200" algn="ctr" rtl="0" eaLnBrk="1" fontAlgn="base" hangingPunct="1">
        <a:spcBef>
          <a:spcPct val="0"/>
        </a:spcBef>
        <a:spcAft>
          <a:spcPct val="0"/>
        </a:spcAft>
        <a:defRPr sz="4000" b="1">
          <a:solidFill>
            <a:schemeClr val="tx2"/>
          </a:solidFill>
          <a:latin typeface="Arial" charset="0"/>
        </a:defRPr>
      </a:lvl6pPr>
      <a:lvl7pPr marL="914400" algn="ctr" rtl="0" eaLnBrk="1" fontAlgn="base" hangingPunct="1">
        <a:spcBef>
          <a:spcPct val="0"/>
        </a:spcBef>
        <a:spcAft>
          <a:spcPct val="0"/>
        </a:spcAft>
        <a:defRPr sz="4000" b="1">
          <a:solidFill>
            <a:schemeClr val="tx2"/>
          </a:solidFill>
          <a:latin typeface="Arial" charset="0"/>
        </a:defRPr>
      </a:lvl7pPr>
      <a:lvl8pPr marL="1371600" algn="ctr" rtl="0" eaLnBrk="1" fontAlgn="base" hangingPunct="1">
        <a:spcBef>
          <a:spcPct val="0"/>
        </a:spcBef>
        <a:spcAft>
          <a:spcPct val="0"/>
        </a:spcAft>
        <a:defRPr sz="4000" b="1">
          <a:solidFill>
            <a:schemeClr val="tx2"/>
          </a:solidFill>
          <a:latin typeface="Arial" charset="0"/>
        </a:defRPr>
      </a:lvl8pPr>
      <a:lvl9pPr marL="1828800" algn="ctr" rtl="0" eaLnBrk="1" fontAlgn="base" hangingPunct="1">
        <a:spcBef>
          <a:spcPct val="0"/>
        </a:spcBef>
        <a:spcAft>
          <a:spcPct val="0"/>
        </a:spcAft>
        <a:defRPr sz="4000" b="1">
          <a:solidFill>
            <a:schemeClr val="tx2"/>
          </a:solidFill>
          <a:latin typeface="Arial" charset="0"/>
        </a:defRPr>
      </a:lvl9pPr>
    </p:titleStyle>
    <p:bodyStyle>
      <a:lvl1pPr marL="342900" indent="-342900" algn="l" rtl="0" eaLnBrk="1" fontAlgn="base" hangingPunct="1">
        <a:spcBef>
          <a:spcPct val="20000"/>
        </a:spcBef>
        <a:spcAft>
          <a:spcPct val="0"/>
        </a:spcAft>
        <a:buClr>
          <a:srgbClr val="FF0000"/>
        </a:buClr>
        <a:buSzPct val="90000"/>
        <a:buFont typeface="Monotype Sorts" charset="2"/>
        <a:buChar char="n"/>
        <a:defRPr sz="2800">
          <a:solidFill>
            <a:schemeClr val="tx1"/>
          </a:solidFill>
          <a:latin typeface="HelveticaNeueLT Com 45 Lt"/>
          <a:ea typeface="ＭＳ Ｐゴシック" pitchFamily="-108" charset="-128"/>
          <a:cs typeface="HelveticaNeueLT Com 45 Lt"/>
        </a:defRPr>
      </a:lvl1pPr>
      <a:lvl2pPr marL="742950" indent="-285750" algn="l" rtl="0" eaLnBrk="1" fontAlgn="base" hangingPunct="1">
        <a:spcBef>
          <a:spcPct val="20000"/>
        </a:spcBef>
        <a:spcAft>
          <a:spcPct val="0"/>
        </a:spcAft>
        <a:buClr>
          <a:schemeClr val="accent2"/>
        </a:buClr>
        <a:buFont typeface="Wingdings" pitchFamily="2" charset="2"/>
        <a:buChar char="Ø"/>
        <a:defRPr sz="2400">
          <a:solidFill>
            <a:schemeClr val="tx1"/>
          </a:solidFill>
          <a:latin typeface="HelveticaNeueLT Com 45 Lt"/>
          <a:ea typeface="ＭＳ Ｐゴシック" pitchFamily="-108" charset="-128"/>
          <a:cs typeface="HelveticaNeueLT Com 45 Lt"/>
        </a:defRPr>
      </a:lvl2pPr>
      <a:lvl3pPr marL="1143000" indent="-228600" algn="l" rtl="0" eaLnBrk="1" fontAlgn="base" hangingPunct="1">
        <a:spcBef>
          <a:spcPct val="20000"/>
        </a:spcBef>
        <a:spcAft>
          <a:spcPct val="0"/>
        </a:spcAft>
        <a:buClr>
          <a:srgbClr val="0066FF"/>
        </a:buClr>
        <a:buChar char="•"/>
        <a:defRPr sz="2000">
          <a:solidFill>
            <a:schemeClr val="tx1"/>
          </a:solidFill>
          <a:latin typeface="HelveticaNeueLT Com 45 Lt"/>
          <a:ea typeface="ＭＳ Ｐゴシック" pitchFamily="-108" charset="-128"/>
          <a:cs typeface="HelveticaNeueLT Com 45 Lt"/>
        </a:defRPr>
      </a:lvl3pPr>
      <a:lvl4pPr marL="1600200" indent="-228600" algn="l" rtl="0" eaLnBrk="1" fontAlgn="base" hangingPunct="1">
        <a:spcBef>
          <a:spcPct val="20000"/>
        </a:spcBef>
        <a:spcAft>
          <a:spcPct val="0"/>
        </a:spcAft>
        <a:buChar char="–"/>
        <a:defRPr>
          <a:solidFill>
            <a:schemeClr val="tx1"/>
          </a:solidFill>
          <a:latin typeface="HelveticaNeueLT Com 45 Lt"/>
          <a:ea typeface="ＭＳ Ｐゴシック" pitchFamily="-108" charset="-128"/>
          <a:cs typeface="HelveticaNeueLT Com 45 Lt"/>
        </a:defRPr>
      </a:lvl4pPr>
      <a:lvl5pPr marL="2057400" indent="-228600" algn="l" rtl="0" eaLnBrk="1" fontAlgn="base" hangingPunct="1">
        <a:spcBef>
          <a:spcPct val="20000"/>
        </a:spcBef>
        <a:spcAft>
          <a:spcPct val="0"/>
        </a:spcAft>
        <a:buChar char="»"/>
        <a:defRPr sz="1400">
          <a:solidFill>
            <a:schemeClr val="tx1"/>
          </a:solidFill>
          <a:latin typeface="HelveticaNeueLT Com 45 Lt"/>
          <a:ea typeface="ＭＳ Ｐゴシック" pitchFamily="-108" charset="-128"/>
          <a:cs typeface="HelveticaNeueLT Com 45 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219200" y="685800"/>
            <a:ext cx="68580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bg1"/>
                </a:solidFill>
                <a:latin typeface="Arial" charset="0"/>
                <a:ea typeface="ＭＳ Ｐゴシック" charset="-128"/>
                <a:cs typeface="+mn-cs"/>
              </a:defRPr>
            </a:lvl1pPr>
          </a:lstStyle>
          <a:p>
            <a:pPr>
              <a:defRPr/>
            </a:pPr>
            <a:r>
              <a:rPr lang="en-US">
                <a:solidFill>
                  <a:srgbClr val="FFFFFF"/>
                </a:solidFill>
              </a:rPr>
              <a:t>ALMA@IAU-GA-SpS9</a:t>
            </a:r>
          </a:p>
        </p:txBody>
      </p:sp>
      <p:pic>
        <p:nvPicPr>
          <p:cNvPr id="2053" name="Picture 12"/>
          <p:cNvPicPr>
            <a:picLocks noChangeAspect="1" noChangeArrowheads="1"/>
          </p:cNvPicPr>
          <p:nvPr userDrawn="1"/>
        </p:nvPicPr>
        <p:blipFill>
          <a:blip r:embed="rId21" cstate="print">
            <a:extLst>
              <a:ext uri="{28A0092B-C50C-407E-A947-70E740481C1C}">
                <a14:useLocalDpi xmlns:a14="http://schemas.microsoft.com/office/drawing/2010/main" val="0"/>
              </a:ext>
            </a:extLst>
          </a:blip>
          <a:srcRect/>
          <a:stretch>
            <a:fillRect/>
          </a:stretch>
        </p:blipFill>
        <p:spPr bwMode="auto">
          <a:xfrm>
            <a:off x="6858000" y="381000"/>
            <a:ext cx="1841500" cy="373063"/>
          </a:xfrm>
          <a:prstGeom prst="rect">
            <a:avLst/>
          </a:prstGeom>
          <a:noFill/>
          <a:ln w="9525">
            <a:solidFill>
              <a:srgbClr val="1E03BD"/>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73870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Lst>
  <p:timing>
    <p:tnLst>
      <p:par>
        <p:cTn id="1" dur="indefinite" restart="never" nodeType="tmRoot"/>
      </p:par>
    </p:tnLst>
  </p:timing>
  <p:hf hdr="0" ftr="0"/>
  <p:txStyles>
    <p:titleStyle>
      <a:lvl1pPr algn="l" rtl="0" eaLnBrk="0" fontAlgn="base" hangingPunct="0">
        <a:spcBef>
          <a:spcPct val="0"/>
        </a:spcBef>
        <a:spcAft>
          <a:spcPct val="0"/>
        </a:spcAft>
        <a:defRPr sz="2500" b="1">
          <a:solidFill>
            <a:srgbClr val="FFDA3A"/>
          </a:solidFill>
          <a:latin typeface="+mj-lt"/>
          <a:ea typeface="ＭＳ Ｐゴシック" charset="-128"/>
          <a:cs typeface="ＭＳ Ｐゴシック" charset="-128"/>
        </a:defRPr>
      </a:lvl1pPr>
      <a:lvl2pPr algn="l" rtl="0" eaLnBrk="0" fontAlgn="base" hangingPunct="0">
        <a:spcBef>
          <a:spcPct val="0"/>
        </a:spcBef>
        <a:spcAft>
          <a:spcPct val="0"/>
        </a:spcAft>
        <a:defRPr sz="2500" b="1">
          <a:solidFill>
            <a:srgbClr val="FFDA3A"/>
          </a:solidFill>
          <a:latin typeface="Arial" charset="0"/>
          <a:ea typeface="ＭＳ Ｐゴシック" charset="-128"/>
          <a:cs typeface="ＭＳ Ｐゴシック" charset="-128"/>
        </a:defRPr>
      </a:lvl2pPr>
      <a:lvl3pPr algn="l" rtl="0" eaLnBrk="0" fontAlgn="base" hangingPunct="0">
        <a:spcBef>
          <a:spcPct val="0"/>
        </a:spcBef>
        <a:spcAft>
          <a:spcPct val="0"/>
        </a:spcAft>
        <a:defRPr sz="2500" b="1">
          <a:solidFill>
            <a:srgbClr val="FFDA3A"/>
          </a:solidFill>
          <a:latin typeface="Arial" charset="0"/>
          <a:ea typeface="ＭＳ Ｐゴシック" charset="-128"/>
          <a:cs typeface="ＭＳ Ｐゴシック" charset="-128"/>
        </a:defRPr>
      </a:lvl3pPr>
      <a:lvl4pPr algn="l" rtl="0" eaLnBrk="0" fontAlgn="base" hangingPunct="0">
        <a:spcBef>
          <a:spcPct val="0"/>
        </a:spcBef>
        <a:spcAft>
          <a:spcPct val="0"/>
        </a:spcAft>
        <a:defRPr sz="2500" b="1">
          <a:solidFill>
            <a:srgbClr val="FFDA3A"/>
          </a:solidFill>
          <a:latin typeface="Arial" charset="0"/>
          <a:ea typeface="ＭＳ Ｐゴシック" charset="-128"/>
          <a:cs typeface="ＭＳ Ｐゴシック" charset="-128"/>
        </a:defRPr>
      </a:lvl4pPr>
      <a:lvl5pPr algn="l" rtl="0" eaLnBrk="0" fontAlgn="base" hangingPunct="0">
        <a:spcBef>
          <a:spcPct val="0"/>
        </a:spcBef>
        <a:spcAft>
          <a:spcPct val="0"/>
        </a:spcAft>
        <a:defRPr sz="2500" b="1">
          <a:solidFill>
            <a:srgbClr val="FFDA3A"/>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2500" b="1">
          <a:solidFill>
            <a:srgbClr val="FFDA3A"/>
          </a:solidFill>
          <a:latin typeface="Arial" charset="0"/>
        </a:defRPr>
      </a:lvl6pPr>
      <a:lvl7pPr marL="914400" algn="l" rtl="0" eaLnBrk="1" fontAlgn="base" hangingPunct="1">
        <a:spcBef>
          <a:spcPct val="0"/>
        </a:spcBef>
        <a:spcAft>
          <a:spcPct val="0"/>
        </a:spcAft>
        <a:defRPr sz="2500" b="1">
          <a:solidFill>
            <a:srgbClr val="FFDA3A"/>
          </a:solidFill>
          <a:latin typeface="Arial" charset="0"/>
        </a:defRPr>
      </a:lvl7pPr>
      <a:lvl8pPr marL="1371600" algn="l" rtl="0" eaLnBrk="1" fontAlgn="base" hangingPunct="1">
        <a:spcBef>
          <a:spcPct val="0"/>
        </a:spcBef>
        <a:spcAft>
          <a:spcPct val="0"/>
        </a:spcAft>
        <a:defRPr sz="2500" b="1">
          <a:solidFill>
            <a:srgbClr val="FFDA3A"/>
          </a:solidFill>
          <a:latin typeface="Arial" charset="0"/>
        </a:defRPr>
      </a:lvl8pPr>
      <a:lvl9pPr marL="1828800" algn="l" rtl="0" eaLnBrk="1" fontAlgn="base" hangingPunct="1">
        <a:spcBef>
          <a:spcPct val="0"/>
        </a:spcBef>
        <a:spcAft>
          <a:spcPct val="0"/>
        </a:spcAft>
        <a:defRPr sz="2500" b="1">
          <a:solidFill>
            <a:srgbClr val="FFDA3A"/>
          </a:solidFill>
          <a:latin typeface="Arial" charset="0"/>
        </a:defRPr>
      </a:lvl9pPr>
    </p:titleStyle>
    <p:bodyStyle>
      <a:lvl1pPr marL="342900" indent="-342900" algn="l" rtl="0" eaLnBrk="0" fontAlgn="base" hangingPunct="0">
        <a:spcBef>
          <a:spcPct val="20000"/>
        </a:spcBef>
        <a:spcAft>
          <a:spcPct val="0"/>
        </a:spcAft>
        <a:defRPr sz="2000">
          <a:solidFill>
            <a:srgbClr val="FFDA3A"/>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a:solidFill>
            <a:schemeClr val="bg1"/>
          </a:solidFill>
          <a:latin typeface="+mn-lt"/>
          <a:ea typeface="ＭＳ Ｐゴシック" charset="-128"/>
          <a:cs typeface="ＭＳ Ｐゴシック" charset="0"/>
        </a:defRPr>
      </a:lvl2pPr>
      <a:lvl3pPr marL="1143000" indent="-228600" algn="l" rtl="0" eaLnBrk="0" fontAlgn="base" hangingPunct="0">
        <a:spcBef>
          <a:spcPct val="20000"/>
        </a:spcBef>
        <a:spcAft>
          <a:spcPct val="0"/>
        </a:spcAft>
        <a:buChar char="•"/>
        <a:defRPr sz="1600">
          <a:solidFill>
            <a:schemeClr val="bg1"/>
          </a:solidFill>
          <a:latin typeface="+mn-lt"/>
          <a:ea typeface="ＭＳ Ｐゴシック" charset="-128"/>
          <a:cs typeface="ＭＳ Ｐゴシック" charset="0"/>
        </a:defRPr>
      </a:lvl3pPr>
      <a:lvl4pPr marL="1600200" indent="-228600" algn="l" rtl="0" eaLnBrk="0" fontAlgn="base" hangingPunct="0">
        <a:spcBef>
          <a:spcPct val="20000"/>
        </a:spcBef>
        <a:spcAft>
          <a:spcPct val="0"/>
        </a:spcAft>
        <a:buChar char="–"/>
        <a:defRPr sz="1500">
          <a:solidFill>
            <a:schemeClr val="bg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sz="1400">
          <a:solidFill>
            <a:schemeClr val="bg1"/>
          </a:solidFill>
          <a:latin typeface="+mn-lt"/>
          <a:ea typeface="ＭＳ Ｐゴシック" charset="-128"/>
          <a:cs typeface="ＭＳ Ｐゴシック" charset="0"/>
        </a:defRPr>
      </a:lvl5pPr>
      <a:lvl6pPr marL="2514600" indent="-228600" algn="l" rtl="0" eaLnBrk="1" fontAlgn="base" hangingPunct="1">
        <a:spcBef>
          <a:spcPct val="20000"/>
        </a:spcBef>
        <a:spcAft>
          <a:spcPct val="0"/>
        </a:spcAft>
        <a:buChar char="»"/>
        <a:defRPr sz="1400">
          <a:solidFill>
            <a:schemeClr val="bg1"/>
          </a:solidFill>
          <a:latin typeface="+mn-lt"/>
          <a:ea typeface="ＭＳ Ｐゴシック" charset="-128"/>
        </a:defRPr>
      </a:lvl6pPr>
      <a:lvl7pPr marL="2971800" indent="-228600" algn="l" rtl="0" eaLnBrk="1" fontAlgn="base" hangingPunct="1">
        <a:spcBef>
          <a:spcPct val="20000"/>
        </a:spcBef>
        <a:spcAft>
          <a:spcPct val="0"/>
        </a:spcAft>
        <a:buChar char="»"/>
        <a:defRPr sz="1400">
          <a:solidFill>
            <a:schemeClr val="bg1"/>
          </a:solidFill>
          <a:latin typeface="+mn-lt"/>
          <a:ea typeface="ＭＳ Ｐゴシック" charset="-128"/>
        </a:defRPr>
      </a:lvl7pPr>
      <a:lvl8pPr marL="3429000" indent="-228600" algn="l" rtl="0" eaLnBrk="1" fontAlgn="base" hangingPunct="1">
        <a:spcBef>
          <a:spcPct val="20000"/>
        </a:spcBef>
        <a:spcAft>
          <a:spcPct val="0"/>
        </a:spcAft>
        <a:buChar char="»"/>
        <a:defRPr sz="1400">
          <a:solidFill>
            <a:schemeClr val="bg1"/>
          </a:solidFill>
          <a:latin typeface="+mn-lt"/>
          <a:ea typeface="ＭＳ Ｐゴシック" charset="-128"/>
        </a:defRPr>
      </a:lvl8pPr>
      <a:lvl9pPr marL="3886200" indent="-228600" algn="l" rtl="0" eaLnBrk="1" fontAlgn="base" hangingPunct="1">
        <a:spcBef>
          <a:spcPct val="20000"/>
        </a:spcBef>
        <a:spcAft>
          <a:spcPct val="0"/>
        </a:spcAft>
        <a:buChar char="»"/>
        <a:defRPr sz="1400">
          <a:solidFill>
            <a:schemeClr val="bg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95338" y="0"/>
            <a:ext cx="8345487"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4"/>
          <p:cNvSpPr>
            <a:spLocks noGrp="1" noChangeArrowheads="1"/>
          </p:cNvSpPr>
          <p:nvPr>
            <p:ph type="body" idx="1"/>
          </p:nvPr>
        </p:nvSpPr>
        <p:spPr bwMode="auto">
          <a:xfrm>
            <a:off x="828675" y="1187450"/>
            <a:ext cx="8348663"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grpSp>
        <p:nvGrpSpPr>
          <p:cNvPr id="1028" name="Group 6"/>
          <p:cNvGrpSpPr>
            <a:grpSpLocks/>
          </p:cNvGrpSpPr>
          <p:nvPr/>
        </p:nvGrpSpPr>
        <p:grpSpPr bwMode="auto">
          <a:xfrm>
            <a:off x="0" y="0"/>
            <a:ext cx="9144000" cy="6856413"/>
            <a:chOff x="0" y="0"/>
            <a:chExt cx="5760" cy="4319"/>
          </a:xfrm>
        </p:grpSpPr>
        <p:graphicFrame>
          <p:nvGraphicFramePr>
            <p:cNvPr id="1033" name="Object 7"/>
            <p:cNvGraphicFramePr>
              <a:graphicFrameLocks noChangeAspect="1"/>
            </p:cNvGraphicFramePr>
            <p:nvPr userDrawn="1"/>
          </p:nvGraphicFramePr>
          <p:xfrm>
            <a:off x="0" y="0"/>
            <a:ext cx="501" cy="653"/>
          </p:xfrm>
          <a:graphic>
            <a:graphicData uri="http://schemas.openxmlformats.org/presentationml/2006/ole">
              <mc:AlternateContent xmlns:mc="http://schemas.openxmlformats.org/markup-compatibility/2006">
                <mc:Choice xmlns:v="urn:schemas-microsoft-com:vml" Requires="v">
                  <p:oleObj spid="_x0000_s1096" name="Photo Editor Photo" r:id="rId4" imgW="4495238" imgH="5858693" progId="">
                    <p:embed/>
                  </p:oleObj>
                </mc:Choice>
                <mc:Fallback>
                  <p:oleObj name="Photo Editor Photo" r:id="rId4" imgW="4495238" imgH="5858693" progId="">
                    <p:embed/>
                    <p:pic>
                      <p:nvPicPr>
                        <p:cNvPr id="1033"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01" cy="65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34" name="Line 8"/>
            <p:cNvSpPr>
              <a:spLocks noChangeShapeType="1"/>
            </p:cNvSpPr>
            <p:nvPr userDrawn="1"/>
          </p:nvSpPr>
          <p:spPr bwMode="auto">
            <a:xfrm>
              <a:off x="501" y="0"/>
              <a:ext cx="0" cy="4319"/>
            </a:xfrm>
            <a:prstGeom prst="line">
              <a:avLst/>
            </a:prstGeom>
            <a:noFill/>
            <a:ln w="9525">
              <a:solidFill>
                <a:srgbClr val="2764D1"/>
              </a:solidFill>
              <a:round/>
              <a:headEnd/>
              <a:tailEnd/>
            </a:ln>
            <a:extLst>
              <a:ext uri="{909E8E84-426E-40DD-AFC4-6F175D3DCCD1}">
                <a14:hiddenFill xmlns:a14="http://schemas.microsoft.com/office/drawing/2010/main">
                  <a:noFill/>
                </a14:hiddenFill>
              </a:ext>
            </a:extLst>
          </p:spPr>
          <p:txBody>
            <a:bodyPr wrap="none" anchor="ctr"/>
            <a:lstStyle/>
            <a:p>
              <a:endParaRPr lang="fr-FR" smtClean="0">
                <a:solidFill>
                  <a:srgbClr val="000000"/>
                </a:solidFill>
                <a:ea typeface="MS PGothic" pitchFamily="34" charset="-128"/>
              </a:endParaRPr>
            </a:p>
          </p:txBody>
        </p:sp>
        <p:sp>
          <p:nvSpPr>
            <p:cNvPr id="1035" name="Line 9"/>
            <p:cNvSpPr>
              <a:spLocks noChangeShapeType="1"/>
            </p:cNvSpPr>
            <p:nvPr userDrawn="1"/>
          </p:nvSpPr>
          <p:spPr bwMode="auto">
            <a:xfrm>
              <a:off x="0" y="652"/>
              <a:ext cx="5760" cy="0"/>
            </a:xfrm>
            <a:prstGeom prst="line">
              <a:avLst/>
            </a:prstGeom>
            <a:noFill/>
            <a:ln w="9525">
              <a:solidFill>
                <a:srgbClr val="2764D1"/>
              </a:solidFill>
              <a:round/>
              <a:headEnd/>
              <a:tailEnd/>
            </a:ln>
            <a:extLst>
              <a:ext uri="{909E8E84-426E-40DD-AFC4-6F175D3DCCD1}">
                <a14:hiddenFill xmlns:a14="http://schemas.microsoft.com/office/drawing/2010/main">
                  <a:noFill/>
                </a14:hiddenFill>
              </a:ext>
            </a:extLst>
          </p:spPr>
          <p:txBody>
            <a:bodyPr wrap="none" anchor="ctr"/>
            <a:lstStyle/>
            <a:p>
              <a:endParaRPr lang="fr-FR" smtClean="0">
                <a:solidFill>
                  <a:srgbClr val="000000"/>
                </a:solidFill>
                <a:ea typeface="MS PGothic" pitchFamily="34" charset="-128"/>
              </a:endParaRPr>
            </a:p>
          </p:txBody>
        </p:sp>
      </p:grpSp>
      <p:sp>
        <p:nvSpPr>
          <p:cNvPr id="1029" name="Text Box 10"/>
          <p:cNvSpPr txBox="1">
            <a:spLocks noChangeArrowheads="1"/>
          </p:cNvSpPr>
          <p:nvPr/>
        </p:nvSpPr>
        <p:spPr bwMode="auto">
          <a:xfrm>
            <a:off x="947738" y="6497638"/>
            <a:ext cx="33178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r>
              <a:rPr lang="en-GB" sz="1000" smtClean="0">
                <a:solidFill>
                  <a:srgbClr val="000000"/>
                </a:solidFill>
                <a:latin typeface="HelveticaNeueLT Com 65 Md" charset="0"/>
              </a:rPr>
              <a:t>TOP 10 discoveries by ESO telescopes, 26 April 2011</a:t>
            </a:r>
          </a:p>
        </p:txBody>
      </p:sp>
      <p:cxnSp>
        <p:nvCxnSpPr>
          <p:cNvPr id="13" name="Straight Connector 12"/>
          <p:cNvCxnSpPr>
            <a:cxnSpLocks noChangeShapeType="1"/>
          </p:cNvCxnSpPr>
          <p:nvPr/>
        </p:nvCxnSpPr>
        <p:spPr bwMode="auto">
          <a:xfrm>
            <a:off x="795338" y="1035050"/>
            <a:ext cx="8348662" cy="1588"/>
          </a:xfrm>
          <a:prstGeom prst="line">
            <a:avLst/>
          </a:prstGeom>
          <a:noFill/>
          <a:ln w="25400">
            <a:solidFill>
              <a:srgbClr val="235AA6"/>
            </a:solidFill>
            <a:round/>
            <a:headEnd/>
            <a:tailEnd/>
          </a:ln>
          <a:effectLst>
            <a:outerShdw blurRad="63500" dist="20000" dir="5400000" rotWithShape="0">
              <a:srgbClr val="000000">
                <a:alpha val="37999"/>
              </a:srgbClr>
            </a:outerShdw>
          </a:effectLst>
        </p:spPr>
      </p:cxnSp>
      <p:cxnSp>
        <p:nvCxnSpPr>
          <p:cNvPr id="15" name="Straight Connector 14"/>
          <p:cNvCxnSpPr>
            <a:cxnSpLocks noChangeShapeType="1"/>
          </p:cNvCxnSpPr>
          <p:nvPr/>
        </p:nvCxnSpPr>
        <p:spPr bwMode="auto">
          <a:xfrm rot="5400000">
            <a:off x="-2114550" y="3948113"/>
            <a:ext cx="5821363" cy="1587"/>
          </a:xfrm>
          <a:prstGeom prst="line">
            <a:avLst/>
          </a:prstGeom>
          <a:noFill/>
          <a:ln w="25400">
            <a:solidFill>
              <a:srgbClr val="235AA6"/>
            </a:solidFill>
            <a:round/>
            <a:headEnd/>
            <a:tailEnd/>
          </a:ln>
          <a:effectLst>
            <a:outerShdw blurRad="63500" dist="20000" dir="5400000" rotWithShape="0">
              <a:srgbClr val="000000">
                <a:alpha val="37999"/>
              </a:srgbClr>
            </a:outerShdw>
          </a:effectLst>
        </p:spPr>
      </p:cxnSp>
      <p:pic>
        <p:nvPicPr>
          <p:cNvPr id="1032" name="Picture 13" descr="eso-flags-blackframes.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10300" y="6583363"/>
            <a:ext cx="2813050" cy="8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9410253"/>
      </p:ext>
    </p:extLst>
  </p:cSld>
  <p:clrMap bg1="lt1" tx1="dk1" bg2="lt2" tx2="dk2" accent1="accent1" accent2="accent2" accent3="accent3" accent4="accent4" accent5="accent5" accent6="accent6" hlink="hlink" folHlink="folHlink"/>
  <p:sldLayoutIdLst>
    <p:sldLayoutId id="2147483744" r:id="rId1"/>
  </p:sldLayoutIdLst>
  <p:txStyles>
    <p:titleStyle>
      <a:lvl1pPr algn="ctr" rtl="0" eaLnBrk="0" fontAlgn="base" hangingPunct="0">
        <a:spcBef>
          <a:spcPct val="0"/>
        </a:spcBef>
        <a:spcAft>
          <a:spcPct val="0"/>
        </a:spcAft>
        <a:defRPr sz="2200" b="1">
          <a:solidFill>
            <a:srgbClr val="235AA6"/>
          </a:solidFill>
          <a:latin typeface="HelveticaNeueLT Com 55 Roman"/>
          <a:ea typeface="MS PGothic" pitchFamily="34" charset="-128"/>
          <a:cs typeface="HelveticaNeueLT Com 55 Roman"/>
        </a:defRPr>
      </a:lvl1pPr>
      <a:lvl2pPr algn="ctr" rtl="0" eaLnBrk="0" fontAlgn="base" hangingPunct="0">
        <a:spcBef>
          <a:spcPct val="0"/>
        </a:spcBef>
        <a:spcAft>
          <a:spcPct val="0"/>
        </a:spcAft>
        <a:defRPr sz="2200" b="1">
          <a:solidFill>
            <a:srgbClr val="235AA6"/>
          </a:solidFill>
          <a:latin typeface="HelveticaNeueLT Com 55 Roman" pitchFamily="-108" charset="0"/>
          <a:ea typeface="MS PGothic" pitchFamily="34" charset="-128"/>
          <a:cs typeface="HelveticaNeueLT Com 55 Roman" pitchFamily="-108" charset="0"/>
        </a:defRPr>
      </a:lvl2pPr>
      <a:lvl3pPr algn="ctr" rtl="0" eaLnBrk="0" fontAlgn="base" hangingPunct="0">
        <a:spcBef>
          <a:spcPct val="0"/>
        </a:spcBef>
        <a:spcAft>
          <a:spcPct val="0"/>
        </a:spcAft>
        <a:defRPr sz="2200" b="1">
          <a:solidFill>
            <a:srgbClr val="235AA6"/>
          </a:solidFill>
          <a:latin typeface="HelveticaNeueLT Com 55 Roman" pitchFamily="-108" charset="0"/>
          <a:ea typeface="MS PGothic" pitchFamily="34" charset="-128"/>
          <a:cs typeface="HelveticaNeueLT Com 55 Roman" pitchFamily="-108" charset="0"/>
        </a:defRPr>
      </a:lvl3pPr>
      <a:lvl4pPr algn="ctr" rtl="0" eaLnBrk="0" fontAlgn="base" hangingPunct="0">
        <a:spcBef>
          <a:spcPct val="0"/>
        </a:spcBef>
        <a:spcAft>
          <a:spcPct val="0"/>
        </a:spcAft>
        <a:defRPr sz="2200" b="1">
          <a:solidFill>
            <a:srgbClr val="235AA6"/>
          </a:solidFill>
          <a:latin typeface="HelveticaNeueLT Com 55 Roman" pitchFamily="-108" charset="0"/>
          <a:ea typeface="MS PGothic" pitchFamily="34" charset="-128"/>
          <a:cs typeface="HelveticaNeueLT Com 55 Roman" pitchFamily="-108" charset="0"/>
        </a:defRPr>
      </a:lvl4pPr>
      <a:lvl5pPr algn="ctr" rtl="0" eaLnBrk="0" fontAlgn="base" hangingPunct="0">
        <a:spcBef>
          <a:spcPct val="0"/>
        </a:spcBef>
        <a:spcAft>
          <a:spcPct val="0"/>
        </a:spcAft>
        <a:defRPr sz="2200" b="1">
          <a:solidFill>
            <a:srgbClr val="235AA6"/>
          </a:solidFill>
          <a:latin typeface="HelveticaNeueLT Com 55 Roman" pitchFamily="-108" charset="0"/>
          <a:ea typeface="MS PGothic" pitchFamily="34" charset="-128"/>
          <a:cs typeface="HelveticaNeueLT Com 55 Roman" pitchFamily="-108" charset="0"/>
        </a:defRPr>
      </a:lvl5pPr>
      <a:lvl6pPr marL="457200" algn="ctr" rtl="0" fontAlgn="base">
        <a:spcBef>
          <a:spcPct val="0"/>
        </a:spcBef>
        <a:spcAft>
          <a:spcPct val="0"/>
        </a:spcAft>
        <a:defRPr sz="4000" b="1">
          <a:solidFill>
            <a:schemeClr val="tx2"/>
          </a:solidFill>
          <a:latin typeface="Arial" charset="0"/>
        </a:defRPr>
      </a:lvl6pPr>
      <a:lvl7pPr marL="914400" algn="ctr" rtl="0" fontAlgn="base">
        <a:spcBef>
          <a:spcPct val="0"/>
        </a:spcBef>
        <a:spcAft>
          <a:spcPct val="0"/>
        </a:spcAft>
        <a:defRPr sz="4000" b="1">
          <a:solidFill>
            <a:schemeClr val="tx2"/>
          </a:solidFill>
          <a:latin typeface="Arial" charset="0"/>
        </a:defRPr>
      </a:lvl7pPr>
      <a:lvl8pPr marL="1371600" algn="ctr" rtl="0" fontAlgn="base">
        <a:spcBef>
          <a:spcPct val="0"/>
        </a:spcBef>
        <a:spcAft>
          <a:spcPct val="0"/>
        </a:spcAft>
        <a:defRPr sz="4000" b="1">
          <a:solidFill>
            <a:schemeClr val="tx2"/>
          </a:solidFill>
          <a:latin typeface="Arial" charset="0"/>
        </a:defRPr>
      </a:lvl8pPr>
      <a:lvl9pPr marL="1828800" algn="ctr" rtl="0" fontAlgn="base">
        <a:spcBef>
          <a:spcPct val="0"/>
        </a:spcBef>
        <a:spcAft>
          <a:spcPct val="0"/>
        </a:spcAft>
        <a:defRPr sz="4000" b="1">
          <a:solidFill>
            <a:schemeClr val="tx2"/>
          </a:solidFill>
          <a:latin typeface="Arial" charset="0"/>
        </a:defRPr>
      </a:lvl9pPr>
    </p:titleStyle>
    <p:bodyStyle>
      <a:lvl1pPr marL="446088" indent="-180975" algn="l" rtl="0" eaLnBrk="0" fontAlgn="base" hangingPunct="0">
        <a:spcBef>
          <a:spcPct val="20000"/>
        </a:spcBef>
        <a:spcAft>
          <a:spcPct val="0"/>
        </a:spcAft>
        <a:buClr>
          <a:schemeClr val="bg2"/>
        </a:buClr>
        <a:buSzPct val="90000"/>
        <a:buFont typeface="Arial" pitchFamily="34" charset="0"/>
        <a:buChar char="•"/>
        <a:defRPr>
          <a:solidFill>
            <a:srgbClr val="606060"/>
          </a:solidFill>
          <a:latin typeface="HelveticaNeueLT Com 55 Roman"/>
          <a:ea typeface="MS PGothic" pitchFamily="34" charset="-128"/>
          <a:cs typeface="HelveticaNeueLT Com 55 Roman"/>
        </a:defRPr>
      </a:lvl1pPr>
      <a:lvl2pPr marL="893763" indent="-180975" algn="l" rtl="0" eaLnBrk="0" fontAlgn="base" hangingPunct="0">
        <a:spcBef>
          <a:spcPct val="20000"/>
        </a:spcBef>
        <a:spcAft>
          <a:spcPct val="0"/>
        </a:spcAft>
        <a:buClr>
          <a:schemeClr val="bg2"/>
        </a:buClr>
        <a:buFont typeface="HelveticaNeueLT Com 55 Roman" charset="0"/>
        <a:buChar char="–"/>
        <a:defRPr sz="1600">
          <a:solidFill>
            <a:srgbClr val="606060"/>
          </a:solidFill>
          <a:latin typeface="HelveticaNeueLT Com 55 Roman"/>
          <a:ea typeface="MS PGothic" pitchFamily="34" charset="-128"/>
          <a:cs typeface="HelveticaNeueLT Com 55 Roman"/>
        </a:defRPr>
      </a:lvl2pPr>
      <a:lvl3pPr marL="989013" indent="84138" algn="l" rtl="0" eaLnBrk="0" fontAlgn="base" hangingPunct="0">
        <a:spcBef>
          <a:spcPct val="20000"/>
        </a:spcBef>
        <a:spcAft>
          <a:spcPct val="0"/>
        </a:spcAft>
        <a:buClr>
          <a:schemeClr val="bg2"/>
        </a:buClr>
        <a:buFont typeface="Arial" pitchFamily="34" charset="0"/>
        <a:buChar char="•"/>
        <a:defRPr sz="1400">
          <a:solidFill>
            <a:srgbClr val="606060"/>
          </a:solidFill>
          <a:latin typeface="HelveticaNeueLT Com 55 Roman"/>
          <a:ea typeface="MS PGothic" pitchFamily="34" charset="-128"/>
          <a:cs typeface="HelveticaNeueLT Com 55 Roman"/>
        </a:defRPr>
      </a:lvl3pPr>
      <a:lvl4pPr marL="271463" indent="1100138" algn="l" rtl="0" eaLnBrk="0" fontAlgn="base" hangingPunct="0">
        <a:spcBef>
          <a:spcPct val="20000"/>
        </a:spcBef>
        <a:spcAft>
          <a:spcPct val="0"/>
        </a:spcAft>
        <a:buChar char="–"/>
        <a:defRPr sz="2000">
          <a:solidFill>
            <a:schemeClr val="tx1"/>
          </a:solidFill>
          <a:latin typeface="HelveticaNeueLT Com 55 Roman"/>
          <a:ea typeface="MS PGothic" pitchFamily="34" charset="-128"/>
          <a:cs typeface="HelveticaNeueLT Com 55 Roman"/>
        </a:defRPr>
      </a:lvl4pPr>
      <a:lvl5pPr marL="271463" indent="1557338" algn="l" rtl="0" eaLnBrk="0" fontAlgn="base" hangingPunct="0">
        <a:spcBef>
          <a:spcPct val="20000"/>
        </a:spcBef>
        <a:spcAft>
          <a:spcPct val="0"/>
        </a:spcAft>
        <a:buChar char="»"/>
        <a:defRPr sz="2000">
          <a:solidFill>
            <a:schemeClr val="tx1"/>
          </a:solidFill>
          <a:latin typeface="HelveticaNeueLT Com 55 Roman"/>
          <a:ea typeface="MS PGothic" pitchFamily="34" charset="-128"/>
          <a:cs typeface="HelveticaNeueLT Com 55 Roman"/>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hyperlink" Target="http://maps.google.com/maps/mm?ie=UTF8&amp;hl=en&amp;t=h&amp;om=1&amp;ll=-29.255177,-70.736289&amp;spn=0.03044,0.039396&amp;z=15"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33.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pn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60.jpeg"/></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7.jfif"/></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France in </a:t>
            </a:r>
            <a:r>
              <a:rPr lang="fr-FR" dirty="0" err="1" smtClean="0"/>
              <a:t>ESO’s</a:t>
            </a:r>
            <a:r>
              <a:rPr lang="fr-FR" dirty="0" smtClean="0"/>
              <a:t> </a:t>
            </a:r>
            <a:r>
              <a:rPr lang="fr-FR" dirty="0" err="1" smtClean="0"/>
              <a:t>history</a:t>
            </a:r>
            <a:endParaRPr lang="fr-FR" dirty="0"/>
          </a:p>
        </p:txBody>
      </p:sp>
      <p:sp>
        <p:nvSpPr>
          <p:cNvPr id="3" name="Espace réservé du texte 2"/>
          <p:cNvSpPr>
            <a:spLocks noGrp="1"/>
          </p:cNvSpPr>
          <p:nvPr>
            <p:ph type="body" sz="half" idx="1"/>
          </p:nvPr>
        </p:nvSpPr>
        <p:spPr>
          <a:xfrm>
            <a:off x="1342956" y="7255011"/>
            <a:ext cx="1820808" cy="2588941"/>
          </a:xfrm>
        </p:spPr>
        <p:txBody>
          <a:bodyPr/>
          <a:lstStyle/>
          <a:p>
            <a:endParaRPr lang="fr-FR" dirty="0"/>
          </a:p>
        </p:txBody>
      </p:sp>
      <p:sp>
        <p:nvSpPr>
          <p:cNvPr id="4" name="Espace réservé de l'image en ligne 3"/>
          <p:cNvSpPr>
            <a:spLocks noGrp="1"/>
          </p:cNvSpPr>
          <p:nvPr>
            <p:ph type="clipArt" sz="half" idx="2"/>
          </p:nvPr>
        </p:nvSpPr>
        <p:spPr/>
      </p:sp>
      <p:sp>
        <p:nvSpPr>
          <p:cNvPr id="5" name="Espace réservé du pied de page 4"/>
          <p:cNvSpPr>
            <a:spLocks noGrp="1"/>
          </p:cNvSpPr>
          <p:nvPr>
            <p:ph type="ftr" sz="quarter" idx="11"/>
          </p:nvPr>
        </p:nvSpPr>
        <p:spPr>
          <a:xfrm>
            <a:off x="1305499" y="6248400"/>
            <a:ext cx="6533001" cy="457200"/>
          </a:xfrm>
        </p:spPr>
        <p:txBody>
          <a:bodyPr/>
          <a:lstStyle/>
          <a:p>
            <a:pPr>
              <a:defRPr/>
            </a:pPr>
            <a:r>
              <a:rPr lang="en-GB" sz="2800" dirty="0" smtClean="0">
                <a:solidFill>
                  <a:schemeClr val="tx2"/>
                </a:solidFill>
              </a:rPr>
              <a:t>Catherine Cesarsky, November 3 2022</a:t>
            </a:r>
            <a:endParaRPr lang="en-GB" sz="2800" dirty="0">
              <a:solidFill>
                <a:schemeClr val="tx2"/>
              </a:solidFill>
            </a:endParaRPr>
          </a:p>
        </p:txBody>
      </p:sp>
      <p:sp>
        <p:nvSpPr>
          <p:cNvPr id="6" name="Espace réservé du numéro de diapositive 5"/>
          <p:cNvSpPr>
            <a:spLocks noGrp="1"/>
          </p:cNvSpPr>
          <p:nvPr>
            <p:ph type="sldNum" sz="quarter" idx="12"/>
          </p:nvPr>
        </p:nvSpPr>
        <p:spPr/>
        <p:txBody>
          <a:bodyPr/>
          <a:lstStyle/>
          <a:p>
            <a:pPr>
              <a:defRPr/>
            </a:pPr>
            <a:fld id="{5AF7E5EC-1F1D-4148-8D85-80EF5E33E019}" type="slidenum">
              <a:rPr lang="en-GB" smtClean="0"/>
              <a:pPr>
                <a:defRPr/>
              </a:pPr>
              <a:t>1</a:t>
            </a:fld>
            <a:endParaRPr lang="en-GB" dirty="0"/>
          </a:p>
        </p:txBody>
      </p:sp>
      <p:pic>
        <p:nvPicPr>
          <p:cNvPr id="2050" name="Picture 2" descr="Another perfect day at Para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731" y="2500449"/>
            <a:ext cx="7670938" cy="3643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40969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96875" y="0"/>
            <a:ext cx="10315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3795" name="Rectangle 1"/>
          <p:cNvSpPr>
            <a:spLocks noGrp="1" noChangeArrowheads="1"/>
          </p:cNvSpPr>
          <p:nvPr>
            <p:ph type="title"/>
          </p:nvPr>
        </p:nvSpPr>
        <p:spPr>
          <a:xfrm>
            <a:off x="539750" y="765175"/>
            <a:ext cx="7772400" cy="663575"/>
          </a:xfrm>
        </p:spPr>
        <p:txBody>
          <a:bodyPr>
            <a:normAutofit fontScale="90000"/>
          </a:bodyPr>
          <a:lstStyle/>
          <a:p>
            <a:pPr algn="l" eaLnBrk="1" hangingPunct="1"/>
            <a:r>
              <a:rPr lang="en-US" sz="3600" dirty="0" smtClean="0"/>
              <a:t>La Silla, ESO’s first observatory site</a:t>
            </a:r>
          </a:p>
        </p:txBody>
      </p:sp>
      <p:sp>
        <p:nvSpPr>
          <p:cNvPr id="32772" name="TextBox 3"/>
          <p:cNvSpPr txBox="1">
            <a:spLocks noChangeArrowheads="1"/>
          </p:cNvSpPr>
          <p:nvPr/>
        </p:nvSpPr>
        <p:spPr bwMode="auto">
          <a:xfrm>
            <a:off x="-1928813" y="6760369"/>
            <a:ext cx="1531938" cy="195262"/>
          </a:xfrm>
          <a:prstGeom prst="rect">
            <a:avLst/>
          </a:prstGeom>
          <a:solidFill>
            <a:schemeClr val="bg2">
              <a:lumMod val="40000"/>
              <a:lumOff val="60000"/>
            </a:schemeClr>
          </a:solidFill>
          <a:ln w="9525">
            <a:noFill/>
            <a:miter lim="800000"/>
            <a:headEnd/>
            <a:tailEnd/>
          </a:ln>
        </p:spPr>
        <p:txBody>
          <a:bodyPr lIns="64291" tIns="32146" rIns="64291" bIns="32146">
            <a:spAutoFit/>
          </a:bodyPr>
          <a:lstStyle>
            <a:lvl1pPr>
              <a:defRPr sz="2400">
                <a:solidFill>
                  <a:schemeClr val="tx1"/>
                </a:solidFill>
                <a:latin typeface="Arial" pitchFamily="34" charset="0"/>
                <a:ea typeface="ＭＳ Ｐゴシック" pitchFamily="34" charset="-128"/>
              </a:defRPr>
            </a:lvl1pPr>
            <a:lvl2pPr marL="37931725" indent="-37474525">
              <a:defRPr sz="2400">
                <a:solidFill>
                  <a:schemeClr val="tx1"/>
                </a:solidFill>
                <a:latin typeface="Arial" pitchFamily="34" charset="0"/>
                <a:ea typeface="ＭＳ Ｐゴシック" pitchFamily="34" charset="-128"/>
              </a:defRPr>
            </a:lvl2pPr>
            <a:lvl3pPr>
              <a:defRPr sz="2400">
                <a:solidFill>
                  <a:schemeClr val="tx1"/>
                </a:solidFill>
                <a:latin typeface="Arial" pitchFamily="34" charset="0"/>
                <a:ea typeface="ＭＳ Ｐゴシック" pitchFamily="34" charset="-128"/>
              </a:defRPr>
            </a:lvl3pPr>
            <a:lvl4pPr>
              <a:defRPr sz="2400">
                <a:solidFill>
                  <a:schemeClr val="tx1"/>
                </a:solidFill>
                <a:latin typeface="Arial" pitchFamily="34" charset="0"/>
                <a:ea typeface="ＭＳ Ｐゴシック" pitchFamily="34" charset="-128"/>
              </a:defRPr>
            </a:lvl4pPr>
            <a:lvl5pPr>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defRPr/>
            </a:pPr>
            <a:endParaRPr lang="en-US" sz="800" dirty="0" smtClean="0">
              <a:solidFill>
                <a:srgbClr val="000000"/>
              </a:solidFill>
            </a:endParaRPr>
          </a:p>
        </p:txBody>
      </p:sp>
    </p:spTree>
    <p:extLst>
      <p:ext uri="{BB962C8B-B14F-4D97-AF65-F5344CB8AC3E}">
        <p14:creationId xmlns:p14="http://schemas.microsoft.com/office/powerpoint/2010/main" val="3296095651"/>
      </p:ext>
    </p:extLst>
  </p:cSld>
  <p:clrMapOvr>
    <a:masterClrMapping/>
  </p:clrMapOvr>
  <p:transition advClick="0" advTm="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bwMode="auto">
          <a:xfrm>
            <a:off x="252413" y="5251450"/>
            <a:ext cx="8639175" cy="539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smtClean="0">
                <a:latin typeface="HelveticaNeueLT Com 55 Roman" charset="0"/>
                <a:ea typeface="ＭＳ Ｐゴシック" pitchFamily="34" charset="-128"/>
                <a:cs typeface="Arial" pitchFamily="34" charset="0"/>
              </a:rPr>
              <a:t>8 December 1987</a:t>
            </a:r>
          </a:p>
        </p:txBody>
      </p:sp>
      <p:sp>
        <p:nvSpPr>
          <p:cNvPr id="161795" name="Text Placeholder 3"/>
          <p:cNvSpPr>
            <a:spLocks noGrp="1"/>
          </p:cNvSpPr>
          <p:nvPr>
            <p:ph type="body" sz="half" idx="2"/>
          </p:nvPr>
        </p:nvSpPr>
        <p:spPr>
          <a:xfrm>
            <a:off x="252413" y="5861050"/>
            <a:ext cx="8639175" cy="539750"/>
          </a:xfrm>
        </p:spPr>
        <p:txBody>
          <a:bodyPr/>
          <a:lstStyle/>
          <a:p>
            <a:r>
              <a:rPr lang="en-US" smtClean="0">
                <a:latin typeface="Arial" pitchFamily="34" charset="0"/>
                <a:ea typeface="ＭＳ Ｐゴシック" pitchFamily="34" charset="-128"/>
                <a:cs typeface="HelveticaNeueLT Com 45 Lt" charset="0"/>
              </a:rPr>
              <a:t>Decision is taken by the ESO Council to build the Very Large Telescope (VLT).</a:t>
            </a:r>
          </a:p>
        </p:txBody>
      </p:sp>
      <p:pic>
        <p:nvPicPr>
          <p:cNvPr id="161796" name="Picture Placeholder 2" descr="council87.jpg"/>
          <p:cNvPicPr>
            <a:picLocks noGrp="1" noChangeAspect="1"/>
          </p:cNvPicPr>
          <p:nvPr>
            <p:ph type="pic" idx="1"/>
          </p:nvPr>
        </p:nvPicPr>
        <p:blipFill>
          <a:blip r:embed="rId3">
            <a:extLst>
              <a:ext uri="{28A0092B-C50C-407E-A947-70E740481C1C}">
                <a14:useLocalDpi xmlns:a14="http://schemas.microsoft.com/office/drawing/2010/main" val="0"/>
              </a:ext>
            </a:extLst>
          </a:blip>
          <a:srcRect t="21246" b="21246"/>
          <a:stretch>
            <a:fillRect/>
          </a:stretch>
        </p:blipFill>
        <p:spPr>
          <a:xfrm>
            <a:off x="0" y="1295400"/>
            <a:ext cx="9144000" cy="3886200"/>
          </a:xfrm>
        </p:spPr>
      </p:pic>
    </p:spTree>
    <p:extLst>
      <p:ext uri="{BB962C8B-B14F-4D97-AF65-F5344CB8AC3E}">
        <p14:creationId xmlns:p14="http://schemas.microsoft.com/office/powerpoint/2010/main" val="22026137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bwMode="auto">
          <a:xfrm>
            <a:off x="252413" y="5251450"/>
            <a:ext cx="8639175" cy="539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smtClean="0">
                <a:latin typeface="HelveticaNeueLT Com 55 Roman" charset="0"/>
                <a:ea typeface="ＭＳ Ｐゴシック" pitchFamily="34" charset="-128"/>
                <a:cs typeface="Arial" pitchFamily="34" charset="0"/>
              </a:rPr>
              <a:t>25 May 1998 </a:t>
            </a:r>
          </a:p>
        </p:txBody>
      </p:sp>
      <p:sp>
        <p:nvSpPr>
          <p:cNvPr id="166915" name="Text Placeholder 3"/>
          <p:cNvSpPr>
            <a:spLocks noGrp="1"/>
          </p:cNvSpPr>
          <p:nvPr>
            <p:ph type="body" sz="half" idx="2"/>
          </p:nvPr>
        </p:nvSpPr>
        <p:spPr>
          <a:xfrm>
            <a:off x="252413" y="5861050"/>
            <a:ext cx="8639175" cy="539750"/>
          </a:xfrm>
        </p:spPr>
        <p:txBody>
          <a:bodyPr/>
          <a:lstStyle/>
          <a:p>
            <a:r>
              <a:rPr lang="en-US" smtClean="0">
                <a:latin typeface="Arial" pitchFamily="34" charset="0"/>
                <a:ea typeface="ＭＳ Ｐゴシック" pitchFamily="34" charset="-128"/>
                <a:cs typeface="HelveticaNeueLT Com 45 Lt" charset="0"/>
              </a:rPr>
              <a:t>First light for the VLT</a:t>
            </a:r>
            <a:r>
              <a:rPr lang="en-US" altLang="en-US" smtClean="0">
                <a:latin typeface="Arial" pitchFamily="34" charset="0"/>
                <a:ea typeface="ＭＳ Ｐゴシック" pitchFamily="34" charset="-128"/>
                <a:cs typeface="HelveticaNeueLT Com 45 Lt" charset="0"/>
              </a:rPr>
              <a:t>’</a:t>
            </a:r>
            <a:r>
              <a:rPr lang="en-US" smtClean="0">
                <a:latin typeface="Arial" pitchFamily="34" charset="0"/>
                <a:ea typeface="ＭＳ Ｐゴシック" pitchFamily="34" charset="-128"/>
                <a:cs typeface="HelveticaNeueLT Com 45 Lt" charset="0"/>
              </a:rPr>
              <a:t>s first Unit Telescope (UT1), Antu.</a:t>
            </a:r>
          </a:p>
        </p:txBody>
      </p:sp>
      <p:pic>
        <p:nvPicPr>
          <p:cNvPr id="166916" name="Picture Placeholder 2" descr="eso-paranal-16.jpg"/>
          <p:cNvPicPr>
            <a:picLocks noGrp="1" noChangeAspect="1"/>
          </p:cNvPicPr>
          <p:nvPr>
            <p:ph type="pic" idx="1"/>
          </p:nvPr>
        </p:nvPicPr>
        <p:blipFill>
          <a:blip r:embed="rId3">
            <a:extLst>
              <a:ext uri="{28A0092B-C50C-407E-A947-70E740481C1C}">
                <a14:useLocalDpi xmlns:a14="http://schemas.microsoft.com/office/drawing/2010/main" val="0"/>
              </a:ext>
            </a:extLst>
          </a:blip>
          <a:srcRect t="1433" b="41365"/>
          <a:stretch>
            <a:fillRect/>
          </a:stretch>
        </p:blipFill>
        <p:spPr>
          <a:xfrm>
            <a:off x="0" y="1295400"/>
            <a:ext cx="9144000" cy="3886200"/>
          </a:xfrm>
        </p:spPr>
      </p:pic>
    </p:spTree>
    <p:extLst>
      <p:ext uri="{BB962C8B-B14F-4D97-AF65-F5344CB8AC3E}">
        <p14:creationId xmlns:p14="http://schemas.microsoft.com/office/powerpoint/2010/main" val="17656182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39188" y="-46362"/>
            <a:ext cx="7772400" cy="1143000"/>
          </a:xfrm>
        </p:spPr>
        <p:txBody>
          <a:bodyPr/>
          <a:lstStyle/>
          <a:p>
            <a:r>
              <a:rPr lang="fr-FR" dirty="0" err="1" smtClean="0"/>
              <a:t>Paranal</a:t>
            </a:r>
            <a:r>
              <a:rPr lang="fr-FR" dirty="0" smtClean="0"/>
              <a:t> </a:t>
            </a:r>
            <a:r>
              <a:rPr lang="fr-FR" dirty="0" err="1" smtClean="0"/>
              <a:t>Observatory</a:t>
            </a:r>
            <a:endParaRPr lang="fr-FR" dirty="0"/>
          </a:p>
        </p:txBody>
      </p:sp>
      <p:sp>
        <p:nvSpPr>
          <p:cNvPr id="3" name="Espace réservé du texte 2"/>
          <p:cNvSpPr>
            <a:spLocks noGrp="1"/>
          </p:cNvSpPr>
          <p:nvPr>
            <p:ph type="body" sz="half" idx="1"/>
          </p:nvPr>
        </p:nvSpPr>
        <p:spPr>
          <a:xfrm>
            <a:off x="685800" y="1981200"/>
            <a:ext cx="2082458" cy="2657247"/>
          </a:xfrm>
        </p:spPr>
        <p:txBody>
          <a:bodyPr/>
          <a:lstStyle/>
          <a:p>
            <a:endParaRPr lang="fr-FR" dirty="0"/>
          </a:p>
        </p:txBody>
      </p:sp>
      <p:sp>
        <p:nvSpPr>
          <p:cNvPr id="4" name="Espace réservé de l'image en ligne 3"/>
          <p:cNvSpPr>
            <a:spLocks noGrp="1"/>
          </p:cNvSpPr>
          <p:nvPr>
            <p:ph type="clipArt" sz="half" idx="2"/>
          </p:nvPr>
        </p:nvSpPr>
        <p:spPr/>
      </p:sp>
      <p:sp>
        <p:nvSpPr>
          <p:cNvPr id="5" name="Espace réservé du pied de page 4"/>
          <p:cNvSpPr>
            <a:spLocks noGrp="1"/>
          </p:cNvSpPr>
          <p:nvPr>
            <p:ph type="ftr" sz="quarter" idx="11"/>
          </p:nvPr>
        </p:nvSpPr>
        <p:spPr/>
        <p:txBody>
          <a:bodyPr/>
          <a:lstStyle/>
          <a:p>
            <a:pPr>
              <a:defRPr/>
            </a:pPr>
            <a:endParaRPr lang="en-GB"/>
          </a:p>
        </p:txBody>
      </p:sp>
      <p:sp>
        <p:nvSpPr>
          <p:cNvPr id="6" name="Espace réservé du numéro de diapositive 5"/>
          <p:cNvSpPr>
            <a:spLocks noGrp="1"/>
          </p:cNvSpPr>
          <p:nvPr>
            <p:ph type="sldNum" sz="quarter" idx="12"/>
          </p:nvPr>
        </p:nvSpPr>
        <p:spPr/>
        <p:txBody>
          <a:bodyPr/>
          <a:lstStyle/>
          <a:p>
            <a:pPr>
              <a:defRPr/>
            </a:pPr>
            <a:fld id="{5AF7E5EC-1F1D-4148-8D85-80EF5E33E019}" type="slidenum">
              <a:rPr lang="en-GB" smtClean="0"/>
              <a:pPr>
                <a:defRPr/>
              </a:pPr>
              <a:t>13</a:t>
            </a:fld>
            <a:endParaRPr lang="en-GB"/>
          </a:p>
        </p:txBody>
      </p:sp>
      <p:pic>
        <p:nvPicPr>
          <p:cNvPr id="1026" name="Picture 2" descr="Aerial view of the VLT platfo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05562"/>
            <a:ext cx="7873325" cy="5271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77606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381000" y="1676400"/>
            <a:ext cx="8382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0" fontAlgn="base" latinLnBrk="0" hangingPunct="0">
              <a:lnSpc>
                <a:spcPct val="140000"/>
              </a:lnSpc>
              <a:spcBef>
                <a:spcPct val="0"/>
              </a:spcBef>
              <a:spcAft>
                <a:spcPct val="0"/>
              </a:spcAft>
              <a:buClrTx/>
              <a:buSzTx/>
              <a:buFont typeface="Times" pitchFamily="-109" charset="0"/>
              <a:buNone/>
              <a:tabLst/>
              <a:defRPr/>
            </a:pPr>
            <a:endParaRPr kumimoji="0" lang="en-GB" sz="2000" b="0" i="0" u="none" strike="noStrike" kern="1200" cap="none" spc="0" normalizeH="0" baseline="0" noProof="0" smtClean="0">
              <a:ln>
                <a:noFill/>
              </a:ln>
              <a:solidFill>
                <a:srgbClr val="FFFFFF"/>
              </a:solidFill>
              <a:effectLst/>
              <a:uLnTx/>
              <a:uFillTx/>
              <a:latin typeface="Century Gothic" pitchFamily="34" charset="0"/>
              <a:ea typeface="ＭＳ Ｐゴシック" pitchFamily="34" charset="-128"/>
              <a:cs typeface="+mn-cs"/>
            </a:endParaRPr>
          </a:p>
        </p:txBody>
      </p:sp>
      <p:sp>
        <p:nvSpPr>
          <p:cNvPr id="10243" name="TextBox 3"/>
          <p:cNvSpPr txBox="1">
            <a:spLocks noChangeArrowheads="1"/>
          </p:cNvSpPr>
          <p:nvPr/>
        </p:nvSpPr>
        <p:spPr bwMode="auto">
          <a:xfrm>
            <a:off x="990600" y="1447800"/>
            <a:ext cx="6858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fr-FR" sz="20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sp>
        <p:nvSpPr>
          <p:cNvPr id="10244" name="Date Placeholder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smtClean="0">
                <a:ln>
                  <a:noFill/>
                </a:ln>
                <a:solidFill>
                  <a:srgbClr val="FFFFFF"/>
                </a:solidFill>
                <a:effectLst/>
                <a:uLnTx/>
                <a:uFillTx/>
                <a:latin typeface="Arial" pitchFamily="34" charset="0"/>
                <a:ea typeface="ＭＳ Ｐゴシック" pitchFamily="34" charset="-128"/>
                <a:cs typeface="+mn-cs"/>
              </a:rPr>
              <a:t>ALMA@IAU-GA-SpS9</a:t>
            </a:r>
          </a:p>
        </p:txBody>
      </p:sp>
      <p:sp>
        <p:nvSpPr>
          <p:cNvPr id="10245" name="TextBox 5"/>
          <p:cNvSpPr txBox="1">
            <a:spLocks noChangeArrowheads="1"/>
          </p:cNvSpPr>
          <p:nvPr/>
        </p:nvSpPr>
        <p:spPr bwMode="auto">
          <a:xfrm>
            <a:off x="3352800" y="1752600"/>
            <a:ext cx="59436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smtClean="0">
                <a:ln>
                  <a:noFill/>
                </a:ln>
                <a:solidFill>
                  <a:srgbClr val="FFC000"/>
                </a:solidFill>
                <a:effectLst/>
                <a:uLnTx/>
                <a:uFillTx/>
                <a:latin typeface="Arial" pitchFamily="34" charset="0"/>
                <a:ea typeface="ＭＳ Ｐゴシック" pitchFamily="34" charset="-128"/>
                <a:cs typeface="+mn-cs"/>
              </a:rPr>
              <a:t>ONE ARRAY consisting of two sub-arrays: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smtClean="0">
              <a:ln>
                <a:noFill/>
              </a:ln>
              <a:solidFill>
                <a:srgbClr val="FFFF00"/>
              </a:solidFill>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smtClean="0">
                <a:ln>
                  <a:noFill/>
                </a:ln>
                <a:solidFill>
                  <a:srgbClr val="FFFF00"/>
                </a:solidFill>
                <a:effectLst/>
                <a:uLnTx/>
                <a:uFillTx/>
                <a:latin typeface="Arial" pitchFamily="34" charset="0"/>
                <a:ea typeface="ＭＳ Ｐゴシック" pitchFamily="34" charset="-128"/>
                <a:cs typeface="+mn-cs"/>
              </a:rPr>
              <a:t>A1) Bilateral antenna array: 50 12m antennas;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smtClean="0">
                <a:ln>
                  <a:noFill/>
                </a:ln>
                <a:solidFill>
                  <a:srgbClr val="FFFF00"/>
                </a:solidFill>
                <a:effectLst/>
                <a:uLnTx/>
                <a:uFillTx/>
                <a:latin typeface="Arial" pitchFamily="34" charset="0"/>
                <a:ea typeface="ＭＳ Ｐゴシック" pitchFamily="34" charset="-128"/>
                <a:cs typeface="+mn-cs"/>
              </a:rPr>
              <a:t> A2) Bi-lateral Correlator designed for 64 antennas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smtClean="0">
              <a:ln>
                <a:noFill/>
              </a:ln>
              <a:solidFill>
                <a:srgbClr val="FFFF00"/>
              </a:solidFill>
              <a:effectLst/>
              <a:uLnTx/>
              <a:uFillTx/>
              <a:latin typeface="Arial" pitchFamily="34" charset="0"/>
              <a:ea typeface="ＭＳ Ｐゴシック"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smtClean="0">
                <a:ln>
                  <a:noFill/>
                </a:ln>
                <a:solidFill>
                  <a:srgbClr val="FFFF00"/>
                </a:solidFill>
                <a:effectLst/>
                <a:uLnTx/>
                <a:uFillTx/>
                <a:latin typeface="Arial" pitchFamily="34" charset="0"/>
                <a:ea typeface="ＭＳ Ｐゴシック" pitchFamily="34" charset="-128"/>
                <a:cs typeface="+mn-cs"/>
              </a:rPr>
              <a:t>B1) ALMA Compact Array (ACA): 4-12m +12-7m antennas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smtClean="0">
                <a:ln>
                  <a:noFill/>
                </a:ln>
                <a:solidFill>
                  <a:srgbClr val="FFFF00"/>
                </a:solidFill>
                <a:effectLst/>
                <a:uLnTx/>
                <a:uFillTx/>
                <a:latin typeface="Arial" pitchFamily="34" charset="0"/>
                <a:ea typeface="ＭＳ Ｐゴシック" pitchFamily="34" charset="-128"/>
                <a:cs typeface="+mn-cs"/>
              </a:rPr>
              <a:t>B2) ACA correlator designed for 16 antennas</a:t>
            </a:r>
          </a:p>
        </p:txBody>
      </p:sp>
      <p:sp>
        <p:nvSpPr>
          <p:cNvPr id="10246" name="TextBox 6"/>
          <p:cNvSpPr txBox="1">
            <a:spLocks noChangeArrowheads="1"/>
          </p:cNvSpPr>
          <p:nvPr/>
        </p:nvSpPr>
        <p:spPr bwMode="auto">
          <a:xfrm>
            <a:off x="1447800" y="771525"/>
            <a:ext cx="66706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smtClean="0">
                <a:ln>
                  <a:noFill/>
                </a:ln>
                <a:solidFill>
                  <a:srgbClr val="FFC000"/>
                </a:solidFill>
                <a:effectLst/>
                <a:uLnTx/>
                <a:uFillTx/>
                <a:latin typeface="Arial" pitchFamily="34" charset="0"/>
                <a:ea typeface="ＭＳ Ｐゴシック" pitchFamily="34" charset="-128"/>
                <a:cs typeface="+mn-cs"/>
              </a:rPr>
              <a:t>From the roots, the design ended up..</a:t>
            </a:r>
          </a:p>
        </p:txBody>
      </p:sp>
      <p:sp>
        <p:nvSpPr>
          <p:cNvPr id="8" name="TextBox 7"/>
          <p:cNvSpPr txBox="1">
            <a:spLocks noChangeArrowheads="1"/>
          </p:cNvSpPr>
          <p:nvPr/>
        </p:nvSpPr>
        <p:spPr bwMode="auto">
          <a:xfrm>
            <a:off x="1371600" y="4572000"/>
            <a:ext cx="65960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1200" cap="none" spc="0" normalizeH="0" baseline="0" noProof="0" smtClean="0">
                <a:ln>
                  <a:noFill/>
                </a:ln>
                <a:solidFill>
                  <a:srgbClr val="FFFF00"/>
                </a:solidFill>
                <a:effectLst/>
                <a:uLnTx/>
                <a:uFillTx/>
                <a:latin typeface="Arial" pitchFamily="34" charset="0"/>
                <a:ea typeface="ＭＳ Ｐゴシック" pitchFamily="34" charset="-128"/>
                <a:cs typeface="+mn-cs"/>
              </a:rPr>
              <a:t> For the entire mm/submm range! (5000m)</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1200" cap="none" spc="0" normalizeH="0" baseline="0" noProof="0" smtClean="0">
                <a:ln>
                  <a:noFill/>
                </a:ln>
                <a:solidFill>
                  <a:srgbClr val="FFFF00"/>
                </a:solidFill>
                <a:effectLst/>
                <a:uLnTx/>
                <a:uFillTx/>
                <a:latin typeface="Arial" pitchFamily="34" charset="0"/>
                <a:ea typeface="ＭＳ Ｐゴシック" pitchFamily="34" charset="-128"/>
                <a:cs typeface="+mn-cs"/>
              </a:rPr>
              <a:t> All can be operated as one array</a:t>
            </a:r>
          </a:p>
          <a:p>
            <a:pPr marL="0" marR="0" lvl="0" indent="0" algn="l" defTabSz="914400" rtl="0" eaLnBrk="0" fontAlgn="base" latinLnBrk="0" hangingPunct="0">
              <a:lnSpc>
                <a:spcPct val="100000"/>
              </a:lnSpc>
              <a:spcBef>
                <a:spcPct val="0"/>
              </a:spcBef>
              <a:spcAft>
                <a:spcPct val="0"/>
              </a:spcAft>
              <a:buClrTx/>
              <a:buSzTx/>
              <a:buFont typeface="Arial" pitchFamily="34" charset="0"/>
              <a:buChar char="•"/>
              <a:tabLst/>
              <a:defRPr/>
            </a:pPr>
            <a:r>
              <a:rPr kumimoji="0" lang="en-US" sz="2400" b="1" i="0" u="none" strike="noStrike" kern="1200" cap="none" spc="0" normalizeH="0" baseline="0" noProof="0" smtClean="0">
                <a:ln>
                  <a:noFill/>
                </a:ln>
                <a:solidFill>
                  <a:srgbClr val="FFFF00"/>
                </a:solidFill>
                <a:effectLst/>
                <a:uLnTx/>
                <a:uFillTx/>
                <a:latin typeface="Arial" pitchFamily="34" charset="0"/>
                <a:ea typeface="ＭＳ Ｐゴシック" pitchFamily="34" charset="-128"/>
                <a:cs typeface="+mn-cs"/>
              </a:rPr>
              <a:t> Can be split into 6 independent sub-arrays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Arial" pitchFamily="34" charset="0"/>
              <a:ea typeface="ＭＳ Ｐゴシック" pitchFamily="34" charset="-128"/>
              <a:cs typeface="+mn-cs"/>
            </a:endParaRPr>
          </a:p>
        </p:txBody>
      </p:sp>
      <p:pic>
        <p:nvPicPr>
          <p:cNvPr id="1024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0"/>
            <a:ext cx="320040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3668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a:xfrm>
            <a:off x="685800" y="207963"/>
            <a:ext cx="6781800" cy="939800"/>
          </a:xfrm>
        </p:spPr>
        <p:txBody>
          <a:bodyPr>
            <a:normAutofit fontScale="90000"/>
          </a:bodyPr>
          <a:lstStyle/>
          <a:p>
            <a:pPr eaLnBrk="1" hangingPunct="1"/>
            <a:r>
              <a:rPr lang="en-GB" sz="4000" smtClean="0"/>
              <a:t>ESO’s Strategic Principles</a:t>
            </a:r>
            <a:br>
              <a:rPr lang="en-GB" sz="4000" smtClean="0"/>
            </a:br>
            <a:r>
              <a:rPr lang="en-GB" sz="2400" smtClean="0"/>
              <a:t>ESO Council Resolution, Dec.2004</a:t>
            </a:r>
          </a:p>
        </p:txBody>
      </p:sp>
      <p:sp>
        <p:nvSpPr>
          <p:cNvPr id="205827" name="Rectangle 3"/>
          <p:cNvSpPr>
            <a:spLocks noGrp="1" noChangeArrowheads="1"/>
          </p:cNvSpPr>
          <p:nvPr>
            <p:ph type="body" idx="1"/>
          </p:nvPr>
        </p:nvSpPr>
        <p:spPr>
          <a:xfrm>
            <a:off x="457200" y="1671638"/>
            <a:ext cx="8229600" cy="4852987"/>
          </a:xfrm>
        </p:spPr>
        <p:txBody>
          <a:bodyPr/>
          <a:lstStyle/>
          <a:p>
            <a:pPr eaLnBrk="1" hangingPunct="1"/>
            <a:r>
              <a:rPr lang="en-GB" sz="2800" smtClean="0"/>
              <a:t>Retention of European astronomical leadership into the era of Extremely Large Telescopes</a:t>
            </a:r>
          </a:p>
          <a:p>
            <a:pPr eaLnBrk="1" hangingPunct="1">
              <a:spcBef>
                <a:spcPct val="50000"/>
              </a:spcBef>
            </a:pPr>
            <a:r>
              <a:rPr lang="en-GB" sz="2800" smtClean="0"/>
              <a:t>Assure completion of ALMA, and efficiently  exploit its superb scientific capabilities</a:t>
            </a:r>
          </a:p>
          <a:p>
            <a:pPr eaLnBrk="1" hangingPunct="1">
              <a:spcBef>
                <a:spcPct val="50000"/>
              </a:spcBef>
            </a:pPr>
            <a:r>
              <a:rPr lang="en-GB" sz="2800" smtClean="0"/>
              <a:t>Maintain VLT in world-leading position for another 10-15 years by continued upgrades</a:t>
            </a:r>
          </a:p>
          <a:p>
            <a:pPr eaLnBrk="1" hangingPunct="1">
              <a:spcBef>
                <a:spcPct val="50000"/>
              </a:spcBef>
            </a:pPr>
            <a:r>
              <a:rPr lang="en-GB" sz="2800" smtClean="0"/>
              <a:t>Exploit </a:t>
            </a:r>
            <a:r>
              <a:rPr lang="en-GB" sz="2800" i="1" smtClean="0"/>
              <a:t>unique</a:t>
            </a:r>
            <a:r>
              <a:rPr lang="en-GB" sz="2800" smtClean="0"/>
              <a:t> capabilities of the VLTI</a:t>
            </a:r>
          </a:p>
          <a:p>
            <a:pPr eaLnBrk="1" hangingPunct="1">
              <a:spcBef>
                <a:spcPct val="50000"/>
              </a:spcBef>
            </a:pPr>
            <a:r>
              <a:rPr lang="en-GB" sz="2800" smtClean="0"/>
              <a:t>Lead in the construction of an ELT on a competitive timescale</a:t>
            </a:r>
          </a:p>
        </p:txBody>
      </p:sp>
    </p:spTree>
    <p:extLst>
      <p:ext uri="{BB962C8B-B14F-4D97-AF65-F5344CB8AC3E}">
        <p14:creationId xmlns:p14="http://schemas.microsoft.com/office/powerpoint/2010/main" val="212823656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ELT </a:t>
            </a:r>
            <a:r>
              <a:rPr lang="fr-FR" dirty="0" err="1" smtClean="0"/>
              <a:t>conference</a:t>
            </a:r>
            <a:r>
              <a:rPr lang="fr-FR" dirty="0" smtClean="0"/>
              <a:t> in </a:t>
            </a:r>
            <a:r>
              <a:rPr lang="fr-FR" dirty="0" err="1" smtClean="0"/>
              <a:t>Marseilles</a:t>
            </a:r>
            <a:r>
              <a:rPr lang="fr-FR" dirty="0" smtClean="0"/>
              <a:t>, </a:t>
            </a:r>
            <a:br>
              <a:rPr lang="fr-FR" dirty="0" smtClean="0"/>
            </a:br>
            <a:r>
              <a:rPr lang="fr-FR" dirty="0" err="1" smtClean="0"/>
              <a:t>November</a:t>
            </a:r>
            <a:r>
              <a:rPr lang="fr-FR" dirty="0" smtClean="0"/>
              <a:t> 2006</a:t>
            </a:r>
            <a:endParaRPr lang="fr-FR" dirty="0"/>
          </a:p>
        </p:txBody>
      </p:sp>
      <p:sp>
        <p:nvSpPr>
          <p:cNvPr id="4" name="Espace réservé du pied de page 3"/>
          <p:cNvSpPr>
            <a:spLocks noGrp="1"/>
          </p:cNvSpPr>
          <p:nvPr>
            <p:ph type="ftr" sz="quarter" idx="11"/>
          </p:nvPr>
        </p:nvSpPr>
        <p:spPr/>
        <p:txBody>
          <a:bodyPr/>
          <a:lstStyle/>
          <a:p>
            <a:pPr>
              <a:defRPr/>
            </a:pPr>
            <a:endParaRPr lang="en-US"/>
          </a:p>
        </p:txBody>
      </p:sp>
      <p:sp>
        <p:nvSpPr>
          <p:cNvPr id="5" name="Espace réservé du numéro de diapositive 4"/>
          <p:cNvSpPr>
            <a:spLocks noGrp="1"/>
          </p:cNvSpPr>
          <p:nvPr>
            <p:ph type="sldNum" sz="quarter" idx="12"/>
          </p:nvPr>
        </p:nvSpPr>
        <p:spPr/>
        <p:txBody>
          <a:bodyPr/>
          <a:lstStyle/>
          <a:p>
            <a:pPr>
              <a:defRPr/>
            </a:pPr>
            <a:fld id="{4B51E095-4814-488B-B880-FF8EEBF5DAD8}" type="slidenum">
              <a:rPr lang="en-US" smtClean="0"/>
              <a:pPr>
                <a:defRPr/>
              </a:pPr>
              <a:t>16</a:t>
            </a:fld>
            <a:endParaRPr lang="en-US"/>
          </a:p>
        </p:txBody>
      </p:sp>
      <p:pic>
        <p:nvPicPr>
          <p:cNvPr id="4098" name="Picture 2" descr="https://cdn.eso.org/images/publicationjpg/e-elt_marseille2006.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06597" y="1122363"/>
            <a:ext cx="7526093" cy="529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5972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4072812-022F-494A-AEFA-3E58755117BD}"/>
              </a:ext>
            </a:extLst>
          </p:cNvPr>
          <p:cNvSpPr>
            <a:spLocks noGrp="1"/>
          </p:cNvSpPr>
          <p:nvPr>
            <p:ph type="ftr" sz="quarter" idx="3"/>
          </p:nvPr>
        </p:nvSpPr>
        <p:spPr>
          <a:xfrm>
            <a:off x="394946" y="6088063"/>
            <a:ext cx="4813311" cy="365125"/>
          </a:xfrm>
        </p:spPr>
        <p:txBody>
          <a:bodyPr/>
          <a:lstStyle/>
          <a:p>
            <a:r>
              <a:rPr lang="en-US" sz="1600" dirty="0" smtClean="0">
                <a:solidFill>
                  <a:schemeClr val="tx1"/>
                </a:solidFill>
              </a:rPr>
              <a:t>The total </a:t>
            </a:r>
            <a:r>
              <a:rPr lang="en-US" sz="1600" dirty="0" err="1">
                <a:solidFill>
                  <a:schemeClr val="tx1"/>
                </a:solidFill>
              </a:rPr>
              <a:t>Nasmyth</a:t>
            </a:r>
            <a:r>
              <a:rPr lang="en-US" sz="1600" dirty="0">
                <a:solidFill>
                  <a:schemeClr val="tx1"/>
                </a:solidFill>
              </a:rPr>
              <a:t> field of view is 10 arc minutes</a:t>
            </a:r>
            <a:endParaRPr lang="en-GB" sz="1600" dirty="0">
              <a:solidFill>
                <a:schemeClr val="tx1"/>
              </a:solidFill>
            </a:endParaRPr>
          </a:p>
        </p:txBody>
      </p:sp>
      <p:pic>
        <p:nvPicPr>
          <p:cNvPr id="8" name="Content Placeholder 7">
            <a:extLst>
              <a:ext uri="{FF2B5EF4-FFF2-40B4-BE49-F238E27FC236}">
                <a16:creationId xmlns:a16="http://schemas.microsoft.com/office/drawing/2014/main" id="{252EE2D7-6FB1-E647-BCC1-A92B6E405936}"/>
              </a:ext>
            </a:extLst>
          </p:cNvPr>
          <p:cNvPicPr>
            <a:picLocks noGrp="1" noChangeAspect="1"/>
          </p:cNvPicPr>
          <p:nvPr>
            <p:ph sz="quarter" idx="10"/>
          </p:nvPr>
        </p:nvPicPr>
        <p:blipFill>
          <a:blip r:embed="rId2"/>
          <a:stretch>
            <a:fillRect/>
          </a:stretch>
        </p:blipFill>
        <p:spPr>
          <a:xfrm>
            <a:off x="394946" y="1704976"/>
            <a:ext cx="5598848" cy="3960019"/>
          </a:xfrm>
        </p:spPr>
      </p:pic>
      <p:sp>
        <p:nvSpPr>
          <p:cNvPr id="4" name="Title 3">
            <a:extLst>
              <a:ext uri="{FF2B5EF4-FFF2-40B4-BE49-F238E27FC236}">
                <a16:creationId xmlns:a16="http://schemas.microsoft.com/office/drawing/2014/main" id="{A2E02408-CDF6-394F-8466-0E2BA0C9DA23}"/>
              </a:ext>
            </a:extLst>
          </p:cNvPr>
          <p:cNvSpPr>
            <a:spLocks noGrp="1"/>
          </p:cNvSpPr>
          <p:nvPr>
            <p:ph type="title"/>
          </p:nvPr>
        </p:nvSpPr>
        <p:spPr/>
        <p:txBody>
          <a:bodyPr>
            <a:normAutofit fontScale="90000"/>
          </a:bodyPr>
          <a:lstStyle/>
          <a:p>
            <a:r>
              <a:rPr lang="en-US" dirty="0" smtClean="0"/>
              <a:t/>
            </a:r>
            <a:br>
              <a:rPr lang="en-US" dirty="0" smtClean="0"/>
            </a:br>
            <a:r>
              <a:rPr lang="en-US" dirty="0" smtClean="0"/>
              <a:t>ELT: </a:t>
            </a:r>
            <a:r>
              <a:rPr lang="fr-FR" dirty="0"/>
              <a:t>5 </a:t>
            </a:r>
            <a:r>
              <a:rPr lang="fr-FR" dirty="0" err="1"/>
              <a:t>mirror</a:t>
            </a:r>
            <a:r>
              <a:rPr lang="fr-FR" dirty="0"/>
              <a:t> </a:t>
            </a:r>
            <a:r>
              <a:rPr lang="fr-FR" dirty="0" err="1"/>
              <a:t>telescope</a:t>
            </a:r>
            <a:r>
              <a:rPr lang="fr-FR" dirty="0"/>
              <a:t/>
            </a:r>
            <a:br>
              <a:rPr lang="fr-FR" dirty="0"/>
            </a:br>
            <a:endParaRPr lang="en-US" dirty="0"/>
          </a:p>
        </p:txBody>
      </p:sp>
      <p:sp>
        <p:nvSpPr>
          <p:cNvPr id="3" name="Slide Number Placeholder 2">
            <a:extLst>
              <a:ext uri="{FF2B5EF4-FFF2-40B4-BE49-F238E27FC236}">
                <a16:creationId xmlns:a16="http://schemas.microsoft.com/office/drawing/2014/main" id="{1DF877D1-5380-7E43-83D9-0707BE36E17B}"/>
              </a:ext>
            </a:extLst>
          </p:cNvPr>
          <p:cNvSpPr>
            <a:spLocks noGrp="1"/>
          </p:cNvSpPr>
          <p:nvPr>
            <p:ph type="sldNum" sz="quarter" idx="4"/>
          </p:nvPr>
        </p:nvSpPr>
        <p:spPr/>
        <p:txBody>
          <a:bodyPr/>
          <a:lstStyle/>
          <a:p>
            <a:fld id="{CD6CA89A-7F63-7545-9B43-AF7DF332BE1B}" type="slidenum">
              <a:rPr lang="en-GB" smtClean="0"/>
              <a:pPr/>
              <a:t>17</a:t>
            </a:fld>
            <a:endParaRPr lang="en-GB"/>
          </a:p>
        </p:txBody>
      </p:sp>
      <p:sp>
        <p:nvSpPr>
          <p:cNvPr id="5" name="ZoneTexte 4"/>
          <p:cNvSpPr txBox="1"/>
          <p:nvPr/>
        </p:nvSpPr>
        <p:spPr>
          <a:xfrm>
            <a:off x="5993794" y="1073195"/>
            <a:ext cx="3150206" cy="5632311"/>
          </a:xfrm>
          <a:prstGeom prst="rect">
            <a:avLst/>
          </a:prstGeom>
          <a:noFill/>
        </p:spPr>
        <p:txBody>
          <a:bodyPr wrap="square" rtlCol="0">
            <a:spAutoFit/>
          </a:bodyPr>
          <a:lstStyle/>
          <a:p>
            <a:r>
              <a:rPr lang="en-US" dirty="0" smtClean="0">
                <a:solidFill>
                  <a:schemeClr val="accent2"/>
                </a:solidFill>
              </a:rPr>
              <a:t>M1</a:t>
            </a:r>
            <a:r>
              <a:rPr lang="en-US" dirty="0" smtClean="0"/>
              <a:t>: 39 </a:t>
            </a:r>
            <a:r>
              <a:rPr lang="en-US" dirty="0"/>
              <a:t>m concave mirror made up of 798 hexagonal </a:t>
            </a:r>
            <a:r>
              <a:rPr lang="en-US" dirty="0" smtClean="0"/>
              <a:t>segments</a:t>
            </a:r>
          </a:p>
          <a:p>
            <a:r>
              <a:rPr lang="fr-FR" dirty="0" smtClean="0">
                <a:solidFill>
                  <a:schemeClr val="accent2"/>
                </a:solidFill>
              </a:rPr>
              <a:t>M2</a:t>
            </a:r>
            <a:r>
              <a:rPr lang="fr-FR" dirty="0" smtClean="0"/>
              <a:t>: 4.2 m,</a:t>
            </a:r>
            <a:r>
              <a:rPr lang="en-US" dirty="0"/>
              <a:t> largest convex mirror ever </a:t>
            </a:r>
            <a:r>
              <a:rPr lang="en-US" dirty="0" smtClean="0"/>
              <a:t>produced</a:t>
            </a:r>
          </a:p>
          <a:p>
            <a:r>
              <a:rPr lang="en-US" dirty="0" smtClean="0">
                <a:solidFill>
                  <a:schemeClr val="accent2"/>
                </a:solidFill>
              </a:rPr>
              <a:t>M3</a:t>
            </a:r>
            <a:r>
              <a:rPr lang="en-US" dirty="0" smtClean="0"/>
              <a:t>: 4m, curved, improving image quality</a:t>
            </a:r>
          </a:p>
          <a:p>
            <a:r>
              <a:rPr lang="fr-FR" dirty="0" smtClean="0">
                <a:solidFill>
                  <a:schemeClr val="accent2"/>
                </a:solidFill>
              </a:rPr>
              <a:t>M4</a:t>
            </a:r>
            <a:r>
              <a:rPr lang="fr-FR" dirty="0" smtClean="0"/>
              <a:t>: 2.4m flat, </a:t>
            </a:r>
            <a:r>
              <a:rPr lang="en-US" dirty="0" smtClean="0"/>
              <a:t>largest </a:t>
            </a:r>
            <a:r>
              <a:rPr lang="en-US" dirty="0"/>
              <a:t>adaptive mirror ever </a:t>
            </a:r>
            <a:r>
              <a:rPr lang="en-US" dirty="0" smtClean="0"/>
              <a:t>made, adjusts </a:t>
            </a:r>
            <a:r>
              <a:rPr lang="en-US" dirty="0"/>
              <a:t>its shape a thousand times a </a:t>
            </a:r>
            <a:r>
              <a:rPr lang="en-US" dirty="0" smtClean="0"/>
              <a:t>second with &gt;5000 actuators</a:t>
            </a:r>
          </a:p>
          <a:p>
            <a:r>
              <a:rPr lang="en-US" dirty="0" smtClean="0">
                <a:solidFill>
                  <a:schemeClr val="accent2"/>
                </a:solidFill>
              </a:rPr>
              <a:t>M5</a:t>
            </a:r>
            <a:r>
              <a:rPr lang="en-US" dirty="0" smtClean="0"/>
              <a:t>: </a:t>
            </a:r>
            <a:r>
              <a:rPr lang="en-US" dirty="0"/>
              <a:t>flat, elliptical mirror measuring 2.7 by 2.2 </a:t>
            </a:r>
            <a:r>
              <a:rPr lang="en-US" dirty="0" err="1"/>
              <a:t>metres</a:t>
            </a:r>
            <a:r>
              <a:rPr lang="en-US" dirty="0"/>
              <a:t> constructed from six lightweight silicon-carbide segments brazed </a:t>
            </a:r>
            <a:r>
              <a:rPr lang="en-US" dirty="0" smtClean="0"/>
              <a:t>together. </a:t>
            </a:r>
            <a:r>
              <a:rPr lang="en-US" dirty="0" err="1"/>
              <a:t>T</a:t>
            </a:r>
            <a:r>
              <a:rPr lang="en-US" dirty="0" err="1" smtClean="0"/>
              <a:t>iltable</a:t>
            </a:r>
            <a:r>
              <a:rPr lang="en-US" dirty="0" smtClean="0"/>
              <a:t> mirror, stabilizes the image and sends it to the instruments.</a:t>
            </a:r>
          </a:p>
        </p:txBody>
      </p:sp>
    </p:spTree>
    <p:extLst>
      <p:ext uri="{BB962C8B-B14F-4D97-AF65-F5344CB8AC3E}">
        <p14:creationId xmlns:p14="http://schemas.microsoft.com/office/powerpoint/2010/main" val="10046317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And France in all of </a:t>
            </a:r>
            <a:r>
              <a:rPr lang="fr-FR" dirty="0" err="1" smtClean="0"/>
              <a:t>this</a:t>
            </a:r>
            <a:r>
              <a:rPr lang="fr-FR" dirty="0" smtClean="0"/>
              <a:t>?</a:t>
            </a:r>
            <a:endParaRPr lang="fr-FR" dirty="0"/>
          </a:p>
        </p:txBody>
      </p:sp>
      <p:sp>
        <p:nvSpPr>
          <p:cNvPr id="4" name="Espace réservé du pied de page 3"/>
          <p:cNvSpPr>
            <a:spLocks noGrp="1"/>
          </p:cNvSpPr>
          <p:nvPr>
            <p:ph type="ftr" sz="quarter" idx="11"/>
          </p:nvPr>
        </p:nvSpPr>
        <p:spPr/>
        <p:txBody>
          <a:bodyPr/>
          <a:lstStyle/>
          <a:p>
            <a:pPr>
              <a:defRPr/>
            </a:pPr>
            <a:endParaRPr lang="en-US"/>
          </a:p>
        </p:txBody>
      </p:sp>
      <p:sp>
        <p:nvSpPr>
          <p:cNvPr id="5" name="Espace réservé du numéro de diapositive 4"/>
          <p:cNvSpPr>
            <a:spLocks noGrp="1"/>
          </p:cNvSpPr>
          <p:nvPr>
            <p:ph type="sldNum" sz="quarter" idx="12"/>
          </p:nvPr>
        </p:nvSpPr>
        <p:spPr/>
        <p:txBody>
          <a:bodyPr/>
          <a:lstStyle/>
          <a:p>
            <a:pPr>
              <a:defRPr/>
            </a:pPr>
            <a:fld id="{4B51E095-4814-488B-B880-FF8EEBF5DAD8}" type="slidenum">
              <a:rPr lang="en-US" smtClean="0"/>
              <a:pPr>
                <a:defRPr/>
              </a:pPr>
              <a:t>18</a:t>
            </a:fld>
            <a:endParaRPr lang="en-US"/>
          </a:p>
        </p:txBody>
      </p:sp>
      <p:pic>
        <p:nvPicPr>
          <p:cNvPr id="19458" name="Picture 2" descr="https://m.media-amazon.com/images/I/51K1LdEw4JL._AC_.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64538" y="1073196"/>
            <a:ext cx="3617845" cy="5399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2429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French </a:t>
            </a:r>
            <a:r>
              <a:rPr lang="fr-FR" dirty="0" err="1" smtClean="0"/>
              <a:t>government</a:t>
            </a:r>
            <a:r>
              <a:rPr lang="fr-FR" dirty="0" smtClean="0"/>
              <a:t> </a:t>
            </a:r>
            <a:r>
              <a:rPr lang="fr-FR" dirty="0" smtClean="0"/>
              <a:t>and ESO</a:t>
            </a:r>
            <a:endParaRPr lang="fr-FR" dirty="0"/>
          </a:p>
        </p:txBody>
      </p:sp>
      <p:sp>
        <p:nvSpPr>
          <p:cNvPr id="3" name="Espace réservé du contenu 2"/>
          <p:cNvSpPr>
            <a:spLocks noGrp="1"/>
          </p:cNvSpPr>
          <p:nvPr>
            <p:ph idx="1"/>
          </p:nvPr>
        </p:nvSpPr>
        <p:spPr/>
        <p:txBody>
          <a:bodyPr/>
          <a:lstStyle/>
          <a:p>
            <a:r>
              <a:rPr lang="fr-FR" dirty="0" err="1" smtClean="0"/>
              <a:t>Generally</a:t>
            </a:r>
            <a:r>
              <a:rPr lang="fr-FR" dirty="0" smtClean="0"/>
              <a:t> </a:t>
            </a:r>
            <a:r>
              <a:rPr lang="fr-FR" dirty="0" smtClean="0"/>
              <a:t>good, </a:t>
            </a:r>
            <a:r>
              <a:rPr lang="fr-FR" dirty="0" err="1" smtClean="0"/>
              <a:t>even</a:t>
            </a:r>
            <a:r>
              <a:rPr lang="fr-FR" dirty="0" smtClean="0"/>
              <a:t> excellent </a:t>
            </a:r>
            <a:r>
              <a:rPr lang="fr-FR" dirty="0" smtClean="0"/>
              <a:t>relations, but…</a:t>
            </a:r>
            <a:r>
              <a:rPr lang="fr-FR" dirty="0" err="1" smtClean="0"/>
              <a:t>some</a:t>
            </a:r>
            <a:r>
              <a:rPr lang="fr-FR" dirty="0" smtClean="0"/>
              <a:t> </a:t>
            </a:r>
            <a:r>
              <a:rPr lang="fr-FR" dirty="0" err="1" smtClean="0"/>
              <a:t>crisis</a:t>
            </a:r>
            <a:endParaRPr lang="fr-FR" dirty="0" smtClean="0"/>
          </a:p>
          <a:p>
            <a:r>
              <a:rPr lang="fr-FR" dirty="0" err="1" smtClean="0"/>
              <a:t>Difficulties</a:t>
            </a:r>
            <a:r>
              <a:rPr lang="fr-FR" dirty="0" smtClean="0"/>
              <a:t> in the </a:t>
            </a:r>
            <a:r>
              <a:rPr lang="fr-FR" dirty="0" err="1" smtClean="0"/>
              <a:t>early</a:t>
            </a:r>
            <a:r>
              <a:rPr lang="fr-FR" dirty="0" smtClean="0"/>
              <a:t> </a:t>
            </a:r>
            <a:r>
              <a:rPr lang="fr-FR" dirty="0" err="1" smtClean="0"/>
              <a:t>days,Fehrenbach</a:t>
            </a:r>
            <a:r>
              <a:rPr lang="fr-FR" dirty="0" smtClean="0"/>
              <a:t> « trick » </a:t>
            </a:r>
            <a:r>
              <a:rPr lang="fr-FR" dirty="0" err="1" smtClean="0"/>
              <a:t>helped</a:t>
            </a:r>
            <a:endParaRPr lang="fr-FR" dirty="0" smtClean="0"/>
          </a:p>
          <a:p>
            <a:r>
              <a:rPr lang="fr-FR" dirty="0" err="1" smtClean="0"/>
              <a:t>Crisis</a:t>
            </a:r>
            <a:r>
              <a:rPr lang="fr-FR" dirty="0" smtClean="0"/>
              <a:t> in 1993: </a:t>
            </a:r>
            <a:r>
              <a:rPr lang="fr-FR" dirty="0" err="1" smtClean="0"/>
              <a:t>Only</a:t>
            </a:r>
            <a:r>
              <a:rPr lang="fr-FR" dirty="0" smtClean="0"/>
              <a:t> 3 </a:t>
            </a:r>
            <a:r>
              <a:rPr lang="fr-FR" dirty="0" err="1" smtClean="0"/>
              <a:t>telescopes</a:t>
            </a:r>
            <a:r>
              <a:rPr lang="fr-FR" dirty="0" smtClean="0"/>
              <a:t>? No </a:t>
            </a:r>
            <a:r>
              <a:rPr lang="fr-FR" dirty="0" smtClean="0"/>
              <a:t>VLTI? Pierre </a:t>
            </a:r>
            <a:r>
              <a:rPr lang="fr-FR" dirty="0"/>
              <a:t>Léna </a:t>
            </a:r>
            <a:r>
              <a:rPr lang="fr-FR" dirty="0" err="1" smtClean="0"/>
              <a:t>resigned</a:t>
            </a:r>
            <a:r>
              <a:rPr lang="fr-FR" dirty="0" smtClean="0"/>
              <a:t> </a:t>
            </a:r>
            <a:r>
              <a:rPr lang="fr-FR" dirty="0" err="1"/>
              <a:t>from</a:t>
            </a:r>
            <a:r>
              <a:rPr lang="fr-FR" dirty="0"/>
              <a:t> </a:t>
            </a:r>
            <a:r>
              <a:rPr lang="fr-FR" dirty="0" smtClean="0"/>
              <a:t>ESO Council</a:t>
            </a:r>
            <a:r>
              <a:rPr lang="fr-FR" dirty="0"/>
              <a:t>, I </a:t>
            </a:r>
            <a:r>
              <a:rPr lang="fr-FR" dirty="0" err="1" smtClean="0"/>
              <a:t>replaced</a:t>
            </a:r>
            <a:r>
              <a:rPr lang="fr-FR" dirty="0" smtClean="0"/>
              <a:t> </a:t>
            </a:r>
            <a:r>
              <a:rPr lang="fr-FR" dirty="0" err="1" smtClean="0"/>
              <a:t>him</a:t>
            </a:r>
            <a:r>
              <a:rPr lang="fr-FR" dirty="0" smtClean="0"/>
              <a:t>. I </a:t>
            </a:r>
            <a:r>
              <a:rPr lang="fr-FR" dirty="0" err="1" smtClean="0"/>
              <a:t>launched</a:t>
            </a:r>
            <a:r>
              <a:rPr lang="fr-FR" dirty="0" smtClean="0"/>
              <a:t> </a:t>
            </a:r>
            <a:r>
              <a:rPr lang="fr-FR" dirty="0" smtClean="0"/>
              <a:t>an audit </a:t>
            </a:r>
            <a:r>
              <a:rPr lang="fr-FR" dirty="0"/>
              <a:t> </a:t>
            </a:r>
            <a:r>
              <a:rPr lang="fr-FR" dirty="0" err="1"/>
              <a:t>chaired</a:t>
            </a:r>
            <a:r>
              <a:rPr lang="fr-FR" dirty="0"/>
              <a:t> by Michel Petit, </a:t>
            </a:r>
            <a:r>
              <a:rPr lang="fr-FR" dirty="0" err="1" smtClean="0"/>
              <a:t>yielding</a:t>
            </a:r>
            <a:r>
              <a:rPr lang="fr-FR" dirty="0" smtClean="0"/>
              <a:t> </a:t>
            </a:r>
            <a:r>
              <a:rPr lang="fr-FR" dirty="0" err="1" smtClean="0"/>
              <a:t>decision</a:t>
            </a:r>
            <a:r>
              <a:rPr lang="fr-FR" dirty="0" smtClean="0"/>
              <a:t> </a:t>
            </a:r>
            <a:r>
              <a:rPr lang="fr-FR" dirty="0"/>
              <a:t>to </a:t>
            </a:r>
            <a:r>
              <a:rPr lang="fr-FR" dirty="0" err="1"/>
              <a:t>construct</a:t>
            </a:r>
            <a:r>
              <a:rPr lang="fr-FR" dirty="0"/>
              <a:t> VLTI infrastructure but to </a:t>
            </a:r>
            <a:r>
              <a:rPr lang="fr-FR" dirty="0" err="1"/>
              <a:t>postpone</a:t>
            </a:r>
            <a:r>
              <a:rPr lang="fr-FR" dirty="0"/>
              <a:t> </a:t>
            </a:r>
            <a:r>
              <a:rPr lang="fr-FR" dirty="0" smtClean="0"/>
              <a:t>VLTI. (In the end Riccardo </a:t>
            </a:r>
            <a:r>
              <a:rPr lang="fr-FR" dirty="0" err="1" smtClean="0"/>
              <a:t>Giacconi</a:t>
            </a:r>
            <a:r>
              <a:rPr lang="fr-FR" dirty="0" smtClean="0"/>
              <a:t> and I </a:t>
            </a:r>
            <a:r>
              <a:rPr lang="fr-FR" dirty="0" err="1" smtClean="0"/>
              <a:t>did</a:t>
            </a:r>
            <a:r>
              <a:rPr lang="fr-FR" dirty="0" smtClean="0"/>
              <a:t> </a:t>
            </a:r>
            <a:r>
              <a:rPr lang="fr-FR" dirty="0" err="1" smtClean="0"/>
              <a:t>our</a:t>
            </a:r>
            <a:r>
              <a:rPr lang="fr-FR" dirty="0" smtClean="0"/>
              <a:t> best to </a:t>
            </a:r>
            <a:r>
              <a:rPr lang="fr-FR" dirty="0" err="1" smtClean="0"/>
              <a:t>reinstate</a:t>
            </a:r>
            <a:r>
              <a:rPr lang="fr-FR" dirty="0" smtClean="0"/>
              <a:t> VLTI </a:t>
            </a:r>
            <a:r>
              <a:rPr lang="fr-FR" dirty="0" err="1" smtClean="0"/>
              <a:t>rapidly</a:t>
            </a:r>
            <a:r>
              <a:rPr lang="fr-FR" dirty="0" smtClean="0"/>
              <a:t>).</a:t>
            </a:r>
            <a:endParaRPr lang="fr-FR" dirty="0" smtClean="0"/>
          </a:p>
          <a:p>
            <a:r>
              <a:rPr lang="fr-FR" dirty="0" err="1"/>
              <a:t>Crisis</a:t>
            </a:r>
            <a:r>
              <a:rPr lang="fr-FR" dirty="0"/>
              <a:t> in1997: Claude </a:t>
            </a:r>
            <a:r>
              <a:rPr lang="fr-FR" dirty="0" smtClean="0"/>
              <a:t>Allègre, </a:t>
            </a:r>
            <a:r>
              <a:rPr lang="fr-FR" dirty="0"/>
              <a:t>Research </a:t>
            </a:r>
            <a:r>
              <a:rPr lang="fr-FR" dirty="0" err="1"/>
              <a:t>Minister</a:t>
            </a:r>
            <a:r>
              <a:rPr lang="fr-FR" dirty="0"/>
              <a:t>, </a:t>
            </a:r>
            <a:r>
              <a:rPr lang="fr-FR" dirty="0" err="1" smtClean="0"/>
              <a:t>attempted</a:t>
            </a:r>
            <a:r>
              <a:rPr lang="fr-FR" dirty="0" smtClean="0"/>
              <a:t> </a:t>
            </a:r>
            <a:r>
              <a:rPr lang="fr-FR" dirty="0"/>
              <a:t>to </a:t>
            </a:r>
            <a:r>
              <a:rPr lang="fr-FR" dirty="0" err="1"/>
              <a:t>lower</a:t>
            </a:r>
            <a:r>
              <a:rPr lang="fr-FR" dirty="0"/>
              <a:t> the ESO budget</a:t>
            </a:r>
            <a:r>
              <a:rPr lang="fr-FR" dirty="0" smtClean="0"/>
              <a:t>.</a:t>
            </a:r>
          </a:p>
          <a:p>
            <a:endParaRPr lang="fr-FR" dirty="0"/>
          </a:p>
        </p:txBody>
      </p:sp>
      <p:sp>
        <p:nvSpPr>
          <p:cNvPr id="5" name="Espace réservé du numéro de diapositive 4"/>
          <p:cNvSpPr>
            <a:spLocks noGrp="1"/>
          </p:cNvSpPr>
          <p:nvPr>
            <p:ph type="sldNum" sz="quarter" idx="12"/>
          </p:nvPr>
        </p:nvSpPr>
        <p:spPr/>
        <p:txBody>
          <a:bodyPr/>
          <a:lstStyle/>
          <a:p>
            <a:pPr>
              <a:defRPr/>
            </a:pPr>
            <a:fld id="{4B51E095-4814-488B-B880-FF8EEBF5DAD8}" type="slidenum">
              <a:rPr lang="en-US" smtClean="0"/>
              <a:pPr>
                <a:defRPr/>
              </a:pPr>
              <a:t>19</a:t>
            </a:fld>
            <a:endParaRPr lang="en-US"/>
          </a:p>
        </p:txBody>
      </p:sp>
    </p:spTree>
    <p:extLst>
      <p:ext uri="{BB962C8B-B14F-4D97-AF65-F5344CB8AC3E}">
        <p14:creationId xmlns:p14="http://schemas.microsoft.com/office/powerpoint/2010/main" val="12976485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err="1" smtClean="0"/>
              <a:t>Early</a:t>
            </a:r>
            <a:r>
              <a:rPr lang="fr-FR" dirty="0" smtClean="0"/>
              <a:t> discussions for </a:t>
            </a:r>
            <a:r>
              <a:rPr lang="fr-FR" dirty="0" err="1" smtClean="0"/>
              <a:t>creation</a:t>
            </a:r>
            <a:r>
              <a:rPr lang="fr-FR" dirty="0" smtClean="0"/>
              <a:t> of a </a:t>
            </a:r>
            <a:r>
              <a:rPr lang="fr-FR" dirty="0" err="1" smtClean="0"/>
              <a:t>European</a:t>
            </a:r>
            <a:r>
              <a:rPr lang="fr-FR" dirty="0" smtClean="0"/>
              <a:t> </a:t>
            </a:r>
            <a:r>
              <a:rPr lang="fr-FR" dirty="0" err="1" smtClean="0"/>
              <a:t>Observatory</a:t>
            </a:r>
            <a:endParaRPr lang="fr-FR" dirty="0"/>
          </a:p>
        </p:txBody>
      </p:sp>
      <p:pic>
        <p:nvPicPr>
          <p:cNvPr id="6" name="Espace réservé du contenu 5"/>
          <p:cNvPicPr>
            <a:picLocks noGrp="1" noChangeAspect="1"/>
          </p:cNvPicPr>
          <p:nvPr>
            <p:ph idx="1"/>
          </p:nvPr>
        </p:nvPicPr>
        <p:blipFill>
          <a:blip r:embed="rId3"/>
          <a:stretch>
            <a:fillRect/>
          </a:stretch>
        </p:blipFill>
        <p:spPr>
          <a:xfrm>
            <a:off x="-28311" y="1073370"/>
            <a:ext cx="9172311" cy="5467564"/>
          </a:xfrm>
          <a:prstGeom prst="rect">
            <a:avLst/>
          </a:prstGeom>
        </p:spPr>
      </p:pic>
      <p:sp>
        <p:nvSpPr>
          <p:cNvPr id="4" name="Espace réservé du pied de page 3"/>
          <p:cNvSpPr>
            <a:spLocks noGrp="1"/>
          </p:cNvSpPr>
          <p:nvPr>
            <p:ph type="ftr" sz="quarter" idx="11"/>
          </p:nvPr>
        </p:nvSpPr>
        <p:spPr/>
        <p:txBody>
          <a:bodyPr/>
          <a:lstStyle/>
          <a:p>
            <a:pPr>
              <a:defRPr/>
            </a:pPr>
            <a:r>
              <a:rPr lang="en-US" sz="1400" b="1" dirty="0" smtClean="0"/>
              <a:t>V. </a:t>
            </a:r>
            <a:r>
              <a:rPr lang="en-US" sz="1400" b="1" dirty="0" err="1" smtClean="0"/>
              <a:t>Kourganoff</a:t>
            </a:r>
            <a:r>
              <a:rPr lang="en-US" sz="1400" b="1" dirty="0"/>
              <a:t>, </a:t>
            </a:r>
            <a:r>
              <a:rPr lang="en-US" sz="1400" b="1" dirty="0" err="1" smtClean="0"/>
              <a:t>J.H.Oort</a:t>
            </a:r>
            <a:r>
              <a:rPr lang="en-US" sz="1400" b="1" dirty="0" smtClean="0"/>
              <a:t> </a:t>
            </a:r>
            <a:r>
              <a:rPr lang="en-US" sz="1400" b="1" dirty="0"/>
              <a:t>and </a:t>
            </a:r>
            <a:r>
              <a:rPr lang="en-US" sz="1400" b="1" dirty="0" smtClean="0"/>
              <a:t>H. Spencer </a:t>
            </a:r>
            <a:endParaRPr lang="en-US" sz="1400" dirty="0"/>
          </a:p>
        </p:txBody>
      </p:sp>
      <p:sp>
        <p:nvSpPr>
          <p:cNvPr id="5" name="Espace réservé du numéro de diapositive 4"/>
          <p:cNvSpPr>
            <a:spLocks noGrp="1"/>
          </p:cNvSpPr>
          <p:nvPr>
            <p:ph type="sldNum" sz="quarter" idx="12"/>
          </p:nvPr>
        </p:nvSpPr>
        <p:spPr/>
        <p:txBody>
          <a:bodyPr/>
          <a:lstStyle/>
          <a:p>
            <a:pPr>
              <a:defRPr/>
            </a:pPr>
            <a:fld id="{4B51E095-4814-488B-B880-FF8EEBF5DAD8}" type="slidenum">
              <a:rPr lang="en-US" smtClean="0"/>
              <a:pPr>
                <a:defRPr/>
              </a:pPr>
              <a:t>2</a:t>
            </a:fld>
            <a:endParaRPr lang="en-US"/>
          </a:p>
        </p:txBody>
      </p:sp>
    </p:spTree>
    <p:extLst>
      <p:ext uri="{BB962C8B-B14F-4D97-AF65-F5344CB8AC3E}">
        <p14:creationId xmlns:p14="http://schemas.microsoft.com/office/powerpoint/2010/main" val="35570798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French </a:t>
            </a:r>
            <a:r>
              <a:rPr lang="fr-FR" dirty="0" err="1" smtClean="0"/>
              <a:t>government</a:t>
            </a:r>
            <a:r>
              <a:rPr lang="fr-FR" dirty="0" smtClean="0"/>
              <a:t> </a:t>
            </a:r>
            <a:r>
              <a:rPr lang="fr-FR" dirty="0" smtClean="0"/>
              <a:t>and ESO</a:t>
            </a:r>
            <a:endParaRPr lang="fr-FR" dirty="0"/>
          </a:p>
        </p:txBody>
      </p:sp>
      <p:sp>
        <p:nvSpPr>
          <p:cNvPr id="3" name="Espace réservé du contenu 2"/>
          <p:cNvSpPr>
            <a:spLocks noGrp="1"/>
          </p:cNvSpPr>
          <p:nvPr>
            <p:ph idx="1"/>
          </p:nvPr>
        </p:nvSpPr>
        <p:spPr>
          <a:xfrm>
            <a:off x="142740" y="1360785"/>
            <a:ext cx="8748712" cy="5291870"/>
          </a:xfrm>
        </p:spPr>
        <p:txBody>
          <a:bodyPr/>
          <a:lstStyle/>
          <a:p>
            <a:r>
              <a:rPr lang="fr-FR" dirty="0" err="1"/>
              <a:t>Crisis</a:t>
            </a:r>
            <a:r>
              <a:rPr lang="fr-FR" dirty="0"/>
              <a:t> in 2001: opposition to entry conditions for </a:t>
            </a:r>
            <a:r>
              <a:rPr lang="fr-FR" dirty="0" smtClean="0"/>
              <a:t>UK</a:t>
            </a:r>
          </a:p>
          <a:p>
            <a:r>
              <a:rPr lang="fr-FR" dirty="0" smtClean="0"/>
              <a:t> </a:t>
            </a:r>
            <a:r>
              <a:rPr lang="fr-FR" dirty="0" err="1"/>
              <a:t>Crisis</a:t>
            </a:r>
            <a:r>
              <a:rPr lang="fr-FR" dirty="0"/>
              <a:t> </a:t>
            </a:r>
            <a:r>
              <a:rPr lang="fr-FR" dirty="0"/>
              <a:t>in 2002: opposition to ALMA (Bernard </a:t>
            </a:r>
            <a:r>
              <a:rPr lang="fr-FR" dirty="0" err="1" smtClean="0"/>
              <a:t>Bigot,</a:t>
            </a:r>
            <a:r>
              <a:rPr lang="fr-FR" dirty="0" err="1" smtClean="0"/>
              <a:t>Dir</a:t>
            </a:r>
            <a:r>
              <a:rPr lang="fr-FR" dirty="0" smtClean="0"/>
              <a:t> Cab of Ministre Déléguée à la recherche Claudie Haigneré</a:t>
            </a:r>
            <a:r>
              <a:rPr lang="fr-FR" dirty="0" smtClean="0"/>
              <a:t>).</a:t>
            </a:r>
          </a:p>
          <a:p>
            <a:r>
              <a:rPr lang="fr-FR" dirty="0" smtClean="0"/>
              <a:t>Permanent </a:t>
            </a:r>
            <a:r>
              <a:rPr lang="fr-FR" dirty="0" err="1" smtClean="0"/>
              <a:t>crisis</a:t>
            </a:r>
            <a:r>
              <a:rPr lang="fr-FR" dirty="0" smtClean="0"/>
              <a:t>: </a:t>
            </a:r>
            <a:r>
              <a:rPr lang="fr-FR" dirty="0" err="1" smtClean="0"/>
              <a:t>orchestrated</a:t>
            </a:r>
            <a:r>
              <a:rPr lang="fr-FR" dirty="0" smtClean="0"/>
              <a:t> by </a:t>
            </a:r>
            <a:r>
              <a:rPr lang="fr-FR" dirty="0" err="1" smtClean="0"/>
              <a:t>France’s</a:t>
            </a:r>
            <a:r>
              <a:rPr lang="fr-FR" dirty="0" smtClean="0"/>
              <a:t> </a:t>
            </a:r>
            <a:r>
              <a:rPr lang="fr-FR" dirty="0" err="1" smtClean="0"/>
              <a:t>representative</a:t>
            </a:r>
            <a:r>
              <a:rPr lang="fr-FR" dirty="0" smtClean="0"/>
              <a:t> to Finance </a:t>
            </a:r>
            <a:r>
              <a:rPr lang="fr-FR" dirty="0" err="1" smtClean="0"/>
              <a:t>Committee</a:t>
            </a:r>
            <a:r>
              <a:rPr lang="fr-FR" dirty="0" smtClean="0"/>
              <a:t>, Patricia </a:t>
            </a:r>
            <a:r>
              <a:rPr lang="fr-FR" dirty="0" err="1" smtClean="0"/>
              <a:t>Laplaud</a:t>
            </a:r>
            <a:r>
              <a:rPr lang="fr-FR" dirty="0" smtClean="0"/>
              <a:t> </a:t>
            </a:r>
            <a:endParaRPr lang="fr-FR" dirty="0"/>
          </a:p>
          <a:p>
            <a:r>
              <a:rPr lang="fr-FR" dirty="0" smtClean="0"/>
              <a:t>Of </a:t>
            </a:r>
            <a:r>
              <a:rPr lang="fr-FR" dirty="0" smtClean="0"/>
              <a:t>all of </a:t>
            </a:r>
            <a:r>
              <a:rPr lang="fr-FR" dirty="0" err="1"/>
              <a:t>my</a:t>
            </a:r>
            <a:r>
              <a:rPr lang="fr-FR" dirty="0"/>
              <a:t> </a:t>
            </a:r>
            <a:r>
              <a:rPr lang="fr-FR" dirty="0" err="1"/>
              <a:t>years</a:t>
            </a:r>
            <a:r>
              <a:rPr lang="fr-FR" dirty="0"/>
              <a:t> </a:t>
            </a:r>
            <a:r>
              <a:rPr lang="fr-FR" dirty="0" smtClean="0"/>
              <a:t>as </a:t>
            </a:r>
            <a:r>
              <a:rPr lang="fr-FR" dirty="0"/>
              <a:t>ESO DG (1999-2007), France </a:t>
            </a:r>
            <a:r>
              <a:rPr lang="fr-FR" dirty="0" err="1"/>
              <a:t>only</a:t>
            </a:r>
            <a:r>
              <a:rPr lang="fr-FR" dirty="0"/>
              <a:t> </a:t>
            </a:r>
            <a:r>
              <a:rPr lang="fr-FR" dirty="0" err="1"/>
              <a:t>approved</a:t>
            </a:r>
            <a:r>
              <a:rPr lang="fr-FR" dirty="0"/>
              <a:t> </a:t>
            </a:r>
            <a:r>
              <a:rPr lang="fr-FR" dirty="0" smtClean="0"/>
              <a:t>the ESO </a:t>
            </a:r>
            <a:r>
              <a:rPr lang="fr-FR" dirty="0"/>
              <a:t>budget in 2007.</a:t>
            </a:r>
          </a:p>
          <a:p>
            <a:endParaRPr lang="fr-FR" dirty="0"/>
          </a:p>
        </p:txBody>
      </p:sp>
      <p:sp>
        <p:nvSpPr>
          <p:cNvPr id="4" name="Espace réservé du pied de page 3"/>
          <p:cNvSpPr>
            <a:spLocks noGrp="1"/>
          </p:cNvSpPr>
          <p:nvPr>
            <p:ph type="ftr" sz="quarter" idx="11"/>
          </p:nvPr>
        </p:nvSpPr>
        <p:spPr/>
        <p:txBody>
          <a:bodyPr/>
          <a:lstStyle/>
          <a:p>
            <a:pPr>
              <a:defRPr/>
            </a:pPr>
            <a:endParaRPr lang="en-US"/>
          </a:p>
        </p:txBody>
      </p:sp>
      <p:sp>
        <p:nvSpPr>
          <p:cNvPr id="5" name="Espace réservé du numéro de diapositive 4"/>
          <p:cNvSpPr>
            <a:spLocks noGrp="1"/>
          </p:cNvSpPr>
          <p:nvPr>
            <p:ph type="sldNum" sz="quarter" idx="12"/>
          </p:nvPr>
        </p:nvSpPr>
        <p:spPr/>
        <p:txBody>
          <a:bodyPr/>
          <a:lstStyle/>
          <a:p>
            <a:pPr>
              <a:defRPr/>
            </a:pPr>
            <a:fld id="{4B51E095-4814-488B-B880-FF8EEBF5DAD8}" type="slidenum">
              <a:rPr lang="en-US" smtClean="0"/>
              <a:pPr>
                <a:defRPr/>
              </a:pPr>
              <a:t>20</a:t>
            </a:fld>
            <a:endParaRPr lang="en-US"/>
          </a:p>
        </p:txBody>
      </p:sp>
    </p:spTree>
    <p:extLst>
      <p:ext uri="{BB962C8B-B14F-4D97-AF65-F5344CB8AC3E}">
        <p14:creationId xmlns:p14="http://schemas.microsoft.com/office/powerpoint/2010/main" val="42022833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Telescopes</a:t>
            </a:r>
            <a:r>
              <a:rPr lang="fr-FR" dirty="0" smtClean="0"/>
              <a:t> and instruments</a:t>
            </a:r>
            <a:endParaRPr lang="fr-FR" dirty="0"/>
          </a:p>
        </p:txBody>
      </p:sp>
      <p:sp>
        <p:nvSpPr>
          <p:cNvPr id="4" name="Espace réservé du pied de page 3"/>
          <p:cNvSpPr>
            <a:spLocks noGrp="1"/>
          </p:cNvSpPr>
          <p:nvPr>
            <p:ph type="ftr" sz="quarter" idx="11"/>
          </p:nvPr>
        </p:nvSpPr>
        <p:spPr/>
        <p:txBody>
          <a:bodyPr/>
          <a:lstStyle/>
          <a:p>
            <a:pPr>
              <a:defRPr/>
            </a:pPr>
            <a:endParaRPr lang="en-US"/>
          </a:p>
        </p:txBody>
      </p:sp>
      <p:sp>
        <p:nvSpPr>
          <p:cNvPr id="5" name="Espace réservé du numéro de diapositive 4"/>
          <p:cNvSpPr>
            <a:spLocks noGrp="1"/>
          </p:cNvSpPr>
          <p:nvPr>
            <p:ph type="sldNum" sz="quarter" idx="12"/>
          </p:nvPr>
        </p:nvSpPr>
        <p:spPr/>
        <p:txBody>
          <a:bodyPr/>
          <a:lstStyle/>
          <a:p>
            <a:pPr>
              <a:defRPr/>
            </a:pPr>
            <a:fld id="{4B51E095-4814-488B-B880-FF8EEBF5DAD8}" type="slidenum">
              <a:rPr lang="en-US" smtClean="0"/>
              <a:pPr>
                <a:defRPr/>
              </a:pPr>
              <a:t>21</a:t>
            </a:fld>
            <a:endParaRPr lang="en-US"/>
          </a:p>
        </p:txBody>
      </p:sp>
      <p:pic>
        <p:nvPicPr>
          <p:cNvPr id="6" name="Picture Placeholder 2" descr="eso0111f.jpg"/>
          <p:cNvPicPr>
            <a:picLocks noGrp="1" noChangeAspect="1"/>
          </p:cNvPicPr>
          <p:nvPr>
            <p:ph idx="1"/>
          </p:nvPr>
        </p:nvPicPr>
        <p:blipFill>
          <a:blip r:embed="rId3">
            <a:extLst>
              <a:ext uri="{28A0092B-C50C-407E-A947-70E740481C1C}">
                <a14:useLocalDpi xmlns:a14="http://schemas.microsoft.com/office/drawing/2010/main" val="0"/>
              </a:ext>
            </a:extLst>
          </a:blip>
          <a:srcRect t="18388" b="15672"/>
          <a:stretch>
            <a:fillRect/>
          </a:stretch>
        </p:blipFill>
        <p:spPr>
          <a:xfrm>
            <a:off x="395288" y="1909607"/>
            <a:ext cx="8748712" cy="3718237"/>
          </a:xfrm>
        </p:spPr>
      </p:pic>
    </p:spTree>
    <p:extLst>
      <p:ext uri="{BB962C8B-B14F-4D97-AF65-F5344CB8AC3E}">
        <p14:creationId xmlns:p14="http://schemas.microsoft.com/office/powerpoint/2010/main" val="36396245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High </a:t>
            </a:r>
            <a:r>
              <a:rPr lang="fr-FR" dirty="0" err="1" smtClean="0"/>
              <a:t>angular</a:t>
            </a:r>
            <a:r>
              <a:rPr lang="fr-FR" dirty="0" smtClean="0"/>
              <a:t> </a:t>
            </a:r>
            <a:r>
              <a:rPr lang="fr-FR" dirty="0" err="1" smtClean="0"/>
              <a:t>resolution</a:t>
            </a:r>
            <a:endParaRPr lang="fr-FR" dirty="0"/>
          </a:p>
        </p:txBody>
      </p:sp>
      <p:pic>
        <p:nvPicPr>
          <p:cNvPr id="8" name="Espace réservé du contenu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14832"/>
            <a:ext cx="3215235" cy="5029025"/>
          </a:xfrm>
        </p:spPr>
      </p:pic>
      <p:sp>
        <p:nvSpPr>
          <p:cNvPr id="4" name="Espace réservé du pied de page 3"/>
          <p:cNvSpPr>
            <a:spLocks noGrp="1"/>
          </p:cNvSpPr>
          <p:nvPr>
            <p:ph type="ftr" sz="quarter" idx="11"/>
          </p:nvPr>
        </p:nvSpPr>
        <p:spPr/>
        <p:txBody>
          <a:bodyPr/>
          <a:lstStyle/>
          <a:p>
            <a:pPr>
              <a:defRPr/>
            </a:pPr>
            <a:endParaRPr lang="en-US"/>
          </a:p>
        </p:txBody>
      </p:sp>
      <p:sp>
        <p:nvSpPr>
          <p:cNvPr id="5" name="Espace réservé du numéro de diapositive 4"/>
          <p:cNvSpPr>
            <a:spLocks noGrp="1"/>
          </p:cNvSpPr>
          <p:nvPr>
            <p:ph type="sldNum" sz="quarter" idx="12"/>
          </p:nvPr>
        </p:nvSpPr>
        <p:spPr/>
        <p:txBody>
          <a:bodyPr/>
          <a:lstStyle/>
          <a:p>
            <a:pPr>
              <a:defRPr/>
            </a:pPr>
            <a:fld id="{4B51E095-4814-488B-B880-FF8EEBF5DAD8}" type="slidenum">
              <a:rPr lang="en-US" smtClean="0"/>
              <a:pPr>
                <a:defRPr/>
              </a:pPr>
              <a:t>22</a:t>
            </a:fld>
            <a:endParaRPr lang="en-US"/>
          </a:p>
        </p:txBody>
      </p:sp>
      <p:sp>
        <p:nvSpPr>
          <p:cNvPr id="9" name="ZoneTexte 8"/>
          <p:cNvSpPr txBox="1"/>
          <p:nvPr/>
        </p:nvSpPr>
        <p:spPr>
          <a:xfrm>
            <a:off x="3396342" y="1778032"/>
            <a:ext cx="5701101" cy="4801314"/>
          </a:xfrm>
          <a:prstGeom prst="rect">
            <a:avLst/>
          </a:prstGeom>
          <a:noFill/>
        </p:spPr>
        <p:txBody>
          <a:bodyPr wrap="square" rtlCol="0">
            <a:spAutoFit/>
          </a:bodyPr>
          <a:lstStyle/>
          <a:p>
            <a:r>
              <a:rPr lang="fr-FR" b="1" dirty="0" err="1" smtClean="0"/>
              <a:t>Strong</a:t>
            </a:r>
            <a:r>
              <a:rPr lang="fr-FR" b="1" dirty="0" smtClean="0"/>
              <a:t> influence and participation of France in the </a:t>
            </a:r>
            <a:r>
              <a:rPr lang="fr-FR" b="1" dirty="0" err="1" smtClean="0"/>
              <a:t>search</a:t>
            </a:r>
            <a:r>
              <a:rPr lang="fr-FR" b="1" dirty="0" smtClean="0"/>
              <a:t> for high </a:t>
            </a:r>
            <a:r>
              <a:rPr lang="fr-FR" b="1" dirty="0" err="1" smtClean="0"/>
              <a:t>angular</a:t>
            </a:r>
            <a:r>
              <a:rPr lang="fr-FR" b="1" dirty="0" smtClean="0"/>
              <a:t> </a:t>
            </a:r>
            <a:r>
              <a:rPr lang="fr-FR" b="1" dirty="0" err="1" smtClean="0"/>
              <a:t>resolution</a:t>
            </a:r>
            <a:r>
              <a:rPr lang="fr-FR" b="1" dirty="0" smtClean="0"/>
              <a:t> at ESO. </a:t>
            </a:r>
          </a:p>
          <a:p>
            <a:r>
              <a:rPr lang="fr-FR" dirty="0" smtClean="0"/>
              <a:t>Antoine Labeyrie, </a:t>
            </a:r>
            <a:r>
              <a:rPr lang="fr-FR" dirty="0" err="1" smtClean="0"/>
              <a:t>discoverer</a:t>
            </a:r>
            <a:r>
              <a:rPr lang="fr-FR" dirty="0" smtClean="0"/>
              <a:t> of </a:t>
            </a:r>
            <a:r>
              <a:rPr lang="fr-FR" dirty="0" err="1" smtClean="0"/>
              <a:t>speckle</a:t>
            </a:r>
            <a:r>
              <a:rPr lang="fr-FR" b="1" dirty="0" smtClean="0"/>
              <a:t> </a:t>
            </a:r>
            <a:r>
              <a:rPr lang="fr-FR" dirty="0" err="1" smtClean="0"/>
              <a:t>interferometry</a:t>
            </a:r>
            <a:r>
              <a:rPr lang="fr-FR" dirty="0" smtClean="0"/>
              <a:t>, </a:t>
            </a:r>
            <a:r>
              <a:rPr lang="fr-FR" dirty="0" err="1" smtClean="0"/>
              <a:t>saw</a:t>
            </a:r>
            <a:r>
              <a:rPr lang="en-US" dirty="0" smtClean="0"/>
              <a:t> </a:t>
            </a:r>
            <a:r>
              <a:rPr lang="en-US" dirty="0"/>
              <a:t>the VLT as an array of 2-4-metre </a:t>
            </a:r>
            <a:r>
              <a:rPr lang="en-US" dirty="0" smtClean="0"/>
              <a:t>telescopes </a:t>
            </a:r>
            <a:r>
              <a:rPr lang="en-US" dirty="0"/>
              <a:t>which deliver coherent light beams to a central </a:t>
            </a:r>
            <a:r>
              <a:rPr lang="en-US" dirty="0" smtClean="0"/>
              <a:t>“</a:t>
            </a:r>
            <a:r>
              <a:rPr lang="en-US" dirty="0" err="1" smtClean="0"/>
              <a:t>Coudé</a:t>
            </a:r>
            <a:r>
              <a:rPr lang="en-US" dirty="0" smtClean="0"/>
              <a:t>' laboratory. Pierre Léna, in parallel, established strong links between Paris Observatory and ONERA to develop </a:t>
            </a:r>
            <a:r>
              <a:rPr lang="en-US" dirty="0" err="1" smtClean="0"/>
              <a:t>adaptative</a:t>
            </a:r>
            <a:r>
              <a:rPr lang="en-US" dirty="0" smtClean="0"/>
              <a:t> optics. This group also trained several future ESO employees.  After much highs and lows, their tenacity was in the end rewarded, ESO is now world champion in adaptive optics and interferometry in the near infrared</a:t>
            </a:r>
            <a:r>
              <a:rPr lang="en-US" dirty="0" smtClean="0"/>
              <a:t>.</a:t>
            </a:r>
          </a:p>
          <a:p>
            <a:r>
              <a:rPr lang="en-US" dirty="0"/>
              <a:t>In these subjects and </a:t>
            </a:r>
            <a:r>
              <a:rPr lang="en-US" dirty="0" smtClean="0"/>
              <a:t>particularly </a:t>
            </a:r>
            <a:r>
              <a:rPr lang="en-US" dirty="0"/>
              <a:t>in interferometry, fruitful links were created between the French </a:t>
            </a:r>
            <a:r>
              <a:rPr lang="en-US" dirty="0" smtClean="0"/>
              <a:t>group </a:t>
            </a:r>
            <a:r>
              <a:rPr lang="en-US" dirty="0"/>
              <a:t>and the group of Reinhard Genzel at MPE. </a:t>
            </a:r>
            <a:endParaRPr lang="fr-FR" dirty="0"/>
          </a:p>
          <a:p>
            <a:r>
              <a:rPr lang="en-US" dirty="0" smtClean="0"/>
              <a:t>The </a:t>
            </a:r>
            <a:r>
              <a:rPr lang="en-US" dirty="0" smtClean="0"/>
              <a:t>fascinating tale can be read in Pierre </a:t>
            </a:r>
            <a:r>
              <a:rPr lang="en-US" dirty="0" err="1" smtClean="0"/>
              <a:t>Léna’s</a:t>
            </a:r>
            <a:r>
              <a:rPr lang="en-US" dirty="0" smtClean="0"/>
              <a:t> book, </a:t>
            </a:r>
            <a:r>
              <a:rPr lang="en-US" dirty="0" err="1" smtClean="0"/>
              <a:t>Une</a:t>
            </a:r>
            <a:r>
              <a:rPr lang="en-US" dirty="0" smtClean="0"/>
              <a:t> histoire de </a:t>
            </a:r>
            <a:r>
              <a:rPr lang="en-US" dirty="0" err="1" smtClean="0"/>
              <a:t>flou</a:t>
            </a:r>
            <a:r>
              <a:rPr lang="en-US" dirty="0" smtClean="0"/>
              <a:t>. </a:t>
            </a:r>
            <a:endParaRPr lang="en-US" dirty="0" smtClean="0"/>
          </a:p>
        </p:txBody>
      </p:sp>
    </p:spTree>
    <p:extLst>
      <p:ext uri="{BB962C8B-B14F-4D97-AF65-F5344CB8AC3E}">
        <p14:creationId xmlns:p14="http://schemas.microsoft.com/office/powerpoint/2010/main" val="1110248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pPr eaLnBrk="1" hangingPunct="1"/>
            <a:r>
              <a:rPr lang="en-GB" dirty="0" smtClean="0"/>
              <a:t>High resolution: </a:t>
            </a:r>
            <a:br>
              <a:rPr lang="en-GB" dirty="0" smtClean="0"/>
            </a:br>
            <a:r>
              <a:rPr lang="en-GB" dirty="0" smtClean="0"/>
              <a:t>from space and ground </a:t>
            </a:r>
          </a:p>
        </p:txBody>
      </p:sp>
      <p:pic>
        <p:nvPicPr>
          <p:cNvPr id="50179" name="Picture 4" descr="Untitle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3388"/>
            <a:ext cx="3238500" cy="293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 Box 6"/>
          <p:cNvSpPr txBox="1">
            <a:spLocks noChangeArrowheads="1"/>
          </p:cNvSpPr>
          <p:nvPr/>
        </p:nvSpPr>
        <p:spPr bwMode="auto">
          <a:xfrm>
            <a:off x="384175" y="4683125"/>
            <a:ext cx="163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solidFill>
                  <a:prstClr val="black"/>
                </a:solidFill>
              </a:rPr>
              <a:t>8-m telescope</a:t>
            </a:r>
          </a:p>
          <a:p>
            <a:pPr eaLnBrk="1" hangingPunct="1"/>
            <a:r>
              <a:rPr lang="en-GB">
                <a:solidFill>
                  <a:prstClr val="black"/>
                </a:solidFill>
              </a:rPr>
              <a:t>Seeing-limited</a:t>
            </a:r>
          </a:p>
        </p:txBody>
      </p:sp>
      <p:grpSp>
        <p:nvGrpSpPr>
          <p:cNvPr id="430089" name="Group 9"/>
          <p:cNvGrpSpPr>
            <a:grpSpLocks/>
          </p:cNvGrpSpPr>
          <p:nvPr/>
        </p:nvGrpSpPr>
        <p:grpSpPr bwMode="auto">
          <a:xfrm>
            <a:off x="2908300" y="2144713"/>
            <a:ext cx="3238500" cy="3973512"/>
            <a:chOff x="1832" y="1351"/>
            <a:chExt cx="2040" cy="2503"/>
          </a:xfrm>
        </p:grpSpPr>
        <p:pic>
          <p:nvPicPr>
            <p:cNvPr id="50186" name="Picture 3" descr="Untitled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2" y="1351"/>
              <a:ext cx="2040" cy="2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7" name="Text Box 7"/>
            <p:cNvSpPr txBox="1">
              <a:spLocks noChangeArrowheads="1"/>
            </p:cNvSpPr>
            <p:nvPr/>
          </p:nvSpPr>
          <p:spPr bwMode="auto">
            <a:xfrm>
              <a:off x="2040" y="3450"/>
              <a:ext cx="1589"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solidFill>
                    <a:prstClr val="black"/>
                  </a:solidFill>
                </a:rPr>
                <a:t>2.5-m Space telescope</a:t>
              </a:r>
            </a:p>
            <a:p>
              <a:pPr eaLnBrk="1" hangingPunct="1"/>
              <a:r>
                <a:rPr lang="en-GB">
                  <a:solidFill>
                    <a:prstClr val="black"/>
                  </a:solidFill>
                </a:rPr>
                <a:t>~4-5 b$</a:t>
              </a:r>
            </a:p>
          </p:txBody>
        </p:sp>
      </p:grpSp>
      <p:grpSp>
        <p:nvGrpSpPr>
          <p:cNvPr id="430090" name="Group 10"/>
          <p:cNvGrpSpPr>
            <a:grpSpLocks/>
          </p:cNvGrpSpPr>
          <p:nvPr/>
        </p:nvGrpSpPr>
        <p:grpSpPr bwMode="auto">
          <a:xfrm>
            <a:off x="5962650" y="2641600"/>
            <a:ext cx="3181350" cy="4184650"/>
            <a:chOff x="3756" y="1664"/>
            <a:chExt cx="2004" cy="2636"/>
          </a:xfrm>
        </p:grpSpPr>
        <p:pic>
          <p:nvPicPr>
            <p:cNvPr id="50184" name="Picture 5" descr="Untitled3"/>
            <p:cNvPicPr>
              <a:picLocks noChangeAspect="1" noChangeArrowheads="1"/>
            </p:cNvPicPr>
            <p:nvPr/>
          </p:nvPicPr>
          <p:blipFill>
            <a:blip r:embed="rId5">
              <a:extLst>
                <a:ext uri="{28A0092B-C50C-407E-A947-70E740481C1C}">
                  <a14:useLocalDpi xmlns:a14="http://schemas.microsoft.com/office/drawing/2010/main" val="0"/>
                </a:ext>
              </a:extLst>
            </a:blip>
            <a:srcRect r="1765"/>
            <a:stretch>
              <a:fillRect/>
            </a:stretch>
          </p:blipFill>
          <p:spPr bwMode="auto">
            <a:xfrm>
              <a:off x="3756" y="1664"/>
              <a:ext cx="2004" cy="2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5" name="Text Box 8"/>
            <p:cNvSpPr txBox="1">
              <a:spLocks noChangeArrowheads="1"/>
            </p:cNvSpPr>
            <p:nvPr/>
          </p:nvSpPr>
          <p:spPr bwMode="auto">
            <a:xfrm>
              <a:off x="3756" y="3723"/>
              <a:ext cx="1185"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GB">
                  <a:solidFill>
                    <a:prstClr val="black"/>
                  </a:solidFill>
                </a:rPr>
                <a:t>8-m telescope + </a:t>
              </a:r>
            </a:p>
            <a:p>
              <a:pPr eaLnBrk="1" hangingPunct="1"/>
              <a:r>
                <a:rPr lang="en-GB">
                  <a:solidFill>
                    <a:prstClr val="black"/>
                  </a:solidFill>
                </a:rPr>
                <a:t>Adaptive optics</a:t>
              </a:r>
            </a:p>
            <a:p>
              <a:pPr eaLnBrk="1" hangingPunct="1"/>
              <a:r>
                <a:rPr lang="en-GB">
                  <a:solidFill>
                    <a:prstClr val="black"/>
                  </a:solidFill>
                </a:rPr>
                <a:t>~0.15 b$</a:t>
              </a:r>
            </a:p>
          </p:txBody>
        </p:sp>
      </p:grpSp>
      <p:sp>
        <p:nvSpPr>
          <p:cNvPr id="430091" name="Text Box 11"/>
          <p:cNvSpPr txBox="1">
            <a:spLocks noChangeArrowheads="1"/>
          </p:cNvSpPr>
          <p:nvPr/>
        </p:nvSpPr>
        <p:spPr bwMode="auto">
          <a:xfrm>
            <a:off x="381000" y="6251575"/>
            <a:ext cx="184731" cy="400110"/>
          </a:xfrm>
          <a:prstGeom prst="rect">
            <a:avLst/>
          </a:prstGeom>
          <a:solidFill>
            <a:schemeClr val="bg1"/>
          </a:solidFill>
          <a:ln w="3175">
            <a:solidFill>
              <a:schemeClr val="tx1"/>
            </a:solidFill>
            <a:miter lim="800000"/>
            <a:headEnd/>
            <a:tailEnd/>
          </a:ln>
          <a:effectLst>
            <a:outerShdw dist="35921" dir="2700000" algn="ctr" rotWithShape="0">
              <a:schemeClr val="bg2"/>
            </a:outerShdw>
          </a:effec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GB" sz="2000" dirty="0">
              <a:solidFill>
                <a:prstClr val="black"/>
              </a:solidFill>
            </a:endParaRPr>
          </a:p>
        </p:txBody>
      </p:sp>
    </p:spTree>
    <p:extLst>
      <p:ext uri="{BB962C8B-B14F-4D97-AF65-F5344CB8AC3E}">
        <p14:creationId xmlns:p14="http://schemas.microsoft.com/office/powerpoint/2010/main" val="24394908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30089"/>
                                        </p:tgtEl>
                                        <p:attrNameLst>
                                          <p:attrName>style.visibility</p:attrName>
                                        </p:attrNameLst>
                                      </p:cBhvr>
                                      <p:to>
                                        <p:strVal val="visible"/>
                                      </p:to>
                                    </p:set>
                                    <p:animEffect transition="in" filter="fade">
                                      <p:cBhvr>
                                        <p:cTn id="7" dur="2000"/>
                                        <p:tgtEl>
                                          <p:spTgt spid="430089"/>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430090"/>
                                        </p:tgtEl>
                                        <p:attrNameLst>
                                          <p:attrName>style.visibility</p:attrName>
                                        </p:attrNameLst>
                                      </p:cBhvr>
                                      <p:to>
                                        <p:strVal val="visible"/>
                                      </p:to>
                                    </p:set>
                                    <p:animEffect transition="in" filter="fade">
                                      <p:cBhvr>
                                        <p:cTn id="11" dur="2000"/>
                                        <p:tgtEl>
                                          <p:spTgt spid="430090"/>
                                        </p:tgtEl>
                                      </p:cBhvr>
                                    </p:animEffect>
                                  </p:childTnLst>
                                </p:cTn>
                              </p:par>
                            </p:childTnLst>
                          </p:cTn>
                        </p:par>
                        <p:par>
                          <p:cTn id="12" fill="hold" nodeType="afterGroup">
                            <p:stCondLst>
                              <p:cond delay="4000"/>
                            </p:stCondLst>
                            <p:childTnLst>
                              <p:par>
                                <p:cTn id="13" presetID="10" presetClass="entr" presetSubtype="0" fill="hold" grpId="0" nodeType="afterEffect">
                                  <p:stCondLst>
                                    <p:cond delay="4000"/>
                                  </p:stCondLst>
                                  <p:childTnLst>
                                    <p:set>
                                      <p:cBhvr>
                                        <p:cTn id="14" dur="1" fill="hold">
                                          <p:stCondLst>
                                            <p:cond delay="0"/>
                                          </p:stCondLst>
                                        </p:cTn>
                                        <p:tgtEl>
                                          <p:spTgt spid="430091"/>
                                        </p:tgtEl>
                                        <p:attrNameLst>
                                          <p:attrName>style.visibility</p:attrName>
                                        </p:attrNameLst>
                                      </p:cBhvr>
                                      <p:to>
                                        <p:strVal val="visible"/>
                                      </p:to>
                                    </p:set>
                                    <p:animEffect transition="in" filter="fade">
                                      <p:cBhvr>
                                        <p:cTn id="15" dur="2000"/>
                                        <p:tgtEl>
                                          <p:spTgt spid="430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91"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410" name="Group 2"/>
          <p:cNvGrpSpPr>
            <a:grpSpLocks noChangeAspect="1"/>
          </p:cNvGrpSpPr>
          <p:nvPr/>
        </p:nvGrpSpPr>
        <p:grpSpPr bwMode="auto">
          <a:xfrm>
            <a:off x="-511970" y="-1880393"/>
            <a:ext cx="9863138" cy="10058400"/>
            <a:chOff x="-387" y="-1680"/>
            <a:chExt cx="6213" cy="6336"/>
          </a:xfrm>
        </p:grpSpPr>
        <p:pic>
          <p:nvPicPr>
            <p:cNvPr id="17411" name="Picture 3" descr="gc2003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 y="-1680"/>
              <a:ext cx="6213" cy="6336"/>
            </a:xfrm>
            <a:prstGeom prst="rect">
              <a:avLst/>
            </a:prstGeom>
            <a:noFill/>
            <a:extLst>
              <a:ext uri="{909E8E84-426E-40DD-AFC4-6F175D3DCCD1}">
                <a14:hiddenFill xmlns:a14="http://schemas.microsoft.com/office/drawing/2010/main">
                  <a:solidFill>
                    <a:srgbClr val="FFFFFF"/>
                  </a:solidFill>
                </a14:hiddenFill>
              </a:ext>
            </a:extLst>
          </p:spPr>
        </p:pic>
        <p:sp>
          <p:nvSpPr>
            <p:cNvPr id="17412" name="Text Box 4"/>
            <p:cNvSpPr txBox="1">
              <a:spLocks noChangeAspect="1" noChangeArrowheads="1"/>
            </p:cNvSpPr>
            <p:nvPr/>
          </p:nvSpPr>
          <p:spPr bwMode="invGray">
            <a:xfrm>
              <a:off x="1746" y="2928"/>
              <a:ext cx="11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0" tIns="45706" rIns="91410" bIns="45706">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ＭＳ Ｐゴシック" pitchFamily="34" charset="-128"/>
                <a:cs typeface="+mn-cs"/>
              </a:endParaRPr>
            </a:p>
          </p:txBody>
        </p:sp>
        <p:sp>
          <p:nvSpPr>
            <p:cNvPr id="17413" name="Text Box 5"/>
            <p:cNvSpPr txBox="1">
              <a:spLocks noChangeAspect="1" noChangeArrowheads="1"/>
            </p:cNvSpPr>
            <p:nvPr/>
          </p:nvSpPr>
          <p:spPr bwMode="auto">
            <a:xfrm>
              <a:off x="1827" y="1299"/>
              <a:ext cx="492"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lg" len="lg"/>
                  <a:tailEnd type="none" w="lg" len="lg"/>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10" tIns="45706" rIns="91410" bIns="45706">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FFFF00"/>
                  </a:solidFill>
                  <a:effectLst/>
                  <a:uLnTx/>
                  <a:uFillTx/>
                  <a:latin typeface="Times New Roman" pitchFamily="18" charset="0"/>
                  <a:ea typeface="ＭＳ Ｐゴシック" pitchFamily="34" charset="-128"/>
                  <a:cs typeface="+mn-cs"/>
                </a:rPr>
                <a:t>SgrA*</a:t>
              </a:r>
            </a:p>
          </p:txBody>
        </p:sp>
        <p:sp>
          <p:nvSpPr>
            <p:cNvPr id="17415" name="Line 7"/>
            <p:cNvSpPr>
              <a:spLocks noChangeAspect="1" noChangeShapeType="1"/>
            </p:cNvSpPr>
            <p:nvPr/>
          </p:nvSpPr>
          <p:spPr bwMode="auto">
            <a:xfrm>
              <a:off x="2298" y="1449"/>
              <a:ext cx="288" cy="0"/>
            </a:xfrm>
            <a:prstGeom prst="line">
              <a:avLst/>
            </a:prstGeom>
            <a:noFill/>
            <a:ln w="12700">
              <a:solidFill>
                <a:srgbClr val="FFFF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7416" name="Line 8"/>
            <p:cNvSpPr>
              <a:spLocks noChangeAspect="1" noChangeShapeType="1"/>
            </p:cNvSpPr>
            <p:nvPr/>
          </p:nvSpPr>
          <p:spPr bwMode="auto">
            <a:xfrm flipV="1">
              <a:off x="2688" y="432"/>
              <a:ext cx="768" cy="960"/>
            </a:xfrm>
            <a:prstGeom prst="line">
              <a:avLst/>
            </a:prstGeom>
            <a:noFill/>
            <a:ln w="12700">
              <a:solidFill>
                <a:srgbClr val="FFFF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7417" name="Line 9"/>
            <p:cNvSpPr>
              <a:spLocks noChangeAspect="1" noChangeShapeType="1"/>
            </p:cNvSpPr>
            <p:nvPr/>
          </p:nvSpPr>
          <p:spPr bwMode="auto">
            <a:xfrm>
              <a:off x="2688" y="1515"/>
              <a:ext cx="864" cy="885"/>
            </a:xfrm>
            <a:prstGeom prst="line">
              <a:avLst/>
            </a:prstGeom>
            <a:noFill/>
            <a:ln w="12700">
              <a:solidFill>
                <a:srgbClr val="FFFF00"/>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pic>
          <p:nvPicPr>
            <p:cNvPr id="17418" name="Picture 10"/>
            <p:cNvPicPr>
              <a:picLocks noChangeAspect="1" noChangeArrowheads="1"/>
            </p:cNvPicPr>
            <p:nvPr/>
          </p:nvPicPr>
          <p:blipFill>
            <a:blip r:embed="rId3">
              <a:extLst>
                <a:ext uri="{28A0092B-C50C-407E-A947-70E740481C1C}">
                  <a14:useLocalDpi xmlns:a14="http://schemas.microsoft.com/office/drawing/2010/main" val="0"/>
                </a:ext>
              </a:extLst>
            </a:blip>
            <a:srcRect l="29114" t="10854" r="12292" b="20566"/>
            <a:stretch>
              <a:fillRect/>
            </a:stretch>
          </p:blipFill>
          <p:spPr bwMode="auto">
            <a:xfrm>
              <a:off x="2901" y="-336"/>
              <a:ext cx="2427" cy="3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bg1"/>
                  </a:solidFill>
                  <a:miter lim="800000"/>
                  <a:headEnd type="none" w="lg" len="lg"/>
                  <a:tailEnd type="none" w="med" len="lg"/>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9" name="Line 11"/>
            <p:cNvSpPr>
              <a:spLocks noChangeAspect="1" noChangeShapeType="1"/>
            </p:cNvSpPr>
            <p:nvPr/>
          </p:nvSpPr>
          <p:spPr bwMode="auto">
            <a:xfrm>
              <a:off x="3849" y="1412"/>
              <a:ext cx="806"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7420" name="Text Box 12"/>
            <p:cNvSpPr txBox="1">
              <a:spLocks noChangeAspect="1" noChangeArrowheads="1"/>
            </p:cNvSpPr>
            <p:nvPr/>
          </p:nvSpPr>
          <p:spPr bwMode="auto">
            <a:xfrm>
              <a:off x="3813" y="1413"/>
              <a:ext cx="86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0" tIns="45706" rIns="91410" bIns="45706">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a:ln>
                    <a:noFill/>
                  </a:ln>
                  <a:solidFill>
                    <a:srgbClr val="FFFFFF"/>
                  </a:solidFill>
                  <a:effectLst/>
                  <a:uLnTx/>
                  <a:uFillTx/>
                  <a:latin typeface="Times New Roman" pitchFamily="18" charset="0"/>
                  <a:ea typeface="ＭＳ Ｐゴシック" pitchFamily="34" charset="-128"/>
                  <a:cs typeface="+mn-cs"/>
                </a:rPr>
                <a:t>2 light days</a:t>
              </a:r>
            </a:p>
          </p:txBody>
        </p:sp>
      </p:grpSp>
      <p:sp>
        <p:nvSpPr>
          <p:cNvPr id="17424" name="Rectangle 16"/>
          <p:cNvSpPr>
            <a:spLocks noGrp="1" noChangeArrowheads="1"/>
          </p:cNvSpPr>
          <p:nvPr>
            <p:ph type="title"/>
          </p:nvPr>
        </p:nvSpPr>
        <p:spPr>
          <a:xfrm>
            <a:off x="457200" y="274638"/>
            <a:ext cx="5245100" cy="1143000"/>
          </a:xfrm>
        </p:spPr>
        <p:txBody>
          <a:bodyPr>
            <a:normAutofit fontScale="90000"/>
          </a:bodyPr>
          <a:lstStyle/>
          <a:p>
            <a:r>
              <a:rPr lang="en-US" sz="3600" b="1" dirty="0">
                <a:solidFill>
                  <a:schemeClr val="bg1"/>
                </a:solidFill>
              </a:rPr>
              <a:t>Massive black </a:t>
            </a:r>
            <a:r>
              <a:rPr lang="en-US" sz="3600" b="1" dirty="0" smtClean="0">
                <a:solidFill>
                  <a:schemeClr val="bg1"/>
                </a:solidFill>
              </a:rPr>
              <a:t>hole at the galactic center</a:t>
            </a:r>
            <a:endParaRPr lang="en-US" sz="3600" b="1" dirty="0">
              <a:solidFill>
                <a:schemeClr val="bg1"/>
              </a:solidFill>
            </a:endParaRPr>
          </a:p>
        </p:txBody>
      </p:sp>
      <p:sp>
        <p:nvSpPr>
          <p:cNvPr id="17425" name="Text Box 17"/>
          <p:cNvSpPr txBox="1">
            <a:spLocks noChangeArrowheads="1"/>
          </p:cNvSpPr>
          <p:nvPr/>
        </p:nvSpPr>
        <p:spPr bwMode="auto">
          <a:xfrm>
            <a:off x="6003925" y="2403475"/>
            <a:ext cx="104298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0" tIns="45706" rIns="91410" bIns="45706">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t>Galactic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t>Center</a:t>
            </a:r>
          </a:p>
        </p:txBody>
      </p:sp>
      <p:sp>
        <p:nvSpPr>
          <p:cNvPr id="2" name="ZoneTexte 1"/>
          <p:cNvSpPr txBox="1"/>
          <p:nvPr/>
        </p:nvSpPr>
        <p:spPr>
          <a:xfrm>
            <a:off x="4207667" y="7086600"/>
            <a:ext cx="2412263"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2400" b="0" i="0" u="none" strike="noStrike" kern="1200" cap="none" spc="0" normalizeH="0" baseline="0" noProof="0" dirty="0" err="1" smtClean="0">
                <a:ln>
                  <a:noFill/>
                </a:ln>
                <a:solidFill>
                  <a:srgbClr val="FFFFFF">
                    <a:lumMod val="85000"/>
                  </a:srgbClr>
                </a:solidFill>
                <a:effectLst/>
                <a:uLnTx/>
                <a:uFillTx/>
                <a:latin typeface="Times New Roman" pitchFamily="18" charset="0"/>
                <a:ea typeface="ＭＳ Ｐゴシック" pitchFamily="34" charset="-128"/>
                <a:cs typeface="+mn-cs"/>
              </a:rPr>
              <a:t>Genzel</a:t>
            </a:r>
            <a:r>
              <a:rPr kumimoji="0" lang="fr-FR" sz="2400" b="0" i="0" u="none" strike="noStrike" kern="1200" cap="none" spc="0" normalizeH="0" baseline="0" noProof="0" dirty="0" smtClean="0">
                <a:ln>
                  <a:noFill/>
                </a:ln>
                <a:solidFill>
                  <a:srgbClr val="FFFFFF">
                    <a:lumMod val="85000"/>
                  </a:srgbClr>
                </a:solidFill>
                <a:effectLst/>
                <a:uLnTx/>
                <a:uFillTx/>
                <a:latin typeface="Times New Roman" pitchFamily="18" charset="0"/>
                <a:ea typeface="ＭＳ Ｐゴシック" pitchFamily="34" charset="-128"/>
                <a:cs typeface="+mn-cs"/>
              </a:rPr>
              <a:t> et al. 2005</a:t>
            </a:r>
            <a:endParaRPr kumimoji="0" lang="fr-FR" sz="2400" b="0" i="0" u="none" strike="noStrike" kern="1200" cap="none" spc="0" normalizeH="0" baseline="0" noProof="0" dirty="0">
              <a:ln>
                <a:noFill/>
              </a:ln>
              <a:solidFill>
                <a:srgbClr val="FFFFFF">
                  <a:lumMod val="85000"/>
                </a:srgbClr>
              </a:solidFill>
              <a:effectLst/>
              <a:uLnTx/>
              <a:uFillTx/>
              <a:latin typeface="Times New Roman" pitchFamily="18" charset="0"/>
              <a:ea typeface="ＭＳ Ｐゴシック" pitchFamily="34" charset="-128"/>
              <a:cs typeface="+mn-cs"/>
            </a:endParaRPr>
          </a:p>
        </p:txBody>
      </p:sp>
    </p:spTree>
    <p:extLst>
      <p:ext uri="{BB962C8B-B14F-4D97-AF65-F5344CB8AC3E}">
        <p14:creationId xmlns:p14="http://schemas.microsoft.com/office/powerpoint/2010/main" val="983238221"/>
      </p:ext>
    </p:extLst>
  </p:cSld>
  <p:clrMapOvr>
    <a:masterClrMapping/>
  </p:clrMapOvr>
  <p:transition spd="slow">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normAutofit fontScale="90000"/>
          </a:bodyPr>
          <a:lstStyle/>
          <a:p>
            <a:pPr marL="457200" indent="-457200"/>
            <a:r>
              <a:rPr lang="en-GB" dirty="0" smtClean="0">
                <a:latin typeface="HelveticaNeueLT Com 65 Md" charset="0"/>
                <a:cs typeface="HelveticaNeueLT Com 55 Roman" charset="0"/>
              </a:rPr>
              <a:t> First image of an </a:t>
            </a:r>
            <a:r>
              <a:rPr lang="en-GB" dirty="0" smtClean="0">
                <a:latin typeface="HelveticaNeueLT Com 65 Md" charset="0"/>
                <a:cs typeface="HelveticaNeueLT Com 55 Roman" charset="0"/>
              </a:rPr>
              <a:t>exoplanet </a:t>
            </a:r>
            <a:br>
              <a:rPr lang="en-GB" dirty="0" smtClean="0">
                <a:latin typeface="HelveticaNeueLT Com 65 Md" charset="0"/>
                <a:cs typeface="HelveticaNeueLT Com 55 Roman" charset="0"/>
              </a:rPr>
            </a:br>
            <a:r>
              <a:rPr lang="en-GB" dirty="0" smtClean="0">
                <a:latin typeface="HelveticaNeueLT Com 65 Md" charset="0"/>
                <a:cs typeface="HelveticaNeueLT Com 55 Roman" charset="0"/>
              </a:rPr>
              <a:t>Chauvin et al. 2004</a:t>
            </a:r>
            <a:r>
              <a:rPr lang="en-GB" dirty="0" smtClean="0">
                <a:latin typeface="HelveticaNeueLT Com 65 Md" charset="0"/>
                <a:cs typeface="HelveticaNeueLT Com 55 Roman" charset="0"/>
              </a:rPr>
              <a:t> </a:t>
            </a:r>
            <a:endParaRPr lang="en-US" dirty="0" smtClean="0">
              <a:latin typeface="HelveticaNeueLT Com 65 Md" charset="0"/>
              <a:cs typeface="HelveticaNeueLT Com 55 Roman" charset="0"/>
            </a:endParaRPr>
          </a:p>
        </p:txBody>
      </p:sp>
      <p:pic>
        <p:nvPicPr>
          <p:cNvPr id="15363" name="Picture 4" descr="eso0515a 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338" y="1052513"/>
            <a:ext cx="8343900"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2002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First </a:t>
            </a:r>
            <a:r>
              <a:rPr lang="fr-FR" dirty="0" err="1" smtClean="0"/>
              <a:t>fringes</a:t>
            </a:r>
            <a:r>
              <a:rPr lang="fr-FR" dirty="0" smtClean="0"/>
              <a:t> </a:t>
            </a:r>
            <a:r>
              <a:rPr lang="fr-FR" dirty="0" err="1" smtClean="0"/>
              <a:t>with</a:t>
            </a:r>
            <a:r>
              <a:rPr lang="fr-FR" dirty="0" smtClean="0"/>
              <a:t> 2 </a:t>
            </a:r>
            <a:r>
              <a:rPr lang="fr-FR" dirty="0" err="1" smtClean="0"/>
              <a:t>Ats</a:t>
            </a:r>
            <a:r>
              <a:rPr lang="fr-FR" dirty="0" smtClean="0"/>
              <a:t> of VLTI</a:t>
            </a:r>
            <a:endParaRPr lang="fr-FR" dirty="0"/>
          </a:p>
        </p:txBody>
      </p:sp>
      <p:sp>
        <p:nvSpPr>
          <p:cNvPr id="4" name="Espace réservé du pied de page 3"/>
          <p:cNvSpPr>
            <a:spLocks noGrp="1"/>
          </p:cNvSpPr>
          <p:nvPr>
            <p:ph type="ftr" sz="quarter" idx="11"/>
          </p:nvPr>
        </p:nvSpPr>
        <p:spPr/>
        <p:txBody>
          <a:bodyPr/>
          <a:lstStyle/>
          <a:p>
            <a:pPr>
              <a:defRPr/>
            </a:pPr>
            <a:r>
              <a:rPr lang="en-US" dirty="0" smtClean="0"/>
              <a:t>VINCI instrument</a:t>
            </a:r>
            <a:endParaRPr lang="en-US" dirty="0"/>
          </a:p>
        </p:txBody>
      </p:sp>
      <p:sp>
        <p:nvSpPr>
          <p:cNvPr id="5" name="Espace réservé du numéro de diapositive 4"/>
          <p:cNvSpPr>
            <a:spLocks noGrp="1"/>
          </p:cNvSpPr>
          <p:nvPr>
            <p:ph type="sldNum" sz="quarter" idx="12"/>
          </p:nvPr>
        </p:nvSpPr>
        <p:spPr/>
        <p:txBody>
          <a:bodyPr/>
          <a:lstStyle/>
          <a:p>
            <a:pPr>
              <a:defRPr/>
            </a:pPr>
            <a:fld id="{4B51E095-4814-488B-B880-FF8EEBF5DAD8}" type="slidenum">
              <a:rPr lang="en-US" smtClean="0"/>
              <a:pPr>
                <a:defRPr/>
              </a:pPr>
              <a:t>26</a:t>
            </a:fld>
            <a:endParaRPr lang="en-US"/>
          </a:p>
        </p:txBody>
      </p:sp>
      <p:pic>
        <p:nvPicPr>
          <p:cNvPr id="8194" name="Picture 2" descr="First fringes of Sirius with VLTI"/>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89216" y="1122363"/>
            <a:ext cx="7960855" cy="529272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710225" y="3244334"/>
            <a:ext cx="1723549" cy="369332"/>
          </a:xfrm>
          <a:prstGeom prst="rect">
            <a:avLst/>
          </a:prstGeom>
        </p:spPr>
        <p:txBody>
          <a:bodyPr wrap="none">
            <a:spAutoFit/>
          </a:bodyPr>
          <a:lstStyle/>
          <a:p>
            <a:r>
              <a:rPr lang="fr-FR" dirty="0">
                <a:solidFill>
                  <a:srgbClr val="333333"/>
                </a:solidFill>
                <a:latin typeface="Helvetica Neue LT ESO"/>
              </a:rPr>
              <a:t>18 March 2001</a:t>
            </a:r>
            <a:endParaRPr lang="fr-FR" dirty="0"/>
          </a:p>
        </p:txBody>
      </p:sp>
      <p:sp>
        <p:nvSpPr>
          <p:cNvPr id="7" name="Rectangle 6"/>
          <p:cNvSpPr/>
          <p:nvPr/>
        </p:nvSpPr>
        <p:spPr>
          <a:xfrm>
            <a:off x="3710225" y="3244334"/>
            <a:ext cx="1723549" cy="369332"/>
          </a:xfrm>
          <a:prstGeom prst="rect">
            <a:avLst/>
          </a:prstGeom>
        </p:spPr>
        <p:txBody>
          <a:bodyPr wrap="none">
            <a:spAutoFit/>
          </a:bodyPr>
          <a:lstStyle/>
          <a:p>
            <a:r>
              <a:rPr lang="fr-FR" dirty="0">
                <a:solidFill>
                  <a:srgbClr val="333333"/>
                </a:solidFill>
                <a:latin typeface="Helvetica Neue LT ESO"/>
              </a:rPr>
              <a:t>18 March 2001</a:t>
            </a:r>
            <a:endParaRPr lang="fr-FR" dirty="0"/>
          </a:p>
        </p:txBody>
      </p:sp>
    </p:spTree>
    <p:extLst>
      <p:ext uri="{BB962C8B-B14F-4D97-AF65-F5344CB8AC3E}">
        <p14:creationId xmlns:p14="http://schemas.microsoft.com/office/powerpoint/2010/main" val="18984933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0" kern="1200" dirty="0" err="1"/>
              <a:t>Celebrating</a:t>
            </a:r>
            <a:r>
              <a:rPr lang="fr-FR" b="0" kern="1200" dirty="0"/>
              <a:t> the moment of "First </a:t>
            </a:r>
            <a:r>
              <a:rPr lang="fr-FR" b="0" kern="1200" dirty="0" err="1"/>
              <a:t>Fringes</a:t>
            </a:r>
            <a:r>
              <a:rPr lang="fr-FR" b="0" kern="1200" dirty="0"/>
              <a:t>" at the VLTI. </a:t>
            </a:r>
            <a:endParaRPr lang="fr-FR" dirty="0"/>
          </a:p>
        </p:txBody>
      </p:sp>
      <p:sp>
        <p:nvSpPr>
          <p:cNvPr id="3" name="Espace réservé du contenu 2"/>
          <p:cNvSpPr>
            <a:spLocks noGrp="1"/>
          </p:cNvSpPr>
          <p:nvPr>
            <p:ph idx="1"/>
          </p:nvPr>
        </p:nvSpPr>
        <p:spPr/>
        <p:txBody>
          <a:bodyPr/>
          <a:lstStyle/>
          <a:p>
            <a:endParaRPr lang="fr-FR"/>
          </a:p>
        </p:txBody>
      </p:sp>
      <p:sp>
        <p:nvSpPr>
          <p:cNvPr id="4" name="Espace réservé du pied de page 3"/>
          <p:cNvSpPr>
            <a:spLocks noGrp="1"/>
          </p:cNvSpPr>
          <p:nvPr>
            <p:ph type="ftr" sz="quarter" idx="11"/>
          </p:nvPr>
        </p:nvSpPr>
        <p:spPr/>
        <p:txBody>
          <a:bodyPr/>
          <a:lstStyle/>
          <a:p>
            <a:pPr>
              <a:defRPr/>
            </a:pPr>
            <a:r>
              <a:rPr lang="en-US" dirty="0" smtClean="0"/>
              <a:t>Left:</a:t>
            </a:r>
            <a:r>
              <a:rPr lang="fr-FR" dirty="0">
                <a:solidFill>
                  <a:schemeClr val="tx1"/>
                </a:solidFill>
              </a:rPr>
              <a:t>Pierre </a:t>
            </a:r>
            <a:r>
              <a:rPr lang="fr-FR" dirty="0" err="1">
                <a:solidFill>
                  <a:schemeClr val="tx1"/>
                </a:solidFill>
              </a:rPr>
              <a:t>Kervella</a:t>
            </a:r>
            <a:r>
              <a:rPr lang="fr-FR" dirty="0">
                <a:solidFill>
                  <a:schemeClr val="tx1"/>
                </a:solidFill>
              </a:rPr>
              <a:t>, Vincent Coudé du </a:t>
            </a:r>
            <a:r>
              <a:rPr lang="fr-FR" dirty="0" err="1">
                <a:solidFill>
                  <a:schemeClr val="tx1"/>
                </a:solidFill>
              </a:rPr>
              <a:t>Foresto</a:t>
            </a:r>
            <a:r>
              <a:rPr lang="fr-FR" dirty="0">
                <a:solidFill>
                  <a:schemeClr val="tx1"/>
                </a:solidFill>
              </a:rPr>
              <a:t>, Philippe </a:t>
            </a:r>
            <a:r>
              <a:rPr lang="fr-FR" dirty="0" err="1" smtClean="0">
                <a:solidFill>
                  <a:schemeClr val="tx1"/>
                </a:solidFill>
              </a:rPr>
              <a:t>Gitton</a:t>
            </a:r>
            <a:r>
              <a:rPr lang="fr-FR" dirty="0" smtClean="0">
                <a:solidFill>
                  <a:schemeClr val="tx1"/>
                </a:solidFill>
              </a:rPr>
              <a:t>, photo by Bertrand Koehler</a:t>
            </a:r>
            <a:endParaRPr lang="en-US" dirty="0"/>
          </a:p>
        </p:txBody>
      </p:sp>
      <p:sp>
        <p:nvSpPr>
          <p:cNvPr id="5" name="Espace réservé du numéro de diapositive 4"/>
          <p:cNvSpPr>
            <a:spLocks noGrp="1"/>
          </p:cNvSpPr>
          <p:nvPr>
            <p:ph type="sldNum" sz="quarter" idx="12"/>
          </p:nvPr>
        </p:nvSpPr>
        <p:spPr/>
        <p:txBody>
          <a:bodyPr/>
          <a:lstStyle/>
          <a:p>
            <a:pPr>
              <a:defRPr/>
            </a:pPr>
            <a:fld id="{4B51E095-4814-488B-B880-FF8EEBF5DAD8}" type="slidenum">
              <a:rPr lang="en-US" smtClean="0"/>
              <a:pPr>
                <a:defRPr/>
              </a:pPr>
              <a:t>27</a:t>
            </a:fld>
            <a:endParaRPr lang="en-US"/>
          </a:p>
        </p:txBody>
      </p:sp>
      <p:pic>
        <p:nvPicPr>
          <p:cNvPr id="15362" name="Picture 2" descr="Celebrating VLTI 'first frin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31144"/>
            <a:ext cx="9144000" cy="3879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0413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VLTI 3rd </a:t>
            </a:r>
            <a:r>
              <a:rPr lang="fr-FR" dirty="0" err="1" smtClean="0"/>
              <a:t>Auxiliary</a:t>
            </a:r>
            <a:r>
              <a:rPr lang="fr-FR" dirty="0" smtClean="0"/>
              <a:t> </a:t>
            </a:r>
            <a:r>
              <a:rPr lang="fr-FR" dirty="0" err="1" smtClean="0"/>
              <a:t>telescope</a:t>
            </a:r>
            <a:r>
              <a:rPr lang="fr-FR" dirty="0" smtClean="0"/>
              <a:t>,</a:t>
            </a:r>
            <a:br>
              <a:rPr lang="fr-FR" dirty="0" smtClean="0"/>
            </a:br>
            <a:r>
              <a:rPr lang="fr-FR" dirty="0" err="1" smtClean="0"/>
              <a:t>donated</a:t>
            </a:r>
            <a:r>
              <a:rPr lang="fr-FR" dirty="0" smtClean="0"/>
              <a:t> by </a:t>
            </a:r>
            <a:r>
              <a:rPr lang="fr-FR" dirty="0" smtClean="0"/>
              <a:t>France</a:t>
            </a:r>
            <a:r>
              <a:rPr lang="fr-FR" dirty="0" smtClean="0"/>
              <a:t> </a:t>
            </a:r>
            <a:r>
              <a:rPr lang="fr-FR" dirty="0" smtClean="0"/>
              <a:t>and </a:t>
            </a:r>
            <a:r>
              <a:rPr lang="fr-FR" dirty="0" smtClean="0"/>
              <a:t>Germany</a:t>
            </a:r>
            <a:endParaRPr lang="fr-FR" dirty="0"/>
          </a:p>
        </p:txBody>
      </p:sp>
      <p:sp>
        <p:nvSpPr>
          <p:cNvPr id="3" name="Espace réservé du contenu 2"/>
          <p:cNvSpPr>
            <a:spLocks noGrp="1"/>
          </p:cNvSpPr>
          <p:nvPr>
            <p:ph idx="1"/>
          </p:nvPr>
        </p:nvSpPr>
        <p:spPr>
          <a:xfrm>
            <a:off x="1572239" y="4717120"/>
            <a:ext cx="8748712" cy="5291870"/>
          </a:xfrm>
        </p:spPr>
        <p:txBody>
          <a:bodyPr/>
          <a:lstStyle/>
          <a:p>
            <a:r>
              <a:rPr lang="fr-FR" dirty="0" smtClean="0"/>
              <a:t>CNRS and Max Planck</a:t>
            </a:r>
            <a:endParaRPr lang="fr-FR" dirty="0"/>
          </a:p>
        </p:txBody>
      </p:sp>
      <p:sp>
        <p:nvSpPr>
          <p:cNvPr id="4" name="Espace réservé du pied de page 3"/>
          <p:cNvSpPr>
            <a:spLocks noGrp="1"/>
          </p:cNvSpPr>
          <p:nvPr>
            <p:ph type="ftr" sz="quarter" idx="11"/>
          </p:nvPr>
        </p:nvSpPr>
        <p:spPr/>
        <p:txBody>
          <a:bodyPr/>
          <a:lstStyle/>
          <a:p>
            <a:pPr>
              <a:defRPr/>
            </a:pPr>
            <a:endParaRPr lang="en-US"/>
          </a:p>
        </p:txBody>
      </p:sp>
      <p:sp>
        <p:nvSpPr>
          <p:cNvPr id="5" name="Espace réservé du numéro de diapositive 4"/>
          <p:cNvSpPr>
            <a:spLocks noGrp="1"/>
          </p:cNvSpPr>
          <p:nvPr>
            <p:ph type="sldNum" sz="quarter" idx="12"/>
          </p:nvPr>
        </p:nvSpPr>
        <p:spPr/>
        <p:txBody>
          <a:bodyPr/>
          <a:lstStyle/>
          <a:p>
            <a:pPr>
              <a:defRPr/>
            </a:pPr>
            <a:fld id="{4B51E095-4814-488B-B880-FF8EEBF5DAD8}" type="slidenum">
              <a:rPr lang="en-US" smtClean="0"/>
              <a:pPr>
                <a:defRPr/>
              </a:pPr>
              <a:t>28</a:t>
            </a:fld>
            <a:endParaRPr lang="en-US"/>
          </a:p>
        </p:txBody>
      </p:sp>
      <p:pic>
        <p:nvPicPr>
          <p:cNvPr id="18434" name="Picture 2" descr="VLT Auxiliary Telescop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2526" y="1741389"/>
            <a:ext cx="6667500" cy="4448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7997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err="1" smtClean="0"/>
              <a:t>Other</a:t>
            </a:r>
            <a:r>
              <a:rPr lang="fr-FR" dirty="0" smtClean="0"/>
              <a:t> instrument </a:t>
            </a:r>
            <a:r>
              <a:rPr lang="fr-FR" dirty="0" err="1" smtClean="0"/>
              <a:t>strengths</a:t>
            </a:r>
            <a:r>
              <a:rPr lang="fr-FR" dirty="0" smtClean="0"/>
              <a:t> in France</a:t>
            </a:r>
            <a:endParaRPr lang="fr-FR" dirty="0"/>
          </a:p>
        </p:txBody>
      </p:sp>
      <p:sp>
        <p:nvSpPr>
          <p:cNvPr id="3" name="Espace réservé du contenu 2"/>
          <p:cNvSpPr>
            <a:spLocks noGrp="1"/>
          </p:cNvSpPr>
          <p:nvPr>
            <p:ph idx="1"/>
          </p:nvPr>
        </p:nvSpPr>
        <p:spPr/>
        <p:txBody>
          <a:bodyPr/>
          <a:lstStyle/>
          <a:p>
            <a:r>
              <a:rPr lang="fr-FR" dirty="0" smtClean="0"/>
              <a:t>High </a:t>
            </a:r>
            <a:r>
              <a:rPr lang="fr-FR" dirty="0" err="1" smtClean="0"/>
              <a:t>proficiency</a:t>
            </a:r>
            <a:r>
              <a:rPr lang="fr-FR" dirty="0" smtClean="0"/>
              <a:t> </a:t>
            </a:r>
            <a:r>
              <a:rPr lang="fr-FR" dirty="0" smtClean="0"/>
              <a:t>in multi </a:t>
            </a:r>
            <a:r>
              <a:rPr lang="fr-FR" dirty="0" err="1" smtClean="0"/>
              <a:t>object</a:t>
            </a:r>
            <a:r>
              <a:rPr lang="fr-FR" dirty="0" smtClean="0"/>
              <a:t> and </a:t>
            </a:r>
            <a:r>
              <a:rPr lang="fr-FR" dirty="0" err="1" smtClean="0"/>
              <a:t>integral</a:t>
            </a:r>
            <a:r>
              <a:rPr lang="fr-FR" dirty="0" smtClean="0"/>
              <a:t> </a:t>
            </a:r>
            <a:r>
              <a:rPr lang="fr-FR" dirty="0" err="1" smtClean="0"/>
              <a:t>field</a:t>
            </a:r>
            <a:r>
              <a:rPr lang="fr-FR" dirty="0" smtClean="0"/>
              <a:t> </a:t>
            </a:r>
            <a:r>
              <a:rPr lang="fr-FR" dirty="0" err="1" smtClean="0"/>
              <a:t>spectroscopy</a:t>
            </a:r>
            <a:endParaRPr lang="fr-FR" dirty="0"/>
          </a:p>
          <a:p>
            <a:r>
              <a:rPr lang="fr-FR" dirty="0" smtClean="0"/>
              <a:t>Pioneer in </a:t>
            </a:r>
            <a:r>
              <a:rPr lang="fr-FR" dirty="0" err="1" smtClean="0"/>
              <a:t>mid</a:t>
            </a:r>
            <a:r>
              <a:rPr lang="fr-FR" dirty="0" smtClean="0"/>
              <a:t> IR </a:t>
            </a:r>
            <a:endParaRPr lang="fr-FR" dirty="0"/>
          </a:p>
        </p:txBody>
      </p:sp>
      <p:sp>
        <p:nvSpPr>
          <p:cNvPr id="4" name="Espace réservé du pied de page 3"/>
          <p:cNvSpPr>
            <a:spLocks noGrp="1"/>
          </p:cNvSpPr>
          <p:nvPr>
            <p:ph type="ftr" sz="quarter" idx="11"/>
          </p:nvPr>
        </p:nvSpPr>
        <p:spPr/>
        <p:txBody>
          <a:bodyPr/>
          <a:lstStyle/>
          <a:p>
            <a:pPr>
              <a:defRPr/>
            </a:pPr>
            <a:endParaRPr lang="en-US"/>
          </a:p>
        </p:txBody>
      </p:sp>
      <p:sp>
        <p:nvSpPr>
          <p:cNvPr id="5" name="Espace réservé du numéro de diapositive 4"/>
          <p:cNvSpPr>
            <a:spLocks noGrp="1"/>
          </p:cNvSpPr>
          <p:nvPr>
            <p:ph type="sldNum" sz="quarter" idx="12"/>
          </p:nvPr>
        </p:nvSpPr>
        <p:spPr/>
        <p:txBody>
          <a:bodyPr/>
          <a:lstStyle/>
          <a:p>
            <a:pPr>
              <a:defRPr/>
            </a:pPr>
            <a:fld id="{4B51E095-4814-488B-B880-FF8EEBF5DAD8}" type="slidenum">
              <a:rPr lang="en-US" smtClean="0"/>
              <a:pPr>
                <a:defRPr/>
              </a:pPr>
              <a:t>29</a:t>
            </a:fld>
            <a:endParaRPr lang="en-US"/>
          </a:p>
        </p:txBody>
      </p:sp>
      <p:sp>
        <p:nvSpPr>
          <p:cNvPr id="6" name="AutoShape 2" descr="ESO - VIM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4" descr="ESO - VIMO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0486" name="Picture 6" descr="ESO - VIM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2804" y="2672332"/>
            <a:ext cx="1954050" cy="2093625"/>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https://www.eso.org/sci/facilities/paranal/instruments/flames/img/giraffe_pictur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2519" y="3921067"/>
            <a:ext cx="3324929" cy="2493697"/>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descr="ESO - VIS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97356"/>
            <a:ext cx="2385003" cy="2838154"/>
          </a:xfrm>
          <a:prstGeom prst="rect">
            <a:avLst/>
          </a:prstGeom>
          <a:noFill/>
          <a:extLst>
            <a:ext uri="{909E8E84-426E-40DD-AFC4-6F175D3DCCD1}">
              <a14:hiddenFill xmlns:a14="http://schemas.microsoft.com/office/drawing/2010/main">
                <a:solidFill>
                  <a:srgbClr val="FFFFFF"/>
                </a:solidFill>
              </a14:hiddenFill>
            </a:ext>
          </a:extLst>
        </p:spPr>
      </p:pic>
      <p:pic>
        <p:nvPicPr>
          <p:cNvPr id="20492" name="Picture 12" descr="The MUSE instrument on the VLT: equipped with 24 continuous flow cooling  systems | ESO Belgiqu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17539" y="387349"/>
            <a:ext cx="38785800" cy="26336626"/>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4" descr="The MUSE instrument on the VLT: equipped with 24 continuous flow cooling  systems | ESO Belgiqu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0496" name="Picture 16" descr="The MUSE instrument shortly before it was shipped to Chile | ESO Fran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7000" y="1883351"/>
            <a:ext cx="3398912" cy="2259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7867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re 1"/>
          <p:cNvSpPr>
            <a:spLocks noGrp="1"/>
          </p:cNvSpPr>
          <p:nvPr>
            <p:ph type="title"/>
          </p:nvPr>
        </p:nvSpPr>
        <p:spPr bwMode="auto">
          <a:xfrm>
            <a:off x="252413" y="5251450"/>
            <a:ext cx="8639175" cy="539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endParaRPr lang="fr-FR" smtClean="0">
              <a:latin typeface="HelveticaNeueLT Com 55 Roman" charset="0"/>
              <a:ea typeface="ＭＳ Ｐゴシック" pitchFamily="34" charset="-128"/>
              <a:cs typeface="Arial" pitchFamily="34" charset="0"/>
            </a:endParaRPr>
          </a:p>
        </p:txBody>
      </p:sp>
      <p:sp>
        <p:nvSpPr>
          <p:cNvPr id="141315" name="Espace réservé du texte 3"/>
          <p:cNvSpPr>
            <a:spLocks noGrp="1"/>
          </p:cNvSpPr>
          <p:nvPr>
            <p:ph type="body" sz="half" idx="2"/>
          </p:nvPr>
        </p:nvSpPr>
        <p:spPr>
          <a:xfrm>
            <a:off x="252413" y="5861050"/>
            <a:ext cx="8639175" cy="539750"/>
          </a:xfrm>
        </p:spPr>
        <p:txBody>
          <a:bodyPr/>
          <a:lstStyle/>
          <a:p>
            <a:endParaRPr lang="fr-FR" smtClean="0">
              <a:latin typeface="HelveticaNeueLT Com 45 Lt" charset="0"/>
              <a:ea typeface="ＭＳ Ｐゴシック" pitchFamily="34" charset="-128"/>
              <a:cs typeface="HelveticaNeueLT Com 45 Lt" charset="0"/>
            </a:endParaRPr>
          </a:p>
        </p:txBody>
      </p:sp>
      <p:pic>
        <p:nvPicPr>
          <p:cNvPr id="1413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0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06857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B7AACEF-B5C8-2ADB-149C-15472F890572}"/>
              </a:ext>
            </a:extLst>
          </p:cNvPr>
          <p:cNvSpPr>
            <a:spLocks noGrp="1"/>
          </p:cNvSpPr>
          <p:nvPr>
            <p:ph sz="quarter" idx="10"/>
          </p:nvPr>
        </p:nvSpPr>
        <p:spPr/>
        <p:txBody>
          <a:bodyPr>
            <a:normAutofit fontScale="77500" lnSpcReduction="20000"/>
          </a:bodyPr>
          <a:lstStyle/>
          <a:p>
            <a:r>
              <a:rPr lang="en-GB" dirty="0"/>
              <a:t>Across La Silla, Paranal and ELT,  France has contributed to 57% of all ESO instruments and played a </a:t>
            </a:r>
            <a:r>
              <a:rPr lang="en-GB" dirty="0">
                <a:solidFill>
                  <a:schemeClr val="tx2"/>
                </a:solidFill>
              </a:rPr>
              <a:t>leading role or PI role </a:t>
            </a:r>
            <a:r>
              <a:rPr lang="en-GB" dirty="0"/>
              <a:t>in 33%</a:t>
            </a:r>
          </a:p>
          <a:p>
            <a:r>
              <a:rPr lang="en-GB" dirty="0"/>
              <a:t>La Silla 3.6m</a:t>
            </a:r>
          </a:p>
          <a:p>
            <a:pPr lvl="1"/>
            <a:r>
              <a:rPr lang="en-GB" dirty="0">
                <a:solidFill>
                  <a:schemeClr val="tx2"/>
                </a:solidFill>
              </a:rPr>
              <a:t>TIMMI, COME-ON, COME-ON-PLUS, ADONIS </a:t>
            </a:r>
          </a:p>
          <a:p>
            <a:pPr lvl="1"/>
            <a:r>
              <a:rPr lang="en-GB" dirty="0"/>
              <a:t>HARPS, NIRPS</a:t>
            </a:r>
          </a:p>
          <a:p>
            <a:r>
              <a:rPr lang="en-GB" dirty="0"/>
              <a:t>VLT</a:t>
            </a:r>
          </a:p>
          <a:p>
            <a:pPr lvl="1"/>
            <a:r>
              <a:rPr lang="en-GB" dirty="0">
                <a:solidFill>
                  <a:schemeClr val="tx2"/>
                </a:solidFill>
              </a:rPr>
              <a:t>NAOS, VIMOS, FLAMES/GIRAFFE, VISIR, X-shooter, SPHERE, MUSE, (</a:t>
            </a:r>
            <a:r>
              <a:rPr lang="en-GB" dirty="0" err="1">
                <a:solidFill>
                  <a:schemeClr val="tx2"/>
                </a:solidFill>
              </a:rPr>
              <a:t>BlueMUSE</a:t>
            </a:r>
            <a:r>
              <a:rPr lang="en-GB" dirty="0">
                <a:solidFill>
                  <a:schemeClr val="tx2"/>
                </a:solidFill>
              </a:rPr>
              <a:t> to follow)</a:t>
            </a:r>
          </a:p>
          <a:p>
            <a:pPr lvl="1"/>
            <a:r>
              <a:rPr lang="en-GB" dirty="0"/>
              <a:t>MOONS, MAVIS, 4MOST</a:t>
            </a:r>
          </a:p>
          <a:p>
            <a:r>
              <a:rPr lang="en-GB" dirty="0"/>
              <a:t>VLTI</a:t>
            </a:r>
          </a:p>
          <a:p>
            <a:pPr lvl="1"/>
            <a:r>
              <a:rPr lang="en-GB" dirty="0">
                <a:solidFill>
                  <a:schemeClr val="tx2"/>
                </a:solidFill>
              </a:rPr>
              <a:t>VINCI, </a:t>
            </a:r>
            <a:r>
              <a:rPr lang="en-GB" dirty="0" smtClean="0">
                <a:solidFill>
                  <a:schemeClr val="tx2"/>
                </a:solidFill>
              </a:rPr>
              <a:t>MIDI,</a:t>
            </a:r>
            <a:r>
              <a:rPr lang="en-GB" dirty="0" smtClean="0"/>
              <a:t> </a:t>
            </a:r>
            <a:r>
              <a:rPr lang="en-GB" dirty="0" smtClean="0">
                <a:solidFill>
                  <a:schemeClr val="tx2"/>
                </a:solidFill>
              </a:rPr>
              <a:t>AMBER</a:t>
            </a:r>
            <a:r>
              <a:rPr lang="en-GB" dirty="0">
                <a:solidFill>
                  <a:schemeClr val="tx2"/>
                </a:solidFill>
              </a:rPr>
              <a:t>, </a:t>
            </a:r>
            <a:r>
              <a:rPr lang="en-GB" dirty="0" smtClean="0">
                <a:solidFill>
                  <a:schemeClr val="tx2"/>
                </a:solidFill>
              </a:rPr>
              <a:t>PIONIER</a:t>
            </a:r>
            <a:r>
              <a:rPr lang="en-GB" dirty="0">
                <a:solidFill>
                  <a:schemeClr val="tx2"/>
                </a:solidFill>
              </a:rPr>
              <a:t>, MATISSE</a:t>
            </a:r>
          </a:p>
          <a:p>
            <a:pPr lvl="1"/>
            <a:r>
              <a:rPr lang="en-GB" dirty="0" smtClean="0"/>
              <a:t>GRAVITY</a:t>
            </a:r>
            <a:r>
              <a:rPr lang="en-GB" dirty="0"/>
              <a:t>, GRAVITY+</a:t>
            </a:r>
          </a:p>
          <a:p>
            <a:r>
              <a:rPr lang="en-GB" dirty="0"/>
              <a:t>ELT</a:t>
            </a:r>
          </a:p>
          <a:p>
            <a:pPr lvl="1"/>
            <a:r>
              <a:rPr lang="en-GB" dirty="0">
                <a:solidFill>
                  <a:schemeClr val="tx2"/>
                </a:solidFill>
              </a:rPr>
              <a:t>HARMONI, (MOSIAC to follow)</a:t>
            </a:r>
          </a:p>
          <a:p>
            <a:pPr lvl="1"/>
            <a:r>
              <a:rPr lang="en-GB" dirty="0"/>
              <a:t>MICADO, METIS, MORFEO, (ANDES to follow)</a:t>
            </a:r>
          </a:p>
          <a:p>
            <a:pPr lvl="1"/>
            <a:endParaRPr lang="en-GB" dirty="0"/>
          </a:p>
          <a:p>
            <a:pPr lvl="1"/>
            <a:endParaRPr lang="en-GB" dirty="0">
              <a:solidFill>
                <a:schemeClr val="tx2"/>
              </a:solidFill>
            </a:endParaRPr>
          </a:p>
        </p:txBody>
      </p:sp>
      <p:sp>
        <p:nvSpPr>
          <p:cNvPr id="6" name="Title 5">
            <a:extLst>
              <a:ext uri="{FF2B5EF4-FFF2-40B4-BE49-F238E27FC236}">
                <a16:creationId xmlns:a16="http://schemas.microsoft.com/office/drawing/2014/main" id="{3E6BC26B-7B4B-1B18-65ED-C27999C7368F}"/>
              </a:ext>
            </a:extLst>
          </p:cNvPr>
          <p:cNvSpPr>
            <a:spLocks noGrp="1"/>
          </p:cNvSpPr>
          <p:nvPr>
            <p:ph type="title"/>
          </p:nvPr>
        </p:nvSpPr>
        <p:spPr/>
        <p:txBody>
          <a:bodyPr/>
          <a:lstStyle/>
          <a:p>
            <a:r>
              <a:rPr lang="en-GB" dirty="0"/>
              <a:t>French Contribution</a:t>
            </a:r>
          </a:p>
        </p:txBody>
      </p:sp>
    </p:spTree>
    <p:extLst>
      <p:ext uri="{BB962C8B-B14F-4D97-AF65-F5344CB8AC3E}">
        <p14:creationId xmlns:p14="http://schemas.microsoft.com/office/powerpoint/2010/main" val="4027427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0EB2244-1474-6BF1-F42A-933663376D14}"/>
              </a:ext>
            </a:extLst>
          </p:cNvPr>
          <p:cNvSpPr>
            <a:spLocks noGrp="1"/>
          </p:cNvSpPr>
          <p:nvPr>
            <p:ph sz="quarter" idx="10"/>
          </p:nvPr>
        </p:nvSpPr>
        <p:spPr/>
        <p:txBody>
          <a:bodyPr/>
          <a:lstStyle/>
          <a:p>
            <a:pPr lvl="0"/>
            <a:r>
              <a:rPr lang="en-GB" dirty="0">
                <a:solidFill>
                  <a:schemeClr val="tx2"/>
                </a:solidFill>
              </a:rPr>
              <a:t>TIMMI</a:t>
            </a:r>
          </a:p>
          <a:p>
            <a:pPr lvl="1"/>
            <a:r>
              <a:rPr lang="en-IE" dirty="0"/>
              <a:t>PI: Pierre-Olivier </a:t>
            </a:r>
            <a:r>
              <a:rPr lang="en-IE" dirty="0" err="1"/>
              <a:t>Lagage</a:t>
            </a:r>
            <a:endParaRPr lang="en-GB" dirty="0"/>
          </a:p>
          <a:p>
            <a:pPr lvl="0"/>
            <a:r>
              <a:rPr lang="en-GB" dirty="0">
                <a:solidFill>
                  <a:schemeClr val="tx2"/>
                </a:solidFill>
              </a:rPr>
              <a:t>COME-ON, COME-ON-PLUS</a:t>
            </a:r>
          </a:p>
          <a:p>
            <a:pPr lvl="1"/>
            <a:r>
              <a:rPr lang="en-GB" dirty="0"/>
              <a:t>Prototypes </a:t>
            </a:r>
            <a:r>
              <a:rPr lang="en-GB" dirty="0" smtClean="0"/>
              <a:t>Pierre Léna </a:t>
            </a:r>
            <a:r>
              <a:rPr lang="en-GB" dirty="0"/>
              <a:t>lead</a:t>
            </a:r>
          </a:p>
          <a:p>
            <a:pPr lvl="0"/>
            <a:r>
              <a:rPr lang="en-GB" dirty="0">
                <a:solidFill>
                  <a:schemeClr val="tx2"/>
                </a:solidFill>
              </a:rPr>
              <a:t>ADONIS</a:t>
            </a:r>
          </a:p>
          <a:p>
            <a:pPr lvl="1"/>
            <a:r>
              <a:rPr lang="en-GB" dirty="0"/>
              <a:t>Jean-Luc </a:t>
            </a:r>
            <a:r>
              <a:rPr lang="en-GB" dirty="0" err="1"/>
              <a:t>Beuzit</a:t>
            </a:r>
            <a:r>
              <a:rPr lang="en-GB" dirty="0"/>
              <a:t> lead</a:t>
            </a:r>
          </a:p>
          <a:p>
            <a:pPr lvl="0"/>
            <a:r>
              <a:rPr lang="en-GB" dirty="0"/>
              <a:t>HARPS</a:t>
            </a:r>
          </a:p>
          <a:p>
            <a:pPr lvl="1"/>
            <a:r>
              <a:rPr lang="en-GB" dirty="0"/>
              <a:t>Jean-Pierre Sivan, Jean-Loup </a:t>
            </a:r>
            <a:r>
              <a:rPr lang="en-GB" dirty="0" err="1"/>
              <a:t>Bertaux</a:t>
            </a:r>
            <a:endParaRPr lang="en-GB" dirty="0"/>
          </a:p>
          <a:p>
            <a:pPr lvl="0"/>
            <a:r>
              <a:rPr lang="en-GB" dirty="0"/>
              <a:t>NIRPS</a:t>
            </a:r>
          </a:p>
          <a:p>
            <a:pPr lvl="1"/>
            <a:r>
              <a:rPr lang="en-GB" dirty="0"/>
              <a:t>Xavier </a:t>
            </a:r>
            <a:r>
              <a:rPr lang="en-GB" dirty="0" err="1"/>
              <a:t>Delfosse</a:t>
            </a:r>
            <a:endParaRPr lang="en-GB" dirty="0"/>
          </a:p>
        </p:txBody>
      </p:sp>
      <p:sp>
        <p:nvSpPr>
          <p:cNvPr id="3" name="Title 2">
            <a:extLst>
              <a:ext uri="{FF2B5EF4-FFF2-40B4-BE49-F238E27FC236}">
                <a16:creationId xmlns:a16="http://schemas.microsoft.com/office/drawing/2014/main" id="{3442C579-2200-B136-925E-AD1578B5A816}"/>
              </a:ext>
            </a:extLst>
          </p:cNvPr>
          <p:cNvSpPr>
            <a:spLocks noGrp="1"/>
          </p:cNvSpPr>
          <p:nvPr>
            <p:ph type="title"/>
          </p:nvPr>
        </p:nvSpPr>
        <p:spPr/>
        <p:txBody>
          <a:bodyPr/>
          <a:lstStyle/>
          <a:p>
            <a:pPr lvl="0"/>
            <a:r>
              <a:rPr lang="en-GB"/>
              <a:t>La Silla 3.6m</a:t>
            </a:r>
          </a:p>
        </p:txBody>
      </p:sp>
    </p:spTree>
    <p:extLst>
      <p:ext uri="{BB962C8B-B14F-4D97-AF65-F5344CB8AC3E}">
        <p14:creationId xmlns:p14="http://schemas.microsoft.com/office/powerpoint/2010/main" val="38839134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B0E1264-C314-D762-6DD8-AD2B82137996}"/>
              </a:ext>
            </a:extLst>
          </p:cNvPr>
          <p:cNvSpPr>
            <a:spLocks noGrp="1"/>
          </p:cNvSpPr>
          <p:nvPr>
            <p:ph sz="half" idx="1"/>
          </p:nvPr>
        </p:nvSpPr>
        <p:spPr/>
        <p:txBody>
          <a:bodyPr>
            <a:normAutofit fontScale="92500" lnSpcReduction="20000"/>
          </a:bodyPr>
          <a:lstStyle/>
          <a:p>
            <a:pPr lvl="0"/>
            <a:r>
              <a:rPr lang="en-GB" dirty="0" smtClean="0">
                <a:solidFill>
                  <a:schemeClr val="tx2"/>
                </a:solidFill>
              </a:rPr>
              <a:t>NAOS in NACO</a:t>
            </a:r>
            <a:endParaRPr lang="en-GB" dirty="0">
              <a:solidFill>
                <a:schemeClr val="tx2"/>
              </a:solidFill>
            </a:endParaRPr>
          </a:p>
          <a:p>
            <a:pPr lvl="1"/>
            <a:r>
              <a:rPr lang="en-GB" dirty="0"/>
              <a:t>Gerard </a:t>
            </a:r>
            <a:r>
              <a:rPr lang="en-GB" dirty="0" err="1"/>
              <a:t>Rousset</a:t>
            </a:r>
            <a:r>
              <a:rPr lang="en-GB" dirty="0"/>
              <a:t> / Anne Marie </a:t>
            </a:r>
            <a:r>
              <a:rPr lang="en-GB" dirty="0" smtClean="0"/>
              <a:t>Lagrange</a:t>
            </a:r>
            <a:endParaRPr lang="en-GB" dirty="0"/>
          </a:p>
          <a:p>
            <a:pPr lvl="0"/>
            <a:r>
              <a:rPr lang="en-GB" dirty="0">
                <a:solidFill>
                  <a:schemeClr val="tx2"/>
                </a:solidFill>
              </a:rPr>
              <a:t>GIRAFFE in FLAMES</a:t>
            </a:r>
          </a:p>
          <a:p>
            <a:pPr lvl="1"/>
            <a:r>
              <a:rPr lang="en-GB" dirty="0"/>
              <a:t>PI: Francois Hammer </a:t>
            </a:r>
          </a:p>
          <a:p>
            <a:pPr lvl="0"/>
            <a:r>
              <a:rPr lang="en-GB" dirty="0" smtClean="0">
                <a:solidFill>
                  <a:schemeClr val="tx2"/>
                </a:solidFill>
              </a:rPr>
              <a:t>VIMOS</a:t>
            </a:r>
            <a:endParaRPr lang="en-GB" dirty="0">
              <a:solidFill>
                <a:schemeClr val="tx2"/>
              </a:solidFill>
            </a:endParaRPr>
          </a:p>
          <a:p>
            <a:pPr lvl="1"/>
            <a:r>
              <a:rPr lang="en-GB" dirty="0"/>
              <a:t>PI: Olivier Le </a:t>
            </a:r>
            <a:r>
              <a:rPr lang="en-GB" dirty="0" err="1"/>
              <a:t>Fèvre</a:t>
            </a:r>
            <a:endParaRPr lang="en-GB" dirty="0"/>
          </a:p>
          <a:p>
            <a:pPr lvl="0"/>
            <a:r>
              <a:rPr lang="en-GB" dirty="0" smtClean="0">
                <a:solidFill>
                  <a:schemeClr val="tx2"/>
                </a:solidFill>
              </a:rPr>
              <a:t>VISIR</a:t>
            </a:r>
            <a:endParaRPr lang="en-GB" dirty="0">
              <a:solidFill>
                <a:schemeClr val="tx2"/>
              </a:solidFill>
            </a:endParaRPr>
          </a:p>
          <a:p>
            <a:pPr lvl="1"/>
            <a:r>
              <a:rPr lang="en-GB" dirty="0"/>
              <a:t>PI: Pierre-Oliver </a:t>
            </a:r>
            <a:r>
              <a:rPr lang="en-GB" dirty="0" err="1"/>
              <a:t>Lagage</a:t>
            </a:r>
            <a:endParaRPr lang="en-GB" dirty="0"/>
          </a:p>
          <a:p>
            <a:pPr lvl="0"/>
            <a:r>
              <a:rPr lang="en-GB" dirty="0">
                <a:solidFill>
                  <a:schemeClr val="tx2"/>
                </a:solidFill>
              </a:rPr>
              <a:t>X-shooter</a:t>
            </a:r>
          </a:p>
          <a:p>
            <a:pPr lvl="1"/>
            <a:r>
              <a:rPr lang="en-GB" dirty="0"/>
              <a:t>Co-PI: Francois </a:t>
            </a:r>
            <a:r>
              <a:rPr lang="en-GB" dirty="0" smtClean="0"/>
              <a:t>Hammer</a:t>
            </a:r>
          </a:p>
          <a:p>
            <a:pPr lvl="0"/>
            <a:r>
              <a:rPr lang="en-GB" dirty="0" smtClean="0">
                <a:solidFill>
                  <a:schemeClr val="tx2"/>
                </a:solidFill>
              </a:rPr>
              <a:t>SPHERE</a:t>
            </a:r>
          </a:p>
          <a:p>
            <a:pPr lvl="1"/>
            <a:r>
              <a:rPr lang="en-GB" dirty="0" smtClean="0"/>
              <a:t>PI: Jean-Luc </a:t>
            </a:r>
            <a:r>
              <a:rPr lang="en-GB" dirty="0" err="1" smtClean="0"/>
              <a:t>Beuzit</a:t>
            </a:r>
            <a:endParaRPr lang="en-GB" dirty="0"/>
          </a:p>
        </p:txBody>
      </p:sp>
      <p:sp>
        <p:nvSpPr>
          <p:cNvPr id="4" name="Content Placeholder 3">
            <a:extLst>
              <a:ext uri="{FF2B5EF4-FFF2-40B4-BE49-F238E27FC236}">
                <a16:creationId xmlns:a16="http://schemas.microsoft.com/office/drawing/2014/main" id="{2B5287CA-DDB5-7A47-74C6-83075BDAAFAD}"/>
              </a:ext>
            </a:extLst>
          </p:cNvPr>
          <p:cNvSpPr>
            <a:spLocks noGrp="1"/>
          </p:cNvSpPr>
          <p:nvPr>
            <p:ph sz="half" idx="2"/>
          </p:nvPr>
        </p:nvSpPr>
        <p:spPr/>
        <p:txBody>
          <a:bodyPr>
            <a:normAutofit/>
          </a:bodyPr>
          <a:lstStyle/>
          <a:p>
            <a:pPr lvl="0"/>
            <a:r>
              <a:rPr lang="en-GB" dirty="0" smtClean="0">
                <a:solidFill>
                  <a:schemeClr val="tx2"/>
                </a:solidFill>
              </a:rPr>
              <a:t>MUSE</a:t>
            </a:r>
          </a:p>
          <a:p>
            <a:pPr lvl="1"/>
            <a:r>
              <a:rPr lang="en-GB" dirty="0" smtClean="0"/>
              <a:t>PI: Roland Bacon</a:t>
            </a:r>
          </a:p>
          <a:p>
            <a:pPr lvl="0"/>
            <a:r>
              <a:rPr lang="en-GB" dirty="0" smtClean="0">
                <a:solidFill>
                  <a:schemeClr val="tx2"/>
                </a:solidFill>
              </a:rPr>
              <a:t>(</a:t>
            </a:r>
            <a:r>
              <a:rPr lang="en-GB" dirty="0" err="1">
                <a:solidFill>
                  <a:schemeClr val="tx2"/>
                </a:solidFill>
              </a:rPr>
              <a:t>BlueMUSE</a:t>
            </a:r>
            <a:r>
              <a:rPr lang="en-GB" dirty="0">
                <a:solidFill>
                  <a:schemeClr val="tx2"/>
                </a:solidFill>
              </a:rPr>
              <a:t> to follow)</a:t>
            </a:r>
          </a:p>
          <a:p>
            <a:pPr lvl="1"/>
            <a:r>
              <a:rPr lang="en-GB" dirty="0"/>
              <a:t>PI: Johan Richard</a:t>
            </a:r>
          </a:p>
          <a:p>
            <a:pPr lvl="0"/>
            <a:r>
              <a:rPr lang="en-GB" dirty="0"/>
              <a:t>MOONS</a:t>
            </a:r>
          </a:p>
          <a:p>
            <a:pPr lvl="1"/>
            <a:r>
              <a:rPr lang="en-GB" dirty="0"/>
              <a:t>Co-PI: Hector Flores</a:t>
            </a:r>
          </a:p>
          <a:p>
            <a:pPr lvl="0"/>
            <a:r>
              <a:rPr lang="en-GB" dirty="0"/>
              <a:t>MAVIS</a:t>
            </a:r>
          </a:p>
          <a:p>
            <a:pPr lvl="1"/>
            <a:r>
              <a:rPr lang="en-GB" dirty="0"/>
              <a:t>Co-I: Benoît </a:t>
            </a:r>
            <a:r>
              <a:rPr lang="en-GB" dirty="0" err="1"/>
              <a:t>Neichel</a:t>
            </a:r>
            <a:endParaRPr lang="en-GB" dirty="0"/>
          </a:p>
          <a:p>
            <a:pPr lvl="0"/>
            <a:r>
              <a:rPr lang="en-GB" dirty="0"/>
              <a:t>4MOST (VISTA)</a:t>
            </a:r>
          </a:p>
          <a:p>
            <a:pPr lvl="1"/>
            <a:r>
              <a:rPr lang="en-GB" dirty="0"/>
              <a:t>Co-I: Johan Richard </a:t>
            </a:r>
          </a:p>
          <a:p>
            <a:pPr lvl="1"/>
            <a:endParaRPr lang="en-GB" dirty="0"/>
          </a:p>
          <a:p>
            <a:pPr lvl="1"/>
            <a:endParaRPr lang="en-GB" dirty="0"/>
          </a:p>
        </p:txBody>
      </p:sp>
      <p:sp>
        <p:nvSpPr>
          <p:cNvPr id="3" name="Title 2">
            <a:extLst>
              <a:ext uri="{FF2B5EF4-FFF2-40B4-BE49-F238E27FC236}">
                <a16:creationId xmlns:a16="http://schemas.microsoft.com/office/drawing/2014/main" id="{FD49C895-2550-D6B4-1DFE-4E05E49EA898}"/>
              </a:ext>
            </a:extLst>
          </p:cNvPr>
          <p:cNvSpPr>
            <a:spLocks noGrp="1"/>
          </p:cNvSpPr>
          <p:nvPr>
            <p:ph type="title"/>
          </p:nvPr>
        </p:nvSpPr>
        <p:spPr/>
        <p:txBody>
          <a:bodyPr/>
          <a:lstStyle/>
          <a:p>
            <a:pPr lvl="0"/>
            <a:r>
              <a:rPr lang="en-GB" dirty="0"/>
              <a:t>VLT</a:t>
            </a:r>
          </a:p>
        </p:txBody>
      </p:sp>
    </p:spTree>
    <p:extLst>
      <p:ext uri="{BB962C8B-B14F-4D97-AF65-F5344CB8AC3E}">
        <p14:creationId xmlns:p14="http://schemas.microsoft.com/office/powerpoint/2010/main" val="25596154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B5EC0A-27EE-603C-905D-75F6ED3F80F5}"/>
              </a:ext>
            </a:extLst>
          </p:cNvPr>
          <p:cNvSpPr>
            <a:spLocks noGrp="1"/>
          </p:cNvSpPr>
          <p:nvPr>
            <p:ph sz="half" idx="1"/>
          </p:nvPr>
        </p:nvSpPr>
        <p:spPr/>
        <p:txBody>
          <a:bodyPr/>
          <a:lstStyle/>
          <a:p>
            <a:pPr lvl="0"/>
            <a:r>
              <a:rPr lang="en-GB" dirty="0" smtClean="0">
                <a:solidFill>
                  <a:schemeClr val="tx2"/>
                </a:solidFill>
              </a:rPr>
              <a:t>VINCI</a:t>
            </a:r>
            <a:endParaRPr lang="en-GB" dirty="0">
              <a:solidFill>
                <a:schemeClr val="tx2"/>
              </a:solidFill>
            </a:endParaRPr>
          </a:p>
          <a:p>
            <a:pPr lvl="1"/>
            <a:r>
              <a:rPr lang="en-GB" dirty="0"/>
              <a:t>PI: Vincent </a:t>
            </a:r>
            <a:r>
              <a:rPr lang="en-GB" dirty="0" err="1"/>
              <a:t>Coudé</a:t>
            </a:r>
            <a:r>
              <a:rPr lang="en-GB" dirty="0"/>
              <a:t> du </a:t>
            </a:r>
            <a:r>
              <a:rPr lang="en-GB" dirty="0" err="1" smtClean="0"/>
              <a:t>Foresto</a:t>
            </a:r>
            <a:endParaRPr lang="en-GB" dirty="0" smtClean="0"/>
          </a:p>
          <a:p>
            <a:pPr lvl="0"/>
            <a:r>
              <a:rPr lang="en-GB" dirty="0">
                <a:solidFill>
                  <a:schemeClr val="tx2"/>
                </a:solidFill>
              </a:rPr>
              <a:t>AMBER</a:t>
            </a:r>
          </a:p>
          <a:p>
            <a:pPr lvl="1"/>
            <a:r>
              <a:rPr lang="en-GB" dirty="0"/>
              <a:t>PI: Romain </a:t>
            </a:r>
            <a:r>
              <a:rPr lang="en-GB" dirty="0" err="1" smtClean="0"/>
              <a:t>Petrov</a:t>
            </a:r>
            <a:endParaRPr lang="en-GB" dirty="0"/>
          </a:p>
          <a:p>
            <a:pPr lvl="0"/>
            <a:r>
              <a:rPr lang="en-GB" dirty="0">
                <a:solidFill>
                  <a:schemeClr val="tx2"/>
                </a:solidFill>
              </a:rPr>
              <a:t>PIONIER</a:t>
            </a:r>
          </a:p>
          <a:p>
            <a:pPr lvl="1"/>
            <a:r>
              <a:rPr lang="en-GB" dirty="0"/>
              <a:t>PI: Jean-Philippe Berger then Jean-Baptiste </a:t>
            </a:r>
            <a:r>
              <a:rPr lang="en-GB" dirty="0" err="1"/>
              <a:t>Lebouquin</a:t>
            </a:r>
            <a:r>
              <a:rPr lang="en-GB" dirty="0"/>
              <a:t> </a:t>
            </a:r>
          </a:p>
          <a:p>
            <a:r>
              <a:rPr lang="en-GB" dirty="0">
                <a:solidFill>
                  <a:schemeClr val="tx2"/>
                </a:solidFill>
              </a:rPr>
              <a:t>MATISSE</a:t>
            </a:r>
          </a:p>
          <a:p>
            <a:pPr lvl="1"/>
            <a:r>
              <a:rPr lang="en-GB" dirty="0"/>
              <a:t>PI: Bruno Lopez</a:t>
            </a:r>
          </a:p>
        </p:txBody>
      </p:sp>
      <p:sp>
        <p:nvSpPr>
          <p:cNvPr id="4" name="Content Placeholder 3">
            <a:extLst>
              <a:ext uri="{FF2B5EF4-FFF2-40B4-BE49-F238E27FC236}">
                <a16:creationId xmlns:a16="http://schemas.microsoft.com/office/drawing/2014/main" id="{BE8E4A64-4B9A-D705-BAE3-FA41F439048D}"/>
              </a:ext>
            </a:extLst>
          </p:cNvPr>
          <p:cNvSpPr>
            <a:spLocks noGrp="1"/>
          </p:cNvSpPr>
          <p:nvPr>
            <p:ph sz="half" idx="2"/>
          </p:nvPr>
        </p:nvSpPr>
        <p:spPr/>
        <p:txBody>
          <a:bodyPr/>
          <a:lstStyle/>
          <a:p>
            <a:pPr lvl="0"/>
            <a:r>
              <a:rPr lang="en-GB" dirty="0" smtClean="0">
                <a:solidFill>
                  <a:schemeClr val="tx2"/>
                </a:solidFill>
              </a:rPr>
              <a:t>MIDI</a:t>
            </a:r>
            <a:endParaRPr lang="en-GB" dirty="0">
              <a:solidFill>
                <a:schemeClr val="tx2"/>
              </a:solidFill>
            </a:endParaRPr>
          </a:p>
          <a:p>
            <a:pPr lvl="1"/>
            <a:r>
              <a:rPr lang="en-GB" dirty="0" smtClean="0"/>
              <a:t>Co-PI: </a:t>
            </a:r>
            <a:r>
              <a:rPr lang="en-GB" dirty="0"/>
              <a:t>Guy Perrin</a:t>
            </a:r>
          </a:p>
          <a:p>
            <a:pPr lvl="0"/>
            <a:r>
              <a:rPr lang="en-GB" dirty="0"/>
              <a:t>GRAVITY</a:t>
            </a:r>
          </a:p>
          <a:p>
            <a:pPr lvl="1"/>
            <a:r>
              <a:rPr lang="en-GB" dirty="0"/>
              <a:t>Co-Is: </a:t>
            </a:r>
            <a:r>
              <a:rPr lang="en-GB" dirty="0" smtClean="0"/>
              <a:t>Guy Perrin </a:t>
            </a:r>
            <a:r>
              <a:rPr lang="en-GB" dirty="0"/>
              <a:t>and Karine </a:t>
            </a:r>
            <a:r>
              <a:rPr lang="en-GB" dirty="0" err="1"/>
              <a:t>Perraut</a:t>
            </a:r>
            <a:endParaRPr lang="en-GB" dirty="0"/>
          </a:p>
          <a:p>
            <a:pPr lvl="0"/>
            <a:r>
              <a:rPr lang="en-GB" dirty="0"/>
              <a:t>GRAVITY+</a:t>
            </a:r>
          </a:p>
          <a:p>
            <a:pPr lvl="1"/>
            <a:r>
              <a:rPr lang="en-GB" dirty="0"/>
              <a:t>Co-I: Thibaut </a:t>
            </a:r>
            <a:r>
              <a:rPr lang="en-GB" dirty="0" err="1"/>
              <a:t>Paumard</a:t>
            </a:r>
            <a:r>
              <a:rPr lang="en-GB" dirty="0"/>
              <a:t>, Jean-Baptiste </a:t>
            </a:r>
            <a:r>
              <a:rPr lang="en-GB" dirty="0" err="1"/>
              <a:t>Lebouquin</a:t>
            </a:r>
            <a:r>
              <a:rPr lang="en-GB" dirty="0"/>
              <a:t> </a:t>
            </a:r>
          </a:p>
          <a:p>
            <a:endParaRPr lang="en-GB" dirty="0"/>
          </a:p>
        </p:txBody>
      </p:sp>
      <p:sp>
        <p:nvSpPr>
          <p:cNvPr id="3" name="Title 2">
            <a:extLst>
              <a:ext uri="{FF2B5EF4-FFF2-40B4-BE49-F238E27FC236}">
                <a16:creationId xmlns:a16="http://schemas.microsoft.com/office/drawing/2014/main" id="{381C4A3A-1F37-C9AC-753F-6B39C901528F}"/>
              </a:ext>
            </a:extLst>
          </p:cNvPr>
          <p:cNvSpPr>
            <a:spLocks noGrp="1"/>
          </p:cNvSpPr>
          <p:nvPr>
            <p:ph type="title"/>
          </p:nvPr>
        </p:nvSpPr>
        <p:spPr/>
        <p:txBody>
          <a:bodyPr/>
          <a:lstStyle/>
          <a:p>
            <a:pPr lvl="0"/>
            <a:r>
              <a:rPr lang="en-GB" dirty="0"/>
              <a:t>VLTI</a:t>
            </a:r>
          </a:p>
        </p:txBody>
      </p:sp>
    </p:spTree>
    <p:extLst>
      <p:ext uri="{BB962C8B-B14F-4D97-AF65-F5344CB8AC3E}">
        <p14:creationId xmlns:p14="http://schemas.microsoft.com/office/powerpoint/2010/main" val="20261125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3D95EE-2506-10D0-B4C8-DF003606B67E}"/>
              </a:ext>
            </a:extLst>
          </p:cNvPr>
          <p:cNvSpPr>
            <a:spLocks noGrp="1"/>
          </p:cNvSpPr>
          <p:nvPr>
            <p:ph sz="quarter" idx="10"/>
          </p:nvPr>
        </p:nvSpPr>
        <p:spPr/>
        <p:txBody>
          <a:bodyPr>
            <a:normAutofit fontScale="92500" lnSpcReduction="10000"/>
          </a:bodyPr>
          <a:lstStyle/>
          <a:p>
            <a:pPr lvl="0"/>
            <a:r>
              <a:rPr lang="en-GB" dirty="0">
                <a:solidFill>
                  <a:schemeClr val="tx2"/>
                </a:solidFill>
              </a:rPr>
              <a:t>HARMONI</a:t>
            </a:r>
          </a:p>
          <a:p>
            <a:pPr lvl="1"/>
            <a:r>
              <a:rPr lang="en-GB" dirty="0"/>
              <a:t>Deputy PI: Benoît </a:t>
            </a:r>
            <a:r>
              <a:rPr lang="en-GB" dirty="0" err="1"/>
              <a:t>Neichel</a:t>
            </a:r>
            <a:endParaRPr lang="en-GB" dirty="0"/>
          </a:p>
          <a:p>
            <a:pPr lvl="0"/>
            <a:r>
              <a:rPr lang="en-GB">
                <a:solidFill>
                  <a:schemeClr val="tx2"/>
                </a:solidFill>
              </a:rPr>
              <a:t>(</a:t>
            </a:r>
            <a:r>
              <a:rPr lang="en-GB" smtClean="0">
                <a:solidFill>
                  <a:schemeClr val="tx2"/>
                </a:solidFill>
              </a:rPr>
              <a:t>MOSAIC </a:t>
            </a:r>
            <a:r>
              <a:rPr lang="en-GB" dirty="0">
                <a:solidFill>
                  <a:schemeClr val="tx2"/>
                </a:solidFill>
              </a:rPr>
              <a:t>to follow)</a:t>
            </a:r>
          </a:p>
          <a:p>
            <a:pPr lvl="1"/>
            <a:r>
              <a:rPr lang="en-GB" dirty="0"/>
              <a:t>PI: </a:t>
            </a:r>
            <a:r>
              <a:rPr lang="en-GB" dirty="0" err="1"/>
              <a:t>Roser</a:t>
            </a:r>
            <a:r>
              <a:rPr lang="en-GB" dirty="0"/>
              <a:t> </a:t>
            </a:r>
            <a:r>
              <a:rPr lang="en-GB" dirty="0" err="1"/>
              <a:t>Pello</a:t>
            </a:r>
            <a:endParaRPr lang="en-GB" dirty="0"/>
          </a:p>
          <a:p>
            <a:r>
              <a:rPr lang="en-GB" dirty="0"/>
              <a:t>MICADO</a:t>
            </a:r>
          </a:p>
          <a:p>
            <a:pPr lvl="1"/>
            <a:r>
              <a:rPr lang="en-GB" dirty="0" err="1"/>
              <a:t>CoI</a:t>
            </a:r>
            <a:r>
              <a:rPr lang="en-GB" dirty="0"/>
              <a:t>: Yann </a:t>
            </a:r>
            <a:r>
              <a:rPr lang="en-GB" dirty="0" err="1"/>
              <a:t>Clenet</a:t>
            </a:r>
            <a:endParaRPr lang="en-GB" dirty="0"/>
          </a:p>
          <a:p>
            <a:r>
              <a:rPr lang="en-GB" dirty="0"/>
              <a:t>METIS</a:t>
            </a:r>
          </a:p>
          <a:p>
            <a:pPr lvl="1"/>
            <a:r>
              <a:rPr lang="en-GB" dirty="0"/>
              <a:t>Co-I: Eric </a:t>
            </a:r>
            <a:r>
              <a:rPr lang="en-GB" dirty="0" err="1"/>
              <a:t>Pantin</a:t>
            </a:r>
            <a:endParaRPr lang="en-GB" dirty="0"/>
          </a:p>
          <a:p>
            <a:r>
              <a:rPr lang="en-GB" dirty="0"/>
              <a:t>MORFEO</a:t>
            </a:r>
          </a:p>
          <a:p>
            <a:pPr lvl="1"/>
            <a:r>
              <a:rPr lang="en-GB" dirty="0"/>
              <a:t>Co-I: </a:t>
            </a:r>
            <a:r>
              <a:rPr lang="en-GB" dirty="0" err="1"/>
              <a:t>Philipe</a:t>
            </a:r>
            <a:r>
              <a:rPr lang="en-GB" dirty="0"/>
              <a:t> </a:t>
            </a:r>
            <a:r>
              <a:rPr lang="en-GB" dirty="0" err="1"/>
              <a:t>Feautrier</a:t>
            </a:r>
            <a:endParaRPr lang="en-GB" dirty="0"/>
          </a:p>
          <a:p>
            <a:r>
              <a:rPr lang="en-GB" dirty="0"/>
              <a:t>(ANDES to follow)</a:t>
            </a:r>
          </a:p>
          <a:p>
            <a:pPr lvl="1"/>
            <a:r>
              <a:rPr lang="en-GB" dirty="0"/>
              <a:t>Co-I: Isabelle </a:t>
            </a:r>
            <a:r>
              <a:rPr lang="en-GB" dirty="0" err="1"/>
              <a:t>Boisse</a:t>
            </a:r>
            <a:endParaRPr lang="en-GB" dirty="0"/>
          </a:p>
          <a:p>
            <a:pPr lvl="0"/>
            <a:endParaRPr lang="en-GB" dirty="0"/>
          </a:p>
          <a:p>
            <a:pPr lvl="0"/>
            <a:endParaRPr lang="en-GB" dirty="0"/>
          </a:p>
        </p:txBody>
      </p:sp>
      <p:sp>
        <p:nvSpPr>
          <p:cNvPr id="3" name="Title 2">
            <a:extLst>
              <a:ext uri="{FF2B5EF4-FFF2-40B4-BE49-F238E27FC236}">
                <a16:creationId xmlns:a16="http://schemas.microsoft.com/office/drawing/2014/main" id="{BB5D21EF-3F58-29ED-80B7-1515EF88944C}"/>
              </a:ext>
            </a:extLst>
          </p:cNvPr>
          <p:cNvSpPr>
            <a:spLocks noGrp="1"/>
          </p:cNvSpPr>
          <p:nvPr>
            <p:ph type="title"/>
          </p:nvPr>
        </p:nvSpPr>
        <p:spPr/>
        <p:txBody>
          <a:bodyPr/>
          <a:lstStyle/>
          <a:p>
            <a:pPr lvl="0"/>
            <a:r>
              <a:rPr lang="en-GB"/>
              <a:t>ELT</a:t>
            </a:r>
          </a:p>
        </p:txBody>
      </p:sp>
    </p:spTree>
    <p:extLst>
      <p:ext uri="{BB962C8B-B14F-4D97-AF65-F5344CB8AC3E}">
        <p14:creationId xmlns:p14="http://schemas.microsoft.com/office/powerpoint/2010/main" val="8384566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1D2BA0-AB21-FFA9-33DB-B07B557792BE}"/>
              </a:ext>
            </a:extLst>
          </p:cNvPr>
          <p:cNvSpPr>
            <a:spLocks noGrp="1"/>
          </p:cNvSpPr>
          <p:nvPr>
            <p:ph sz="half" idx="1"/>
          </p:nvPr>
        </p:nvSpPr>
        <p:spPr/>
        <p:txBody>
          <a:bodyPr/>
          <a:lstStyle/>
          <a:p>
            <a:pPr algn="l"/>
            <a:r>
              <a:rPr lang="en-US" sz="1800" b="0" i="0" u="none" strike="noStrike" dirty="0">
                <a:solidFill>
                  <a:srgbClr val="000000"/>
                </a:solidFill>
                <a:effectLst/>
                <a:latin typeface="Calibri" panose="020F0502020204030204" pitchFamily="34" charset="0"/>
              </a:rPr>
              <a:t>Multi Object Spectrographs and surveys</a:t>
            </a:r>
          </a:p>
          <a:p>
            <a:pPr lvl="1"/>
            <a:r>
              <a:rPr lang="en-US" sz="1400" b="0" i="0" u="none" strike="noStrike" dirty="0">
                <a:solidFill>
                  <a:schemeClr val="tx2"/>
                </a:solidFill>
                <a:effectLst/>
                <a:latin typeface="Calibri" panose="020F0502020204030204" pitchFamily="34" charset="0"/>
              </a:rPr>
              <a:t>VIMOS</a:t>
            </a:r>
          </a:p>
          <a:p>
            <a:pPr lvl="1"/>
            <a:r>
              <a:rPr lang="en-US" sz="1400" b="0" i="0" u="none" strike="noStrike" dirty="0">
                <a:solidFill>
                  <a:schemeClr val="tx2"/>
                </a:solidFill>
                <a:effectLst/>
                <a:latin typeface="Calibri" panose="020F0502020204030204" pitchFamily="34" charset="0"/>
              </a:rPr>
              <a:t>GIRAFFE</a:t>
            </a:r>
          </a:p>
          <a:p>
            <a:pPr lvl="1"/>
            <a:r>
              <a:rPr lang="en-US" sz="1400" b="0" i="0" u="none" strike="noStrike" dirty="0">
                <a:solidFill>
                  <a:schemeClr val="tx2"/>
                </a:solidFill>
                <a:effectLst/>
                <a:latin typeface="Calibri" panose="020F0502020204030204" pitchFamily="34" charset="0"/>
              </a:rPr>
              <a:t>MUSE</a:t>
            </a:r>
          </a:p>
          <a:p>
            <a:pPr lvl="1"/>
            <a:r>
              <a:rPr lang="en-US" sz="1400" b="0" i="0" u="none" strike="noStrike" dirty="0">
                <a:solidFill>
                  <a:srgbClr val="000000"/>
                </a:solidFill>
                <a:effectLst/>
                <a:latin typeface="Calibri" panose="020F0502020204030204" pitchFamily="34" charset="0"/>
              </a:rPr>
              <a:t>MOONS</a:t>
            </a:r>
          </a:p>
          <a:p>
            <a:pPr lvl="1"/>
            <a:r>
              <a:rPr lang="en-US" sz="1400" b="0" i="0" u="none" strike="noStrike" dirty="0">
                <a:solidFill>
                  <a:srgbClr val="000000"/>
                </a:solidFill>
                <a:effectLst/>
                <a:latin typeface="Calibri" panose="020F0502020204030204" pitchFamily="34" charset="0"/>
              </a:rPr>
              <a:t>4MOST</a:t>
            </a:r>
          </a:p>
          <a:p>
            <a:pPr algn="l"/>
            <a:r>
              <a:rPr lang="en-US" sz="1800" b="0" i="0" u="none" strike="noStrike" dirty="0">
                <a:solidFill>
                  <a:srgbClr val="000000"/>
                </a:solidFill>
                <a:effectLst/>
                <a:latin typeface="Calibri" panose="020F0502020204030204" pitchFamily="34" charset="0"/>
              </a:rPr>
              <a:t>AO</a:t>
            </a:r>
          </a:p>
          <a:p>
            <a:pPr lvl="1"/>
            <a:r>
              <a:rPr lang="en-US" sz="1400" b="0" i="0" u="none" strike="noStrike" dirty="0">
                <a:solidFill>
                  <a:schemeClr val="tx2"/>
                </a:solidFill>
                <a:effectLst/>
                <a:latin typeface="Calibri" panose="020F0502020204030204" pitchFamily="34" charset="0"/>
              </a:rPr>
              <a:t>COME-ON</a:t>
            </a:r>
          </a:p>
          <a:p>
            <a:pPr lvl="1"/>
            <a:r>
              <a:rPr lang="en-US" sz="1400" b="0" i="0" u="none" strike="noStrike" dirty="0">
                <a:solidFill>
                  <a:schemeClr val="tx2"/>
                </a:solidFill>
                <a:effectLst/>
                <a:latin typeface="Calibri" panose="020F0502020204030204" pitchFamily="34" charset="0"/>
              </a:rPr>
              <a:t>COME-ON-PLUS</a:t>
            </a:r>
          </a:p>
          <a:p>
            <a:pPr lvl="1"/>
            <a:r>
              <a:rPr lang="en-US" sz="1400" dirty="0">
                <a:solidFill>
                  <a:schemeClr val="tx2"/>
                </a:solidFill>
                <a:latin typeface="Calibri" panose="020F0502020204030204" pitchFamily="34" charset="0"/>
              </a:rPr>
              <a:t>ADONIS</a:t>
            </a:r>
            <a:endParaRPr lang="en-US" sz="1400" b="0" i="0" u="none" strike="noStrike" dirty="0">
              <a:solidFill>
                <a:schemeClr val="tx2"/>
              </a:solidFill>
              <a:effectLst/>
              <a:latin typeface="Calibri" panose="020F0502020204030204" pitchFamily="34" charset="0"/>
            </a:endParaRPr>
          </a:p>
          <a:p>
            <a:pPr lvl="1"/>
            <a:r>
              <a:rPr lang="en-US" sz="1400" b="0" i="0" u="none" strike="noStrike" dirty="0">
                <a:solidFill>
                  <a:schemeClr val="tx2"/>
                </a:solidFill>
                <a:effectLst/>
                <a:latin typeface="Calibri" panose="020F0502020204030204" pitchFamily="34" charset="0"/>
              </a:rPr>
              <a:t>NAOS</a:t>
            </a:r>
          </a:p>
          <a:p>
            <a:pPr lvl="1"/>
            <a:r>
              <a:rPr lang="en-US" sz="1400" b="0" i="0" u="none" strike="noStrike" dirty="0">
                <a:solidFill>
                  <a:schemeClr val="tx2"/>
                </a:solidFill>
                <a:effectLst/>
                <a:latin typeface="Calibri" panose="020F0502020204030204" pitchFamily="34" charset="0"/>
              </a:rPr>
              <a:t>SPHERE</a:t>
            </a:r>
          </a:p>
          <a:p>
            <a:pPr lvl="1"/>
            <a:r>
              <a:rPr lang="en-US" sz="1400" b="0" i="0" u="none" strike="noStrike" dirty="0">
                <a:solidFill>
                  <a:schemeClr val="tx2"/>
                </a:solidFill>
                <a:effectLst/>
                <a:latin typeface="Calibri" panose="020F0502020204030204" pitchFamily="34" charset="0"/>
              </a:rPr>
              <a:t>MUSE</a:t>
            </a:r>
          </a:p>
          <a:p>
            <a:pPr lvl="1"/>
            <a:r>
              <a:rPr lang="en-US" sz="1400" b="0" i="0" u="none" strike="noStrike" dirty="0">
                <a:solidFill>
                  <a:srgbClr val="000000"/>
                </a:solidFill>
                <a:effectLst/>
                <a:latin typeface="Calibri" panose="020F0502020204030204" pitchFamily="34" charset="0"/>
              </a:rPr>
              <a:t>MAVIS</a:t>
            </a:r>
          </a:p>
          <a:p>
            <a:pPr lvl="1"/>
            <a:r>
              <a:rPr lang="en-US" sz="1400" dirty="0">
                <a:solidFill>
                  <a:srgbClr val="000000"/>
                </a:solidFill>
                <a:latin typeface="Calibri" panose="020F0502020204030204" pitchFamily="34" charset="0"/>
              </a:rPr>
              <a:t>MICADO</a:t>
            </a:r>
          </a:p>
          <a:p>
            <a:pPr lvl="1"/>
            <a:r>
              <a:rPr lang="en-US" sz="1400" dirty="0">
                <a:solidFill>
                  <a:schemeClr val="tx2"/>
                </a:solidFill>
                <a:latin typeface="Calibri" panose="020F0502020204030204" pitchFamily="34" charset="0"/>
              </a:rPr>
              <a:t>HARMONI</a:t>
            </a:r>
          </a:p>
          <a:p>
            <a:pPr lvl="1"/>
            <a:r>
              <a:rPr lang="en-US" sz="1400" dirty="0">
                <a:solidFill>
                  <a:srgbClr val="000000"/>
                </a:solidFill>
                <a:latin typeface="Calibri" panose="020F0502020204030204" pitchFamily="34" charset="0"/>
              </a:rPr>
              <a:t>MORFEO</a:t>
            </a:r>
            <a:endParaRPr lang="en-US" sz="1800" b="0" i="0" u="none" strike="noStrike" dirty="0">
              <a:solidFill>
                <a:srgbClr val="000000"/>
              </a:solidFill>
              <a:effectLst/>
              <a:latin typeface="Calibri" panose="020F0502020204030204" pitchFamily="34" charset="0"/>
            </a:endParaRPr>
          </a:p>
        </p:txBody>
      </p:sp>
      <p:sp>
        <p:nvSpPr>
          <p:cNvPr id="5" name="Content Placeholder 4">
            <a:extLst>
              <a:ext uri="{FF2B5EF4-FFF2-40B4-BE49-F238E27FC236}">
                <a16:creationId xmlns:a16="http://schemas.microsoft.com/office/drawing/2014/main" id="{2E2B9A16-18CB-2CBA-0988-AE70C6C1E068}"/>
              </a:ext>
            </a:extLst>
          </p:cNvPr>
          <p:cNvSpPr>
            <a:spLocks noGrp="1"/>
          </p:cNvSpPr>
          <p:nvPr>
            <p:ph sz="half" idx="2"/>
          </p:nvPr>
        </p:nvSpPr>
        <p:spPr/>
        <p:txBody>
          <a:bodyPr/>
          <a:lstStyle/>
          <a:p>
            <a:pPr algn="l"/>
            <a:r>
              <a:rPr lang="en-US" sz="1800" b="0" i="0" u="none" strike="noStrike" dirty="0">
                <a:solidFill>
                  <a:srgbClr val="000000"/>
                </a:solidFill>
                <a:effectLst/>
                <a:latin typeface="Calibri" panose="020F0502020204030204" pitchFamily="34" charset="0"/>
              </a:rPr>
              <a:t>VLTI</a:t>
            </a:r>
          </a:p>
          <a:p>
            <a:pPr lvl="1"/>
            <a:r>
              <a:rPr lang="en-US" sz="1400" b="0" i="0" u="none" strike="noStrike" dirty="0">
                <a:solidFill>
                  <a:schemeClr val="tx2"/>
                </a:solidFill>
                <a:effectLst/>
                <a:latin typeface="Calibri" panose="020F0502020204030204" pitchFamily="34" charset="0"/>
              </a:rPr>
              <a:t>AMBER</a:t>
            </a:r>
          </a:p>
          <a:p>
            <a:pPr lvl="1"/>
            <a:r>
              <a:rPr lang="en-US" sz="1400" b="0" i="0" u="none" strike="noStrike" dirty="0">
                <a:solidFill>
                  <a:schemeClr val="tx2"/>
                </a:solidFill>
                <a:effectLst/>
                <a:latin typeface="Calibri" panose="020F0502020204030204" pitchFamily="34" charset="0"/>
              </a:rPr>
              <a:t>VINCI</a:t>
            </a:r>
          </a:p>
          <a:p>
            <a:pPr lvl="1"/>
            <a:r>
              <a:rPr lang="en-US" sz="1400" b="0" i="0" u="none" strike="noStrike" dirty="0">
                <a:solidFill>
                  <a:schemeClr val="tx2"/>
                </a:solidFill>
                <a:effectLst/>
                <a:latin typeface="Calibri" panose="020F0502020204030204" pitchFamily="34" charset="0"/>
              </a:rPr>
              <a:t>MIDI</a:t>
            </a:r>
          </a:p>
          <a:p>
            <a:pPr lvl="1"/>
            <a:r>
              <a:rPr lang="en-US" sz="1400" b="0" i="0" u="none" strike="noStrike" dirty="0">
                <a:solidFill>
                  <a:schemeClr val="tx2"/>
                </a:solidFill>
                <a:effectLst/>
                <a:latin typeface="Calibri" panose="020F0502020204030204" pitchFamily="34" charset="0"/>
              </a:rPr>
              <a:t>PIONIER</a:t>
            </a:r>
          </a:p>
          <a:p>
            <a:pPr lvl="1"/>
            <a:r>
              <a:rPr lang="en-US" sz="1400" b="0" i="0" u="none" strike="noStrike" dirty="0">
                <a:solidFill>
                  <a:schemeClr val="tx2"/>
                </a:solidFill>
                <a:effectLst/>
                <a:latin typeface="Calibri" panose="020F0502020204030204" pitchFamily="34" charset="0"/>
              </a:rPr>
              <a:t>MATISSE</a:t>
            </a:r>
          </a:p>
          <a:p>
            <a:pPr lvl="1"/>
            <a:r>
              <a:rPr lang="en-US" sz="1400" b="0" i="0" u="none" strike="noStrike" dirty="0">
                <a:solidFill>
                  <a:srgbClr val="000000"/>
                </a:solidFill>
                <a:effectLst/>
                <a:latin typeface="Calibri" panose="020F0502020204030204" pitchFamily="34" charset="0"/>
              </a:rPr>
              <a:t>GRAVITY</a:t>
            </a:r>
          </a:p>
          <a:p>
            <a:pPr lvl="1"/>
            <a:r>
              <a:rPr lang="en-US" sz="1400" b="0" i="0" u="none" strike="noStrike" dirty="0">
                <a:solidFill>
                  <a:srgbClr val="000000"/>
                </a:solidFill>
                <a:effectLst/>
                <a:latin typeface="Calibri" panose="020F0502020204030204" pitchFamily="34" charset="0"/>
              </a:rPr>
              <a:t>GRAVITY+  </a:t>
            </a:r>
            <a:endParaRPr lang="en-US" sz="1800" b="0" i="0" u="none" strike="noStrike" dirty="0">
              <a:solidFill>
                <a:srgbClr val="000000"/>
              </a:solidFill>
              <a:effectLst/>
              <a:latin typeface="Calibri" panose="020F0502020204030204" pitchFamily="34" charset="0"/>
            </a:endParaRPr>
          </a:p>
          <a:p>
            <a:pPr algn="l"/>
            <a:r>
              <a:rPr lang="en-US" sz="1800" dirty="0">
                <a:solidFill>
                  <a:srgbClr val="000000"/>
                </a:solidFill>
                <a:latin typeface="Calibri" panose="020F0502020204030204" pitchFamily="34" charset="0"/>
              </a:rPr>
              <a:t>MID-IR</a:t>
            </a:r>
            <a:endParaRPr lang="en-US" sz="1800" b="0" i="0" u="none" strike="noStrike" dirty="0">
              <a:solidFill>
                <a:srgbClr val="000000"/>
              </a:solidFill>
              <a:effectLst/>
              <a:latin typeface="Calibri" panose="020F0502020204030204" pitchFamily="34" charset="0"/>
            </a:endParaRPr>
          </a:p>
          <a:p>
            <a:pPr lvl="1"/>
            <a:r>
              <a:rPr lang="en-US" sz="1400" b="0" i="0" u="none" strike="noStrike" dirty="0">
                <a:solidFill>
                  <a:schemeClr val="tx2"/>
                </a:solidFill>
                <a:effectLst/>
                <a:latin typeface="Calibri" panose="020F0502020204030204" pitchFamily="34" charset="0"/>
              </a:rPr>
              <a:t>TIMMI</a:t>
            </a:r>
          </a:p>
          <a:p>
            <a:pPr lvl="1"/>
            <a:r>
              <a:rPr lang="en-US" sz="1400" b="0" i="0" u="none" strike="noStrike" dirty="0">
                <a:solidFill>
                  <a:schemeClr val="tx2"/>
                </a:solidFill>
                <a:effectLst/>
                <a:latin typeface="Calibri" panose="020F0502020204030204" pitchFamily="34" charset="0"/>
              </a:rPr>
              <a:t>VISIR</a:t>
            </a:r>
          </a:p>
          <a:p>
            <a:pPr lvl="1"/>
            <a:r>
              <a:rPr lang="en-US" sz="1400" b="0" i="0" u="none" strike="noStrike" dirty="0">
                <a:solidFill>
                  <a:srgbClr val="000000"/>
                </a:solidFill>
                <a:effectLst/>
                <a:latin typeface="Calibri" panose="020F0502020204030204" pitchFamily="34" charset="0"/>
              </a:rPr>
              <a:t>METIS</a:t>
            </a:r>
          </a:p>
          <a:p>
            <a:r>
              <a:rPr lang="en-US" sz="1800" dirty="0">
                <a:solidFill>
                  <a:srgbClr val="000000"/>
                </a:solidFill>
                <a:latin typeface="Calibri" panose="020F0502020204030204" pitchFamily="34" charset="0"/>
              </a:rPr>
              <a:t>High Stability planet hunters</a:t>
            </a:r>
          </a:p>
          <a:p>
            <a:pPr lvl="1"/>
            <a:r>
              <a:rPr lang="en-US" sz="1400" dirty="0">
                <a:solidFill>
                  <a:srgbClr val="000000"/>
                </a:solidFill>
                <a:latin typeface="Calibri" panose="020F0502020204030204" pitchFamily="34" charset="0"/>
              </a:rPr>
              <a:t>HARPS</a:t>
            </a:r>
          </a:p>
          <a:p>
            <a:pPr lvl="1"/>
            <a:r>
              <a:rPr lang="en-US" sz="1400" dirty="0">
                <a:solidFill>
                  <a:srgbClr val="000000"/>
                </a:solidFill>
                <a:latin typeface="Calibri" panose="020F0502020204030204" pitchFamily="34" charset="0"/>
              </a:rPr>
              <a:t>NIRPS</a:t>
            </a:r>
          </a:p>
          <a:p>
            <a:r>
              <a:rPr lang="en-US" sz="1800" dirty="0">
                <a:solidFill>
                  <a:schemeClr val="tx2"/>
                </a:solidFill>
                <a:latin typeface="Calibri" panose="020F0502020204030204" pitchFamily="34" charset="0"/>
              </a:rPr>
              <a:t>X-shooter</a:t>
            </a:r>
            <a:endParaRPr lang="en-GB" sz="1800" dirty="0">
              <a:solidFill>
                <a:schemeClr val="tx2"/>
              </a:solidFill>
              <a:latin typeface="Calibri" panose="020F0502020204030204" pitchFamily="34" charset="0"/>
            </a:endParaRPr>
          </a:p>
          <a:p>
            <a:endParaRPr lang="en-GB" dirty="0"/>
          </a:p>
        </p:txBody>
      </p:sp>
      <p:sp>
        <p:nvSpPr>
          <p:cNvPr id="4" name="Title 3">
            <a:extLst>
              <a:ext uri="{FF2B5EF4-FFF2-40B4-BE49-F238E27FC236}">
                <a16:creationId xmlns:a16="http://schemas.microsoft.com/office/drawing/2014/main" id="{67296807-5D1F-DA7C-97E6-53CD89C1A40A}"/>
              </a:ext>
            </a:extLst>
          </p:cNvPr>
          <p:cNvSpPr>
            <a:spLocks noGrp="1"/>
          </p:cNvSpPr>
          <p:nvPr>
            <p:ph type="title"/>
          </p:nvPr>
        </p:nvSpPr>
        <p:spPr/>
        <p:txBody>
          <a:bodyPr/>
          <a:lstStyle/>
          <a:p>
            <a:r>
              <a:rPr lang="en-GB" dirty="0"/>
              <a:t>Thematic Sequences</a:t>
            </a:r>
          </a:p>
        </p:txBody>
      </p:sp>
    </p:spTree>
    <p:extLst>
      <p:ext uri="{BB962C8B-B14F-4D97-AF65-F5344CB8AC3E}">
        <p14:creationId xmlns:p14="http://schemas.microsoft.com/office/powerpoint/2010/main" val="28079640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B7AACEF-B5C8-2ADB-149C-15472F890572}"/>
              </a:ext>
            </a:extLst>
          </p:cNvPr>
          <p:cNvSpPr>
            <a:spLocks noGrp="1"/>
          </p:cNvSpPr>
          <p:nvPr>
            <p:ph sz="quarter" idx="10"/>
          </p:nvPr>
        </p:nvSpPr>
        <p:spPr/>
        <p:txBody>
          <a:bodyPr>
            <a:normAutofit/>
          </a:bodyPr>
          <a:lstStyle/>
          <a:p>
            <a:r>
              <a:rPr lang="en-GB" dirty="0"/>
              <a:t>Laboratories involved: Observatories Paris-</a:t>
            </a:r>
            <a:r>
              <a:rPr lang="en-GB" dirty="0" err="1"/>
              <a:t>Meudon</a:t>
            </a:r>
            <a:r>
              <a:rPr lang="en-GB" dirty="0"/>
              <a:t>; Marseilles; Service (now </a:t>
            </a:r>
            <a:r>
              <a:rPr lang="en-GB" dirty="0" err="1"/>
              <a:t>Département</a:t>
            </a:r>
            <a:r>
              <a:rPr lang="en-GB" dirty="0"/>
              <a:t>) </a:t>
            </a:r>
            <a:r>
              <a:rPr lang="en-GB" dirty="0" err="1"/>
              <a:t>d’Ap</a:t>
            </a:r>
            <a:r>
              <a:rPr lang="en-GB" dirty="0"/>
              <a:t> du CEA; </a:t>
            </a:r>
            <a:r>
              <a:rPr lang="en-GB" dirty="0" smtClean="0"/>
              <a:t>Observatories Lyon</a:t>
            </a:r>
            <a:r>
              <a:rPr lang="en-GB" dirty="0"/>
              <a:t>; Grenoble </a:t>
            </a:r>
          </a:p>
          <a:p>
            <a:r>
              <a:rPr lang="en-GB" dirty="0" smtClean="0"/>
              <a:t>Across </a:t>
            </a:r>
            <a:r>
              <a:rPr lang="en-GB" dirty="0"/>
              <a:t>La Silla, Paranal and ELT France has contributed to 57% of all ESO instruments and played a </a:t>
            </a:r>
            <a:r>
              <a:rPr lang="en-GB" dirty="0">
                <a:solidFill>
                  <a:schemeClr val="tx2"/>
                </a:solidFill>
              </a:rPr>
              <a:t>leading role/PI role </a:t>
            </a:r>
            <a:r>
              <a:rPr lang="en-GB" dirty="0"/>
              <a:t>in </a:t>
            </a:r>
            <a:r>
              <a:rPr lang="en-GB" dirty="0" smtClean="0"/>
              <a:t>35%</a:t>
            </a:r>
          </a:p>
          <a:p>
            <a:r>
              <a:rPr lang="en-GB" dirty="0" smtClean="0"/>
              <a:t>France’s participation in ESO budget: 15% now, 19% in 2004.</a:t>
            </a:r>
          </a:p>
        </p:txBody>
      </p:sp>
      <p:sp>
        <p:nvSpPr>
          <p:cNvPr id="6" name="Title 5">
            <a:extLst>
              <a:ext uri="{FF2B5EF4-FFF2-40B4-BE49-F238E27FC236}">
                <a16:creationId xmlns:a16="http://schemas.microsoft.com/office/drawing/2014/main" id="{3E6BC26B-7B4B-1B18-65ED-C27999C7368F}"/>
              </a:ext>
            </a:extLst>
          </p:cNvPr>
          <p:cNvSpPr>
            <a:spLocks noGrp="1"/>
          </p:cNvSpPr>
          <p:nvPr>
            <p:ph type="title"/>
          </p:nvPr>
        </p:nvSpPr>
        <p:spPr/>
        <p:txBody>
          <a:bodyPr/>
          <a:lstStyle/>
          <a:p>
            <a:r>
              <a:rPr lang="en-GB" dirty="0"/>
              <a:t>French Contribution</a:t>
            </a:r>
          </a:p>
        </p:txBody>
      </p:sp>
    </p:spTree>
    <p:extLst>
      <p:ext uri="{BB962C8B-B14F-4D97-AF65-F5344CB8AC3E}">
        <p14:creationId xmlns:p14="http://schemas.microsoft.com/office/powerpoint/2010/main" val="31058916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792163" y="0"/>
            <a:ext cx="8351837" cy="1025525"/>
          </a:xfrm>
        </p:spPr>
        <p:txBody>
          <a:bodyPr/>
          <a:lstStyle/>
          <a:p>
            <a:r>
              <a:rPr lang="en-US" altLang="fr-FR" smtClean="0"/>
              <a:t>ALMA</a:t>
            </a:r>
          </a:p>
        </p:txBody>
      </p:sp>
      <p:sp>
        <p:nvSpPr>
          <p:cNvPr id="9219" name="Content Placeholder 2"/>
          <p:cNvSpPr>
            <a:spLocks noGrp="1"/>
          </p:cNvSpPr>
          <p:nvPr>
            <p:ph idx="1"/>
          </p:nvPr>
        </p:nvSpPr>
        <p:spPr>
          <a:xfrm>
            <a:off x="395288" y="1052513"/>
            <a:ext cx="8748712" cy="5616575"/>
          </a:xfrm>
        </p:spPr>
        <p:txBody>
          <a:bodyPr/>
          <a:lstStyle/>
          <a:p>
            <a:pPr eaLnBrk="1" hangingPunct="1"/>
            <a:r>
              <a:rPr lang="en-GB" altLang="fr-FR" sz="2400" dirty="0" smtClean="0"/>
              <a:t>Atacama Large </a:t>
            </a:r>
            <a:r>
              <a:rPr lang="en-GB" altLang="fr-FR" sz="2400" dirty="0" err="1" smtClean="0"/>
              <a:t>Millimeter</a:t>
            </a:r>
            <a:r>
              <a:rPr lang="en-GB" altLang="fr-FR" sz="2400" dirty="0" smtClean="0"/>
              <a:t>/</a:t>
            </a:r>
            <a:r>
              <a:rPr lang="en-GB" altLang="fr-FR" sz="2400" dirty="0" err="1" smtClean="0"/>
              <a:t>submillimeter</a:t>
            </a:r>
            <a:r>
              <a:rPr lang="en-GB" altLang="fr-FR" sz="2400" dirty="0" smtClean="0"/>
              <a:t> Array</a:t>
            </a:r>
          </a:p>
          <a:p>
            <a:pPr lvl="1" eaLnBrk="1" hangingPunct="1">
              <a:spcBef>
                <a:spcPct val="0"/>
              </a:spcBef>
            </a:pPr>
            <a:r>
              <a:rPr lang="en-GB" altLang="fr-FR" sz="2000" dirty="0" smtClean="0"/>
              <a:t>54 x 12m + 12 x 7m antenna’s on </a:t>
            </a:r>
            <a:r>
              <a:rPr lang="en-GB" altLang="fr-FR" sz="2000" dirty="0" err="1" smtClean="0"/>
              <a:t>Chajnantor</a:t>
            </a:r>
            <a:r>
              <a:rPr lang="en-GB" altLang="fr-FR" sz="2000" dirty="0" smtClean="0"/>
              <a:t> at 5050m</a:t>
            </a:r>
            <a:endParaRPr lang="en-US" altLang="fr-FR" sz="2000" dirty="0" smtClean="0"/>
          </a:p>
          <a:p>
            <a:pPr lvl="1" eaLnBrk="1" hangingPunct="1">
              <a:spcBef>
                <a:spcPts val="600"/>
              </a:spcBef>
            </a:pPr>
            <a:r>
              <a:rPr lang="en-GB" altLang="fr-FR" sz="2000" dirty="0" smtClean="0"/>
              <a:t>7 – 0.35 mm</a:t>
            </a:r>
            <a:r>
              <a:rPr lang="en-US" altLang="fr-FR" sz="2000" dirty="0" smtClean="0"/>
              <a:t> (30-900 GHz) in 10</a:t>
            </a:r>
            <a:r>
              <a:rPr lang="en-US" altLang="fr-FR" sz="2000" baseline="30000" dirty="0" smtClean="0"/>
              <a:t>+</a:t>
            </a:r>
            <a:r>
              <a:rPr lang="en-US" altLang="fr-FR" sz="2000" dirty="0" smtClean="0"/>
              <a:t> atmospheric windows</a:t>
            </a:r>
          </a:p>
          <a:p>
            <a:pPr lvl="1" eaLnBrk="1" hangingPunct="1">
              <a:spcBef>
                <a:spcPts val="600"/>
              </a:spcBef>
            </a:pPr>
            <a:r>
              <a:rPr lang="en-GB" altLang="fr-FR" sz="2000" dirty="0" smtClean="0"/>
              <a:t>World’s most powerful radio interferometer</a:t>
            </a:r>
          </a:p>
          <a:p>
            <a:pPr lvl="1" eaLnBrk="1" hangingPunct="1">
              <a:spcBef>
                <a:spcPts val="600"/>
              </a:spcBef>
            </a:pPr>
            <a:r>
              <a:rPr lang="en-US" altLang="fr-FR" sz="2000" dirty="0" smtClean="0"/>
              <a:t>Cold Universe: formation of planets, stars and galaxies </a:t>
            </a:r>
          </a:p>
          <a:p>
            <a:pPr eaLnBrk="1" hangingPunct="1">
              <a:spcBef>
                <a:spcPts val="1200"/>
              </a:spcBef>
            </a:pPr>
            <a:r>
              <a:rPr lang="en-US" altLang="fr-FR" sz="2400" dirty="0" smtClean="0"/>
              <a:t>Global partnership</a:t>
            </a:r>
          </a:p>
          <a:p>
            <a:pPr lvl="1" eaLnBrk="1" hangingPunct="1">
              <a:spcBef>
                <a:spcPct val="0"/>
              </a:spcBef>
            </a:pPr>
            <a:r>
              <a:rPr lang="en-US" altLang="fr-FR" sz="2000" dirty="0" smtClean="0"/>
              <a:t>North America (37.5%), East                                                                Asia (25%) &amp; ESO (37.5%)</a:t>
            </a:r>
          </a:p>
          <a:p>
            <a:pPr lvl="1" eaLnBrk="1" hangingPunct="1">
              <a:spcBef>
                <a:spcPts val="600"/>
              </a:spcBef>
            </a:pPr>
            <a:r>
              <a:rPr lang="en-US" altLang="fr-FR" sz="2000" dirty="0" smtClean="0"/>
              <a:t>In cooperation with Chile</a:t>
            </a:r>
          </a:p>
          <a:p>
            <a:pPr lvl="1" eaLnBrk="1" hangingPunct="1"/>
            <a:endParaRPr lang="en-GB" altLang="fr-FR" dirty="0" smtClean="0"/>
          </a:p>
        </p:txBody>
      </p:sp>
      <p:sp>
        <p:nvSpPr>
          <p:cNvPr id="922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Arial" pitchFamily="34" charset="0"/>
              </a:defRPr>
            </a:lvl1pPr>
            <a:lvl2pPr marL="742950" indent="-285750" eaLnBrk="0" hangingPunct="0">
              <a:defRPr i="1">
                <a:solidFill>
                  <a:schemeClr val="tx1"/>
                </a:solidFill>
                <a:latin typeface="Arial" pitchFamily="34" charset="0"/>
              </a:defRPr>
            </a:lvl2pPr>
            <a:lvl3pPr marL="1143000" indent="-228600" eaLnBrk="0" hangingPunct="0">
              <a:defRPr i="1">
                <a:solidFill>
                  <a:schemeClr val="tx1"/>
                </a:solidFill>
                <a:latin typeface="Arial" pitchFamily="34" charset="0"/>
              </a:defRPr>
            </a:lvl3pPr>
            <a:lvl4pPr marL="1600200" indent="-228600" eaLnBrk="0" hangingPunct="0">
              <a:defRPr i="1">
                <a:solidFill>
                  <a:schemeClr val="tx1"/>
                </a:solidFill>
                <a:latin typeface="Arial" pitchFamily="34" charset="0"/>
              </a:defRPr>
            </a:lvl4pPr>
            <a:lvl5pPr marL="2057400" indent="-228600" eaLnBrk="0" hangingPunct="0">
              <a:defRPr i="1">
                <a:solidFill>
                  <a:schemeClr val="tx1"/>
                </a:solidFill>
                <a:latin typeface="Arial" pitchFamily="34" charset="0"/>
              </a:defRPr>
            </a:lvl5pPr>
            <a:lvl6pPr marL="2514600" indent="-228600" algn="r" eaLnBrk="0" fontAlgn="base" hangingPunct="0">
              <a:spcBef>
                <a:spcPct val="0"/>
              </a:spcBef>
              <a:spcAft>
                <a:spcPct val="0"/>
              </a:spcAft>
              <a:defRPr i="1">
                <a:solidFill>
                  <a:schemeClr val="tx1"/>
                </a:solidFill>
                <a:latin typeface="Arial" pitchFamily="34" charset="0"/>
              </a:defRPr>
            </a:lvl6pPr>
            <a:lvl7pPr marL="2971800" indent="-228600" algn="r" eaLnBrk="0" fontAlgn="base" hangingPunct="0">
              <a:spcBef>
                <a:spcPct val="0"/>
              </a:spcBef>
              <a:spcAft>
                <a:spcPct val="0"/>
              </a:spcAft>
              <a:defRPr i="1">
                <a:solidFill>
                  <a:schemeClr val="tx1"/>
                </a:solidFill>
                <a:latin typeface="Arial" pitchFamily="34" charset="0"/>
              </a:defRPr>
            </a:lvl7pPr>
            <a:lvl8pPr marL="3429000" indent="-228600" algn="r" eaLnBrk="0" fontAlgn="base" hangingPunct="0">
              <a:spcBef>
                <a:spcPct val="0"/>
              </a:spcBef>
              <a:spcAft>
                <a:spcPct val="0"/>
              </a:spcAft>
              <a:defRPr i="1">
                <a:solidFill>
                  <a:schemeClr val="tx1"/>
                </a:solidFill>
                <a:latin typeface="Arial" pitchFamily="34" charset="0"/>
              </a:defRPr>
            </a:lvl8pPr>
            <a:lvl9pPr marL="3886200" indent="-228600" algn="r" eaLnBrk="0" fontAlgn="base" hangingPunct="0">
              <a:spcBef>
                <a:spcPct val="0"/>
              </a:spcBef>
              <a:spcAft>
                <a:spcPct val="0"/>
              </a:spcAft>
              <a:defRPr i="1">
                <a:solidFill>
                  <a:schemeClr val="tx1"/>
                </a:solidFill>
                <a:latin typeface="Arial" pitchFamily="34" charset="0"/>
              </a:defRPr>
            </a:lvl9pPr>
          </a:lstStyle>
          <a:p>
            <a:fld id="{B376A2BE-49D3-4B0F-9ADF-4C2282790B46}" type="slidenum">
              <a:rPr lang="en-GB" altLang="fr-FR" i="0" smtClean="0">
                <a:solidFill>
                  <a:srgbClr val="000000"/>
                </a:solidFill>
              </a:rPr>
              <a:pPr/>
              <a:t>37</a:t>
            </a:fld>
            <a:endParaRPr lang="en-GB" altLang="fr-FR" i="0" smtClean="0">
              <a:solidFill>
                <a:srgbClr val="000000"/>
              </a:solidFill>
            </a:endParaRPr>
          </a:p>
        </p:txBody>
      </p:sp>
      <p:pic>
        <p:nvPicPr>
          <p:cNvPr id="9221" name="Picture 13" descr="nsf_logo_new_transparent-150x15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49488" y="-26988"/>
            <a:ext cx="1098550" cy="1098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4" descr="Nins_log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2488" y="195263"/>
            <a:ext cx="13430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0" descr="http://www.eso.org/public/archives/logos/screen/alma-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6913" y="-26988"/>
            <a:ext cx="863600" cy="107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2"/>
          <p:cNvPicPr>
            <a:picLocks noChangeAspect="1" noChangeArrowheads="1"/>
          </p:cNvPicPr>
          <p:nvPr/>
        </p:nvPicPr>
        <p:blipFill>
          <a:blip r:embed="rId5">
            <a:extLst>
              <a:ext uri="{28A0092B-C50C-407E-A947-70E740481C1C}">
                <a14:useLocalDpi xmlns:a14="http://schemas.microsoft.com/office/drawing/2010/main" val="0"/>
              </a:ext>
            </a:extLst>
          </a:blip>
          <a:srcRect t="4630" b="2315"/>
          <a:stretch>
            <a:fillRect/>
          </a:stretch>
        </p:blipFill>
        <p:spPr bwMode="auto">
          <a:xfrm>
            <a:off x="5522913" y="2939176"/>
            <a:ext cx="3657600"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225" name="Picture 2" descr="http://www.eso.org/public/archives/images/screen/ann12035a.jpg"/>
          <p:cNvPicPr>
            <a:picLocks noChangeAspect="1" noChangeArrowheads="1"/>
          </p:cNvPicPr>
          <p:nvPr/>
        </p:nvPicPr>
        <p:blipFill>
          <a:blip r:embed="rId6">
            <a:extLst>
              <a:ext uri="{28A0092B-C50C-407E-A947-70E740481C1C}">
                <a14:useLocalDpi xmlns:a14="http://schemas.microsoft.com/office/drawing/2010/main" val="0"/>
              </a:ext>
            </a:extLst>
          </a:blip>
          <a:srcRect t="25600" b="7680"/>
          <a:stretch>
            <a:fillRect/>
          </a:stretch>
        </p:blipFill>
        <p:spPr bwMode="auto">
          <a:xfrm>
            <a:off x="0" y="4591764"/>
            <a:ext cx="11707592" cy="2285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6028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IRAM </a:t>
            </a:r>
            <a:r>
              <a:rPr lang="fr-FR" dirty="0" err="1" smtClean="0"/>
              <a:t>produced</a:t>
            </a:r>
            <a:r>
              <a:rPr lang="fr-FR" dirty="0" smtClean="0"/>
              <a:t> the </a:t>
            </a:r>
            <a:r>
              <a:rPr lang="fr-FR" dirty="0" err="1" smtClean="0"/>
              <a:t>cartridges</a:t>
            </a:r>
            <a:r>
              <a:rPr lang="fr-FR" dirty="0" smtClean="0"/>
              <a:t> of ALMA Band 7</a:t>
            </a:r>
            <a:r>
              <a:rPr lang="en-US" dirty="0" smtClean="0"/>
              <a:t> (</a:t>
            </a:r>
            <a:r>
              <a:rPr lang="en-US" dirty="0"/>
              <a:t>275–373 </a:t>
            </a:r>
            <a:r>
              <a:rPr lang="en-US" dirty="0" smtClean="0"/>
              <a:t>GHz)</a:t>
            </a:r>
            <a:r>
              <a:rPr lang="en-US" dirty="0" err="1" smtClean="0"/>
              <a:t>nd</a:t>
            </a:r>
            <a:endParaRPr lang="fr-FR" dirty="0"/>
          </a:p>
        </p:txBody>
      </p:sp>
      <p:sp>
        <p:nvSpPr>
          <p:cNvPr id="8" name="ZoneTexte 7"/>
          <p:cNvSpPr txBox="1"/>
          <p:nvPr/>
        </p:nvSpPr>
        <p:spPr>
          <a:xfrm>
            <a:off x="542261" y="5107615"/>
            <a:ext cx="8173779" cy="300082"/>
          </a:xfrm>
          <a:prstGeom prst="rect">
            <a:avLst/>
          </a:prstGeom>
          <a:noFill/>
        </p:spPr>
        <p:txBody>
          <a:bodyPr wrap="square" rtlCol="0">
            <a:spAutoFit/>
          </a:bodyPr>
          <a:lstStyle/>
          <a:p>
            <a:endParaRPr lang="fr-FR" sz="1350" dirty="0"/>
          </a:p>
        </p:txBody>
      </p:sp>
      <p:pic>
        <p:nvPicPr>
          <p:cNvPr id="3" name="Image 2"/>
          <p:cNvPicPr>
            <a:picLocks noChangeAspect="1"/>
          </p:cNvPicPr>
          <p:nvPr/>
        </p:nvPicPr>
        <p:blipFill>
          <a:blip r:embed="rId2"/>
          <a:stretch>
            <a:fillRect/>
          </a:stretch>
        </p:blipFill>
        <p:spPr>
          <a:xfrm>
            <a:off x="6207457" y="1529443"/>
            <a:ext cx="2019300" cy="4191000"/>
          </a:xfrm>
          <a:prstGeom prst="rect">
            <a:avLst/>
          </a:prstGeom>
        </p:spPr>
      </p:pic>
      <p:sp>
        <p:nvSpPr>
          <p:cNvPr id="4" name="ZoneTexte 3"/>
          <p:cNvSpPr txBox="1"/>
          <p:nvPr/>
        </p:nvSpPr>
        <p:spPr>
          <a:xfrm>
            <a:off x="542261" y="5107615"/>
            <a:ext cx="1801388" cy="1477328"/>
          </a:xfrm>
          <a:prstGeom prst="rect">
            <a:avLst/>
          </a:prstGeom>
          <a:noFill/>
        </p:spPr>
        <p:txBody>
          <a:bodyPr wrap="square" rtlCol="0">
            <a:spAutoFit/>
          </a:bodyPr>
          <a:lstStyle/>
          <a:p>
            <a:r>
              <a:rPr lang="fr-FR" dirty="0" smtClean="0"/>
              <a:t>And the observatoire de Bordeaux </a:t>
            </a:r>
            <a:r>
              <a:rPr lang="fr-FR" dirty="0" err="1" smtClean="0"/>
              <a:t>digitizers</a:t>
            </a:r>
            <a:r>
              <a:rPr lang="fr-FR" dirty="0"/>
              <a:t>,</a:t>
            </a:r>
            <a:r>
              <a:rPr lang="fr-FR" dirty="0" smtClean="0"/>
              <a:t> </a:t>
            </a:r>
            <a:r>
              <a:rPr lang="fr-FR" dirty="0" err="1" smtClean="0"/>
              <a:t>filters</a:t>
            </a:r>
            <a:endParaRPr lang="fr-FR" dirty="0" smtClean="0"/>
          </a:p>
          <a:p>
            <a:r>
              <a:rPr lang="fr-FR" dirty="0"/>
              <a:t>a</a:t>
            </a:r>
            <a:r>
              <a:rPr lang="fr-FR" dirty="0" smtClean="0"/>
              <a:t>nd a </a:t>
            </a:r>
            <a:r>
              <a:rPr lang="fr-FR" dirty="0" err="1" smtClean="0"/>
              <a:t>correlator</a:t>
            </a:r>
            <a:endParaRPr lang="fr-FR" dirty="0"/>
          </a:p>
        </p:txBody>
      </p:sp>
      <p:pic>
        <p:nvPicPr>
          <p:cNvPr id="22530" name="Picture 2" descr="Le plus grand complexe de radiotélescopes au monde doublera sa capacité  d'ici 203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6079" y="2338119"/>
            <a:ext cx="4600721" cy="2585629"/>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1570892" y="1230923"/>
            <a:ext cx="3305908" cy="923330"/>
          </a:xfrm>
          <a:prstGeom prst="rect">
            <a:avLst/>
          </a:prstGeom>
          <a:noFill/>
        </p:spPr>
        <p:txBody>
          <a:bodyPr wrap="square" rtlCol="0">
            <a:spAutoFit/>
          </a:bodyPr>
          <a:lstStyle/>
          <a:p>
            <a:r>
              <a:rPr lang="fr-FR" dirty="0" smtClean="0"/>
              <a:t>And expert help and </a:t>
            </a:r>
            <a:r>
              <a:rPr lang="fr-FR" dirty="0" err="1" smtClean="0"/>
              <a:t>advice</a:t>
            </a:r>
            <a:r>
              <a:rPr lang="fr-FR" dirty="0" smtClean="0"/>
              <a:t> at </a:t>
            </a:r>
            <a:r>
              <a:rPr lang="fr-FR" dirty="0" err="1" smtClean="0"/>
              <a:t>various</a:t>
            </a:r>
            <a:r>
              <a:rPr lang="fr-FR" dirty="0" smtClean="0"/>
              <a:t> stages of construction, </a:t>
            </a:r>
            <a:r>
              <a:rPr lang="fr-FR" dirty="0" err="1" smtClean="0"/>
              <a:t>commissioning</a:t>
            </a:r>
            <a:r>
              <a:rPr lang="fr-FR" dirty="0" smtClean="0"/>
              <a:t> and calibration</a:t>
            </a:r>
            <a:endParaRPr lang="fr-FR" dirty="0"/>
          </a:p>
        </p:txBody>
      </p:sp>
    </p:spTree>
    <p:extLst>
      <p:ext uri="{BB962C8B-B14F-4D97-AF65-F5344CB8AC3E}">
        <p14:creationId xmlns:p14="http://schemas.microsoft.com/office/powerpoint/2010/main" val="32001860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Pierre Cox </a:t>
            </a:r>
            <a:r>
              <a:rPr lang="fr-FR" dirty="0" err="1" smtClean="0"/>
              <a:t>signing</a:t>
            </a:r>
            <a:r>
              <a:rPr lang="fr-FR" dirty="0" smtClean="0"/>
              <a:t> the </a:t>
            </a:r>
            <a:r>
              <a:rPr lang="fr-FR" dirty="0" err="1" smtClean="0"/>
              <a:t>contract</a:t>
            </a:r>
            <a:r>
              <a:rPr lang="fr-FR" dirty="0" smtClean="0"/>
              <a:t> for the Band 7 </a:t>
            </a:r>
            <a:r>
              <a:rPr lang="fr-FR" dirty="0" err="1" smtClean="0"/>
              <a:t>receivers</a:t>
            </a:r>
            <a:endParaRPr lang="fr-FR" dirty="0"/>
          </a:p>
        </p:txBody>
      </p:sp>
      <p:sp>
        <p:nvSpPr>
          <p:cNvPr id="4" name="Espace réservé du pied de page 3"/>
          <p:cNvSpPr>
            <a:spLocks noGrp="1"/>
          </p:cNvSpPr>
          <p:nvPr>
            <p:ph type="ftr" sz="quarter" idx="11"/>
          </p:nvPr>
        </p:nvSpPr>
        <p:spPr/>
        <p:txBody>
          <a:bodyPr/>
          <a:lstStyle/>
          <a:p>
            <a:pPr>
              <a:defRPr/>
            </a:pPr>
            <a:endParaRPr lang="en-US"/>
          </a:p>
        </p:txBody>
      </p:sp>
      <p:sp>
        <p:nvSpPr>
          <p:cNvPr id="5" name="Espace réservé du numéro de diapositive 4"/>
          <p:cNvSpPr>
            <a:spLocks noGrp="1"/>
          </p:cNvSpPr>
          <p:nvPr>
            <p:ph type="sldNum" sz="quarter" idx="12"/>
          </p:nvPr>
        </p:nvSpPr>
        <p:spPr/>
        <p:txBody>
          <a:bodyPr/>
          <a:lstStyle/>
          <a:p>
            <a:pPr>
              <a:defRPr/>
            </a:pPr>
            <a:fld id="{4B51E095-4814-488B-B880-FF8EEBF5DAD8}" type="slidenum">
              <a:rPr lang="en-US" smtClean="0"/>
              <a:pPr>
                <a:defRPr/>
              </a:pPr>
              <a:t>39</a:t>
            </a:fld>
            <a:endParaRPr lang="en-US"/>
          </a:p>
        </p:txBody>
      </p:sp>
      <p:pic>
        <p:nvPicPr>
          <p:cNvPr id="16386" name="Picture 2" descr="Pierre Cox"/>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18969" y="1122363"/>
            <a:ext cx="7101350" cy="529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7482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André Danjon</a:t>
            </a:r>
            <a:br>
              <a:rPr lang="fr-FR" dirty="0" smtClean="0"/>
            </a:br>
            <a:r>
              <a:rPr lang="fr-FR" dirty="0" err="1" smtClean="0"/>
              <a:t>Director</a:t>
            </a:r>
            <a:r>
              <a:rPr lang="fr-FR" dirty="0" smtClean="0"/>
              <a:t> Observatoire de Paris, 1945-1963</a:t>
            </a:r>
            <a:endParaRPr lang="fr-FR" dirty="0"/>
          </a:p>
        </p:txBody>
      </p:sp>
      <p:sp>
        <p:nvSpPr>
          <p:cNvPr id="3" name="Espace réservé du texte 2"/>
          <p:cNvSpPr>
            <a:spLocks noGrp="1"/>
          </p:cNvSpPr>
          <p:nvPr>
            <p:ph type="body" sz="half" idx="1"/>
          </p:nvPr>
        </p:nvSpPr>
        <p:spPr>
          <a:xfrm>
            <a:off x="984380" y="4556449"/>
            <a:ext cx="3810000" cy="4114800"/>
          </a:xfrm>
        </p:spPr>
        <p:txBody>
          <a:bodyPr/>
          <a:lstStyle/>
          <a:p>
            <a:endParaRPr lang="fr-FR" dirty="0"/>
          </a:p>
        </p:txBody>
      </p:sp>
      <p:sp>
        <p:nvSpPr>
          <p:cNvPr id="4" name="Espace réservé de l'image en ligne 3"/>
          <p:cNvSpPr>
            <a:spLocks noGrp="1"/>
          </p:cNvSpPr>
          <p:nvPr>
            <p:ph type="clipArt" sz="half" idx="2"/>
          </p:nvPr>
        </p:nvSpPr>
        <p:spPr/>
      </p:sp>
      <p:sp>
        <p:nvSpPr>
          <p:cNvPr id="5" name="Espace réservé du pied de page 4"/>
          <p:cNvSpPr>
            <a:spLocks noGrp="1"/>
          </p:cNvSpPr>
          <p:nvPr>
            <p:ph type="ftr" sz="quarter" idx="11"/>
          </p:nvPr>
        </p:nvSpPr>
        <p:spPr/>
        <p:txBody>
          <a:bodyPr/>
          <a:lstStyle/>
          <a:p>
            <a:pPr>
              <a:defRPr/>
            </a:pPr>
            <a:endParaRPr lang="en-GB"/>
          </a:p>
        </p:txBody>
      </p:sp>
      <p:sp>
        <p:nvSpPr>
          <p:cNvPr id="6" name="Espace réservé du numéro de diapositive 5"/>
          <p:cNvSpPr>
            <a:spLocks noGrp="1"/>
          </p:cNvSpPr>
          <p:nvPr>
            <p:ph type="sldNum" sz="quarter" idx="12"/>
          </p:nvPr>
        </p:nvSpPr>
        <p:spPr/>
        <p:txBody>
          <a:bodyPr/>
          <a:lstStyle/>
          <a:p>
            <a:pPr>
              <a:defRPr/>
            </a:pPr>
            <a:fld id="{5AF7E5EC-1F1D-4148-8D85-80EF5E33E019}" type="slidenum">
              <a:rPr lang="en-GB" smtClean="0"/>
              <a:pPr>
                <a:defRPr/>
              </a:pPr>
              <a:t>4</a:t>
            </a:fld>
            <a:endParaRPr lang="en-GB"/>
          </a:p>
        </p:txBody>
      </p:sp>
      <p:pic>
        <p:nvPicPr>
          <p:cNvPr id="1028" name="Picture 4" descr="Ehpa-11-a danjon-boy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5284" y="2135155"/>
            <a:ext cx="6264839" cy="4385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548383"/>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3"/>
          </p:nvPr>
        </p:nvSpPr>
        <p:spPr/>
        <p:txBody>
          <a:bodyPr/>
          <a:lstStyle/>
          <a:p>
            <a:r>
              <a:rPr lang="en-US" smtClean="0"/>
              <a:t>ELT for Catherine Cesarsky</a:t>
            </a:r>
            <a:endParaRPr lang="en-GB"/>
          </a:p>
        </p:txBody>
      </p:sp>
      <p:sp>
        <p:nvSpPr>
          <p:cNvPr id="3" name="Espace réservé du numéro de diapositive 2"/>
          <p:cNvSpPr>
            <a:spLocks noGrp="1"/>
          </p:cNvSpPr>
          <p:nvPr>
            <p:ph type="sldNum" sz="quarter" idx="4"/>
          </p:nvPr>
        </p:nvSpPr>
        <p:spPr/>
        <p:txBody>
          <a:bodyPr/>
          <a:lstStyle/>
          <a:p>
            <a:fld id="{CD6CA89A-7F63-7545-9B43-AF7DF332BE1B}" type="slidenum">
              <a:rPr lang="en-GB" smtClean="0"/>
              <a:pPr/>
              <a:t>40</a:t>
            </a:fld>
            <a:endParaRPr lang="en-GB"/>
          </a:p>
        </p:txBody>
      </p:sp>
      <p:sp>
        <p:nvSpPr>
          <p:cNvPr id="4" name="Espace réservé du contenu 3"/>
          <p:cNvSpPr>
            <a:spLocks noGrp="1"/>
          </p:cNvSpPr>
          <p:nvPr>
            <p:ph sz="quarter" idx="10"/>
          </p:nvPr>
        </p:nvSpPr>
        <p:spPr/>
        <p:txBody>
          <a:bodyPr/>
          <a:lstStyle/>
          <a:p>
            <a:endParaRPr lang="fr-FR"/>
          </a:p>
        </p:txBody>
      </p:sp>
      <p:sp>
        <p:nvSpPr>
          <p:cNvPr id="5" name="Titre 4"/>
          <p:cNvSpPr>
            <a:spLocks noGrp="1"/>
          </p:cNvSpPr>
          <p:nvPr>
            <p:ph type="title"/>
          </p:nvPr>
        </p:nvSpPr>
        <p:spPr/>
        <p:txBody>
          <a:bodyPr/>
          <a:lstStyle/>
          <a:p>
            <a:r>
              <a:rPr lang="fr-FR" dirty="0" err="1" smtClean="0"/>
              <a:t>Industry</a:t>
            </a:r>
            <a:endParaRPr lang="fr-FR" dirty="0"/>
          </a:p>
        </p:txBody>
      </p:sp>
    </p:spTree>
    <p:extLst>
      <p:ext uri="{BB962C8B-B14F-4D97-AF65-F5344CB8AC3E}">
        <p14:creationId xmlns:p14="http://schemas.microsoft.com/office/powerpoint/2010/main" val="32687251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re 1"/>
          <p:cNvSpPr>
            <a:spLocks noGrp="1"/>
          </p:cNvSpPr>
          <p:nvPr>
            <p:ph type="title"/>
          </p:nvPr>
        </p:nvSpPr>
        <p:spPr/>
        <p:txBody>
          <a:bodyPr>
            <a:normAutofit fontScale="90000"/>
          </a:bodyPr>
          <a:lstStyle/>
          <a:p>
            <a:r>
              <a:rPr lang="fr-FR" dirty="0" smtClean="0"/>
              <a:t>Last</a:t>
            </a:r>
            <a:r>
              <a:rPr lang="fr-FR" dirty="0" smtClean="0"/>
              <a:t> </a:t>
            </a:r>
            <a:r>
              <a:rPr lang="fr-FR" dirty="0" smtClean="0"/>
              <a:t>VLT </a:t>
            </a:r>
            <a:r>
              <a:rPr lang="fr-FR" dirty="0" err="1" smtClean="0"/>
              <a:t>mirror</a:t>
            </a:r>
            <a:r>
              <a:rPr lang="fr-FR" dirty="0" smtClean="0"/>
              <a:t> (12/1999</a:t>
            </a:r>
            <a:r>
              <a:rPr lang="fr-FR" dirty="0" smtClean="0"/>
              <a:t>), at REOSC</a:t>
            </a:r>
            <a:endParaRPr lang="fr-FR" dirty="0" smtClean="0"/>
          </a:p>
        </p:txBody>
      </p:sp>
      <p:pic>
        <p:nvPicPr>
          <p:cNvPr id="169987"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25538" y="1770063"/>
            <a:ext cx="6783387" cy="50879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94871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r>
              <a:rPr lang="en-US" sz="3200" b="1" dirty="0" smtClean="0">
                <a:solidFill>
                  <a:schemeClr val="tx1"/>
                </a:solidFill>
              </a:rPr>
              <a:t>Alcatel/EIE Antenna</a:t>
            </a:r>
            <a:br>
              <a:rPr lang="en-US" sz="3200" b="1" dirty="0" smtClean="0">
                <a:solidFill>
                  <a:schemeClr val="tx1"/>
                </a:solidFill>
              </a:rPr>
            </a:br>
            <a:r>
              <a:rPr lang="en-US" sz="3200" dirty="0" smtClean="0">
                <a:solidFill>
                  <a:schemeClr val="tx1"/>
                </a:solidFill>
              </a:rPr>
              <a:t>(prototype of AEM antennas)</a:t>
            </a:r>
            <a:endParaRPr lang="en-US" sz="3200" b="1" dirty="0" smtClean="0">
              <a:solidFill>
                <a:schemeClr val="tx1"/>
              </a:solidFill>
            </a:endParaRPr>
          </a:p>
        </p:txBody>
      </p:sp>
      <p:pic>
        <p:nvPicPr>
          <p:cNvPr id="238595" name="Picture 3" descr="Picture 006"/>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8858" t="14764" r="28789" b="14764"/>
          <a:stretch>
            <a:fillRect/>
          </a:stretch>
        </p:blipFill>
        <p:spPr bwMode="auto">
          <a:xfrm>
            <a:off x="684213" y="2879725"/>
            <a:ext cx="4392612" cy="3644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6" name="Rectangle 4"/>
          <p:cNvSpPr>
            <a:spLocks noChangeArrowheads="1"/>
          </p:cNvSpPr>
          <p:nvPr/>
        </p:nvSpPr>
        <p:spPr bwMode="auto">
          <a:xfrm>
            <a:off x="250825" y="1341438"/>
            <a:ext cx="547211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1600"/>
              <a:t>Assembly shelter erected March-April</a:t>
            </a:r>
          </a:p>
          <a:p>
            <a:pPr marL="342900" indent="-342900">
              <a:spcBef>
                <a:spcPct val="20000"/>
              </a:spcBef>
              <a:buFontTx/>
              <a:buChar char="•"/>
            </a:pPr>
            <a:r>
              <a:rPr lang="en-US" sz="1600"/>
              <a:t>Major Antenna parts on site (including Bus and Cabin) </a:t>
            </a:r>
          </a:p>
          <a:p>
            <a:pPr marL="342900" indent="-342900">
              <a:spcBef>
                <a:spcPct val="20000"/>
              </a:spcBef>
              <a:buFontTx/>
              <a:buChar char="•"/>
            </a:pPr>
            <a:r>
              <a:rPr lang="en-US" sz="1600"/>
              <a:t>Assembly of antenna completion in September 2003</a:t>
            </a:r>
          </a:p>
          <a:p>
            <a:pPr marL="342900" indent="-342900">
              <a:spcBef>
                <a:spcPct val="20000"/>
              </a:spcBef>
              <a:buFontTx/>
              <a:buChar char="•"/>
            </a:pPr>
            <a:r>
              <a:rPr lang="en-US" sz="1600"/>
              <a:t>Preliminary acceptance granted end December2003</a:t>
            </a:r>
          </a:p>
        </p:txBody>
      </p:sp>
      <p:pic>
        <p:nvPicPr>
          <p:cNvPr id="238597" name="Picture 5" descr="Picture 002"/>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5364163" y="2060575"/>
            <a:ext cx="3394075"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3662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err="1" smtClean="0"/>
              <a:t>Contract</a:t>
            </a:r>
            <a:r>
              <a:rPr lang="fr-FR" dirty="0" smtClean="0"/>
              <a:t> for </a:t>
            </a:r>
            <a:r>
              <a:rPr lang="fr-FR" dirty="0" err="1" smtClean="0"/>
              <a:t>European</a:t>
            </a:r>
            <a:r>
              <a:rPr lang="fr-FR" dirty="0" smtClean="0"/>
              <a:t> ALMA </a:t>
            </a:r>
            <a:r>
              <a:rPr lang="fr-FR" dirty="0" err="1" smtClean="0"/>
              <a:t>antennas</a:t>
            </a:r>
            <a:endParaRPr lang="fr-FR" dirty="0"/>
          </a:p>
        </p:txBody>
      </p:sp>
      <p:sp>
        <p:nvSpPr>
          <p:cNvPr id="3" name="Espace réservé du contenu 2"/>
          <p:cNvSpPr>
            <a:spLocks noGrp="1"/>
          </p:cNvSpPr>
          <p:nvPr>
            <p:ph idx="1"/>
          </p:nvPr>
        </p:nvSpPr>
        <p:spPr/>
        <p:txBody>
          <a:bodyPr/>
          <a:lstStyle/>
          <a:p>
            <a:endParaRPr lang="fr-FR" dirty="0"/>
          </a:p>
        </p:txBody>
      </p:sp>
      <p:sp>
        <p:nvSpPr>
          <p:cNvPr id="4" name="Espace réservé du pied de page 3"/>
          <p:cNvSpPr>
            <a:spLocks noGrp="1"/>
          </p:cNvSpPr>
          <p:nvPr>
            <p:ph type="ftr" sz="quarter" idx="11"/>
          </p:nvPr>
        </p:nvSpPr>
        <p:spPr/>
        <p:txBody>
          <a:bodyPr/>
          <a:lstStyle/>
          <a:p>
            <a:pPr>
              <a:defRPr/>
            </a:pPr>
            <a:r>
              <a:rPr lang="en-US" dirty="0" smtClean="0"/>
              <a:t>Alcatel </a:t>
            </a:r>
            <a:r>
              <a:rPr lang="en-US" dirty="0" err="1" smtClean="0"/>
              <a:t>Alenia</a:t>
            </a:r>
            <a:r>
              <a:rPr lang="en-US" dirty="0" smtClean="0"/>
              <a:t> Space leads in the largest contract ever signed in European ground astronomy (147 million €, December 2005)</a:t>
            </a:r>
            <a:endParaRPr lang="en-US" dirty="0"/>
          </a:p>
        </p:txBody>
      </p:sp>
      <p:sp>
        <p:nvSpPr>
          <p:cNvPr id="5" name="Espace réservé du numéro de diapositive 4"/>
          <p:cNvSpPr>
            <a:spLocks noGrp="1"/>
          </p:cNvSpPr>
          <p:nvPr>
            <p:ph type="sldNum" sz="quarter" idx="12"/>
          </p:nvPr>
        </p:nvSpPr>
        <p:spPr/>
        <p:txBody>
          <a:bodyPr/>
          <a:lstStyle/>
          <a:p>
            <a:pPr>
              <a:defRPr/>
            </a:pPr>
            <a:fld id="{4B51E095-4814-488B-B880-FF8EEBF5DAD8}" type="slidenum">
              <a:rPr lang="en-US" smtClean="0"/>
              <a:pPr>
                <a:defRPr/>
              </a:pPr>
              <a:t>43</a:t>
            </a:fld>
            <a:endParaRPr lang="en-US"/>
          </a:p>
        </p:txBody>
      </p:sp>
      <p:pic>
        <p:nvPicPr>
          <p:cNvPr id="5122" name="Picture 2" descr="ALMA signat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411" y="1084470"/>
            <a:ext cx="8847788" cy="4741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9025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Safran </a:t>
            </a:r>
            <a:r>
              <a:rPr lang="fr-FR" dirty="0" err="1" smtClean="0"/>
              <a:t>Reosc</a:t>
            </a:r>
            <a:r>
              <a:rPr lang="fr-FR" dirty="0" smtClean="0"/>
              <a:t> </a:t>
            </a:r>
            <a:r>
              <a:rPr lang="fr-FR" dirty="0" err="1" smtClean="0"/>
              <a:t>contract</a:t>
            </a:r>
            <a:r>
              <a:rPr lang="fr-FR" dirty="0" smtClean="0"/>
              <a:t> </a:t>
            </a:r>
            <a:r>
              <a:rPr lang="fr-FR" dirty="0" err="1" smtClean="0"/>
              <a:t>with</a:t>
            </a:r>
            <a:r>
              <a:rPr lang="fr-FR" dirty="0" smtClean="0"/>
              <a:t> ESO for the </a:t>
            </a:r>
            <a:r>
              <a:rPr lang="fr-FR" dirty="0" err="1" smtClean="0"/>
              <a:t>supply</a:t>
            </a:r>
            <a:r>
              <a:rPr lang="fr-FR" dirty="0" smtClean="0"/>
              <a:t> of Mirror 5 of ELT</a:t>
            </a:r>
            <a:endParaRPr lang="fr-FR" dirty="0"/>
          </a:p>
        </p:txBody>
      </p:sp>
      <p:sp>
        <p:nvSpPr>
          <p:cNvPr id="4" name="Espace réservé du pied de page 3"/>
          <p:cNvSpPr>
            <a:spLocks noGrp="1"/>
          </p:cNvSpPr>
          <p:nvPr>
            <p:ph type="ftr" sz="quarter" idx="11"/>
          </p:nvPr>
        </p:nvSpPr>
        <p:spPr/>
        <p:txBody>
          <a:bodyPr/>
          <a:lstStyle/>
          <a:p>
            <a:pPr>
              <a:defRPr/>
            </a:pPr>
            <a:endParaRPr lang="en-US"/>
          </a:p>
        </p:txBody>
      </p:sp>
      <p:sp>
        <p:nvSpPr>
          <p:cNvPr id="5" name="Espace réservé du numéro de diapositive 4"/>
          <p:cNvSpPr>
            <a:spLocks noGrp="1"/>
          </p:cNvSpPr>
          <p:nvPr>
            <p:ph type="sldNum" sz="quarter" idx="12"/>
          </p:nvPr>
        </p:nvSpPr>
        <p:spPr/>
        <p:txBody>
          <a:bodyPr/>
          <a:lstStyle/>
          <a:p>
            <a:pPr>
              <a:defRPr/>
            </a:pPr>
            <a:fld id="{4B51E095-4814-488B-B880-FF8EEBF5DAD8}" type="slidenum">
              <a:rPr lang="en-US" smtClean="0"/>
              <a:pPr>
                <a:defRPr/>
              </a:pPr>
              <a:t>44</a:t>
            </a:fld>
            <a:endParaRPr lang="en-US"/>
          </a:p>
        </p:txBody>
      </p:sp>
      <p:pic>
        <p:nvPicPr>
          <p:cNvPr id="12290" name="Picture 2" descr="ELT M5 contract signi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38658" y="1166327"/>
            <a:ext cx="6988030" cy="5131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8473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Inauguration of </a:t>
            </a:r>
            <a:r>
              <a:rPr lang="fr-FR" dirty="0" err="1" smtClean="0"/>
              <a:t>polishing</a:t>
            </a:r>
            <a:r>
              <a:rPr lang="fr-FR" dirty="0" smtClean="0"/>
              <a:t> plant for ELT segments of Safran, </a:t>
            </a:r>
            <a:r>
              <a:rPr lang="fr-FR" dirty="0" err="1" smtClean="0"/>
              <a:t>Feb</a:t>
            </a:r>
            <a:r>
              <a:rPr lang="fr-FR" dirty="0" smtClean="0"/>
              <a:t>. 2020</a:t>
            </a:r>
            <a:endParaRPr lang="fr-FR" dirty="0"/>
          </a:p>
        </p:txBody>
      </p:sp>
      <p:sp>
        <p:nvSpPr>
          <p:cNvPr id="4" name="Espace réservé du pied de page 3"/>
          <p:cNvSpPr>
            <a:spLocks noGrp="1"/>
          </p:cNvSpPr>
          <p:nvPr>
            <p:ph type="ftr" sz="quarter" idx="11"/>
          </p:nvPr>
        </p:nvSpPr>
        <p:spPr/>
        <p:txBody>
          <a:bodyPr/>
          <a:lstStyle/>
          <a:p>
            <a:pPr>
              <a:defRPr/>
            </a:pPr>
            <a:r>
              <a:rPr lang="en-US" dirty="0">
                <a:solidFill>
                  <a:schemeClr val="tx1"/>
                </a:solidFill>
              </a:rPr>
              <a:t>ESO Director General, Xavier </a:t>
            </a:r>
            <a:r>
              <a:rPr lang="en-US" dirty="0" smtClean="0">
                <a:solidFill>
                  <a:schemeClr val="tx1"/>
                </a:solidFill>
              </a:rPr>
              <a:t>Barcons and CEO </a:t>
            </a:r>
            <a:r>
              <a:rPr lang="en-US" dirty="0">
                <a:solidFill>
                  <a:schemeClr val="tx1"/>
                </a:solidFill>
              </a:rPr>
              <a:t>of </a:t>
            </a:r>
            <a:r>
              <a:rPr lang="en-US" dirty="0" err="1">
                <a:solidFill>
                  <a:schemeClr val="tx1"/>
                </a:solidFill>
              </a:rPr>
              <a:t>Safran</a:t>
            </a:r>
            <a:r>
              <a:rPr lang="en-US" dirty="0">
                <a:solidFill>
                  <a:schemeClr val="tx1"/>
                </a:solidFill>
              </a:rPr>
              <a:t> Electronics and Defense, Martin Sion</a:t>
            </a:r>
            <a:endParaRPr lang="en-US" dirty="0"/>
          </a:p>
        </p:txBody>
      </p:sp>
      <p:sp>
        <p:nvSpPr>
          <p:cNvPr id="5" name="Espace réservé du numéro de diapositive 4"/>
          <p:cNvSpPr>
            <a:spLocks noGrp="1"/>
          </p:cNvSpPr>
          <p:nvPr>
            <p:ph type="sldNum" sz="quarter" idx="12"/>
          </p:nvPr>
        </p:nvSpPr>
        <p:spPr/>
        <p:txBody>
          <a:bodyPr/>
          <a:lstStyle/>
          <a:p>
            <a:pPr>
              <a:defRPr/>
            </a:pPr>
            <a:fld id="{4B51E095-4814-488B-B880-FF8EEBF5DAD8}" type="slidenum">
              <a:rPr lang="en-US" smtClean="0"/>
              <a:pPr>
                <a:defRPr/>
              </a:pPr>
              <a:t>45</a:t>
            </a:fld>
            <a:endParaRPr lang="en-US"/>
          </a:p>
        </p:txBody>
      </p:sp>
      <p:pic>
        <p:nvPicPr>
          <p:cNvPr id="9218" name="Picture 2" descr="Inauguration ceremony of the new polishing plan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05402" y="1122363"/>
            <a:ext cx="3528483" cy="529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8366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People and talents</a:t>
            </a:r>
            <a:endParaRPr lang="fr-FR" dirty="0"/>
          </a:p>
        </p:txBody>
      </p:sp>
      <p:sp>
        <p:nvSpPr>
          <p:cNvPr id="3" name="Espace réservé du contenu 2"/>
          <p:cNvSpPr>
            <a:spLocks noGrp="1"/>
          </p:cNvSpPr>
          <p:nvPr>
            <p:ph idx="1"/>
          </p:nvPr>
        </p:nvSpPr>
        <p:spPr/>
        <p:txBody>
          <a:bodyPr/>
          <a:lstStyle/>
          <a:p>
            <a:endParaRPr lang="fr-FR"/>
          </a:p>
        </p:txBody>
      </p:sp>
      <p:sp>
        <p:nvSpPr>
          <p:cNvPr id="4" name="Espace réservé du pied de page 3"/>
          <p:cNvSpPr>
            <a:spLocks noGrp="1"/>
          </p:cNvSpPr>
          <p:nvPr>
            <p:ph type="ftr" sz="quarter" idx="11"/>
          </p:nvPr>
        </p:nvSpPr>
        <p:spPr/>
        <p:txBody>
          <a:bodyPr/>
          <a:lstStyle/>
          <a:p>
            <a:pPr>
              <a:defRPr/>
            </a:pPr>
            <a:endParaRPr lang="en-US"/>
          </a:p>
        </p:txBody>
      </p:sp>
      <p:sp>
        <p:nvSpPr>
          <p:cNvPr id="5" name="Espace réservé du numéro de diapositive 4"/>
          <p:cNvSpPr>
            <a:spLocks noGrp="1"/>
          </p:cNvSpPr>
          <p:nvPr>
            <p:ph type="sldNum" sz="quarter" idx="12"/>
          </p:nvPr>
        </p:nvSpPr>
        <p:spPr/>
        <p:txBody>
          <a:bodyPr/>
          <a:lstStyle/>
          <a:p>
            <a:pPr>
              <a:defRPr/>
            </a:pPr>
            <a:fld id="{4B51E095-4814-488B-B880-FF8EEBF5DAD8}" type="slidenum">
              <a:rPr lang="en-US" smtClean="0"/>
              <a:pPr>
                <a:defRPr/>
              </a:pPr>
              <a:t>46</a:t>
            </a:fld>
            <a:endParaRPr lang="en-US"/>
          </a:p>
        </p:txBody>
      </p:sp>
    </p:spTree>
    <p:extLst>
      <p:ext uri="{BB962C8B-B14F-4D97-AF65-F5344CB8AC3E}">
        <p14:creationId xmlns:p14="http://schemas.microsoft.com/office/powerpoint/2010/main" val="337662879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Lo </a:t>
            </a:r>
            <a:r>
              <a:rPr lang="fr-FR" dirty="0" err="1" smtClean="0"/>
              <a:t>Wotjer</a:t>
            </a:r>
            <a:r>
              <a:rPr lang="fr-FR" dirty="0" smtClean="0"/>
              <a:t/>
            </a:r>
            <a:br>
              <a:rPr lang="fr-FR" dirty="0" smtClean="0"/>
            </a:br>
            <a:r>
              <a:rPr lang="fr-FR" dirty="0" smtClean="0"/>
              <a:t>ESO DG, 1975-1987</a:t>
            </a:r>
            <a:endParaRPr lang="fr-FR" dirty="0"/>
          </a:p>
        </p:txBody>
      </p:sp>
      <p:sp>
        <p:nvSpPr>
          <p:cNvPr id="4" name="Espace réservé du pied de page 3"/>
          <p:cNvSpPr>
            <a:spLocks noGrp="1"/>
          </p:cNvSpPr>
          <p:nvPr>
            <p:ph type="ftr" sz="quarter" idx="11"/>
          </p:nvPr>
        </p:nvSpPr>
        <p:spPr/>
        <p:txBody>
          <a:bodyPr/>
          <a:lstStyle/>
          <a:p>
            <a:pPr>
              <a:defRPr/>
            </a:pPr>
            <a:endParaRPr lang="en-US"/>
          </a:p>
        </p:txBody>
      </p:sp>
      <p:sp>
        <p:nvSpPr>
          <p:cNvPr id="5" name="Espace réservé du numéro de diapositive 4"/>
          <p:cNvSpPr>
            <a:spLocks noGrp="1"/>
          </p:cNvSpPr>
          <p:nvPr>
            <p:ph type="sldNum" sz="quarter" idx="12"/>
          </p:nvPr>
        </p:nvSpPr>
        <p:spPr/>
        <p:txBody>
          <a:bodyPr/>
          <a:lstStyle/>
          <a:p>
            <a:pPr>
              <a:defRPr/>
            </a:pPr>
            <a:fld id="{4B51E095-4814-488B-B880-FF8EEBF5DAD8}" type="slidenum">
              <a:rPr lang="en-US" smtClean="0"/>
              <a:pPr>
                <a:defRPr/>
              </a:pPr>
              <a:t>47</a:t>
            </a:fld>
            <a:endParaRPr lang="en-US"/>
          </a:p>
        </p:txBody>
      </p:sp>
      <p:pic>
        <p:nvPicPr>
          <p:cNvPr id="3078" name="Picture 6" descr="https://cdn.eso.org/images/screen/eso-gala-10.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267200" y="3486202"/>
            <a:ext cx="4876800" cy="336423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Lodewijk Woltjer during ESO Garching HQ inaugu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1" y="1073195"/>
            <a:ext cx="4695694" cy="3166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582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Daniel Hofstadt</a:t>
            </a:r>
            <a:endParaRPr lang="fr-FR" dirty="0"/>
          </a:p>
        </p:txBody>
      </p:sp>
      <p:pic>
        <p:nvPicPr>
          <p:cNvPr id="6" name="Espace réservé du contenu 5"/>
          <p:cNvPicPr>
            <a:picLocks noGrp="1" noChangeAspect="1"/>
          </p:cNvPicPr>
          <p:nvPr>
            <p:ph idx="1"/>
          </p:nvPr>
        </p:nvPicPr>
        <p:blipFill>
          <a:blip r:embed="rId2"/>
          <a:stretch>
            <a:fillRect/>
          </a:stretch>
        </p:blipFill>
        <p:spPr>
          <a:xfrm>
            <a:off x="235647" y="1334316"/>
            <a:ext cx="3133725" cy="2428875"/>
          </a:xfrm>
          <a:prstGeom prst="rect">
            <a:avLst/>
          </a:prstGeom>
        </p:spPr>
      </p:pic>
      <p:sp>
        <p:nvSpPr>
          <p:cNvPr id="4" name="Espace réservé du pied de page 3"/>
          <p:cNvSpPr>
            <a:spLocks noGrp="1"/>
          </p:cNvSpPr>
          <p:nvPr>
            <p:ph type="ftr" sz="quarter" idx="11"/>
          </p:nvPr>
        </p:nvSpPr>
        <p:spPr/>
        <p:txBody>
          <a:bodyPr/>
          <a:lstStyle/>
          <a:p>
            <a:pPr>
              <a:defRPr/>
            </a:pPr>
            <a:endParaRPr lang="en-US"/>
          </a:p>
        </p:txBody>
      </p:sp>
      <p:sp>
        <p:nvSpPr>
          <p:cNvPr id="5" name="Espace réservé du numéro de diapositive 4"/>
          <p:cNvSpPr>
            <a:spLocks noGrp="1"/>
          </p:cNvSpPr>
          <p:nvPr>
            <p:ph type="sldNum" sz="quarter" idx="12"/>
          </p:nvPr>
        </p:nvSpPr>
        <p:spPr/>
        <p:txBody>
          <a:bodyPr/>
          <a:lstStyle/>
          <a:p>
            <a:pPr>
              <a:defRPr/>
            </a:pPr>
            <a:fld id="{4B51E095-4814-488B-B880-FF8EEBF5DAD8}" type="slidenum">
              <a:rPr lang="en-US" smtClean="0"/>
              <a:pPr>
                <a:defRPr/>
              </a:pPr>
              <a:t>48</a:t>
            </a:fld>
            <a:endParaRPr lang="en-US"/>
          </a:p>
        </p:txBody>
      </p:sp>
      <p:sp>
        <p:nvSpPr>
          <p:cNvPr id="8" name="ZoneTexte 7"/>
          <p:cNvSpPr txBox="1"/>
          <p:nvPr/>
        </p:nvSpPr>
        <p:spPr>
          <a:xfrm>
            <a:off x="235647" y="3753860"/>
            <a:ext cx="3489649" cy="2862322"/>
          </a:xfrm>
          <a:prstGeom prst="rect">
            <a:avLst/>
          </a:prstGeom>
          <a:noFill/>
        </p:spPr>
        <p:txBody>
          <a:bodyPr wrap="square" rtlCol="0">
            <a:spAutoFit/>
          </a:bodyPr>
          <a:lstStyle/>
          <a:p>
            <a:r>
              <a:rPr lang="en-US" dirty="0" smtClean="0"/>
              <a:t>This </a:t>
            </a:r>
            <a:r>
              <a:rPr lang="en-US" dirty="0"/>
              <a:t>homage from the Ministry of Foreign Affairs is the culmination of a long and fruitful career of Daniel Hofstadt within ESO, since 1972 when he first joined the organization as electronic engineer at La Silla Observatory to work on the advancement of instrumentation of the </a:t>
            </a:r>
            <a:r>
              <a:rPr lang="en-US" dirty="0" smtClean="0"/>
              <a:t>telescopes. June 2005.</a:t>
            </a:r>
            <a:endParaRPr lang="fr-FR" dirty="0"/>
          </a:p>
        </p:txBody>
      </p:sp>
      <p:sp>
        <p:nvSpPr>
          <p:cNvPr id="3" name="ZoneTexte 2"/>
          <p:cNvSpPr txBox="1"/>
          <p:nvPr/>
        </p:nvSpPr>
        <p:spPr>
          <a:xfrm>
            <a:off x="4002833" y="1334316"/>
            <a:ext cx="4758612" cy="4801314"/>
          </a:xfrm>
          <a:prstGeom prst="rect">
            <a:avLst/>
          </a:prstGeom>
          <a:noFill/>
        </p:spPr>
        <p:txBody>
          <a:bodyPr wrap="square" rtlCol="0">
            <a:spAutoFit/>
          </a:bodyPr>
          <a:lstStyle/>
          <a:p>
            <a:r>
              <a:rPr lang="fr-FR" dirty="0" err="1" smtClean="0"/>
              <a:t>Starting</a:t>
            </a:r>
            <a:r>
              <a:rPr lang="fr-FR" dirty="0" smtClean="0"/>
              <a:t> as </a:t>
            </a:r>
            <a:r>
              <a:rPr lang="fr-FR" dirty="0" err="1" smtClean="0"/>
              <a:t>electronics</a:t>
            </a:r>
            <a:r>
              <a:rPr lang="fr-FR" dirty="0" smtClean="0"/>
              <a:t> </a:t>
            </a:r>
            <a:r>
              <a:rPr lang="fr-FR" dirty="0" err="1" smtClean="0"/>
              <a:t>engineer</a:t>
            </a:r>
            <a:r>
              <a:rPr lang="fr-FR" dirty="0" smtClean="0"/>
              <a:t> in 1972,</a:t>
            </a:r>
            <a:r>
              <a:rPr lang="en-US" dirty="0" smtClean="0"/>
              <a:t> </a:t>
            </a:r>
            <a:r>
              <a:rPr lang="en-US" dirty="0"/>
              <a:t>he assumed new duties, becoming responsible for technical research service. He was also involved in the installation of all telescopes arriving those years to LSO, including the 3.6-m telescope and the NTT. A few years later, he became chairman of the management team at </a:t>
            </a:r>
            <a:r>
              <a:rPr lang="en-US" dirty="0" smtClean="0"/>
              <a:t>LSO</a:t>
            </a:r>
          </a:p>
          <a:p>
            <a:r>
              <a:rPr lang="en-US" dirty="0"/>
              <a:t>In 1995, he moved to the </a:t>
            </a:r>
            <a:r>
              <a:rPr lang="en-US" dirty="0" err="1"/>
              <a:t>Vitacura</a:t>
            </a:r>
            <a:r>
              <a:rPr lang="en-US" dirty="0"/>
              <a:t> office in Santiago to assume further responsibilities, as the ESO representative in Chile. He took up this new role while the VLT was under </a:t>
            </a:r>
            <a:r>
              <a:rPr lang="en-US" dirty="0" smtClean="0"/>
              <a:t>construction. Pivotal role, next to DGs, in regaining hold of the </a:t>
            </a:r>
            <a:r>
              <a:rPr lang="en-US" dirty="0" err="1" smtClean="0"/>
              <a:t>Paranal</a:t>
            </a:r>
            <a:r>
              <a:rPr lang="en-US" dirty="0" smtClean="0"/>
              <a:t> land, and later getting permission to build ALMA.</a:t>
            </a:r>
          </a:p>
          <a:p>
            <a:r>
              <a:rPr lang="en-US" dirty="0" smtClean="0"/>
              <a:t>Huge preparatory work for ALMA, in particular for the environmental study. </a:t>
            </a:r>
            <a:r>
              <a:rPr lang="fr-FR" dirty="0" smtClean="0"/>
              <a:t> </a:t>
            </a:r>
            <a:endParaRPr lang="fr-FR" dirty="0"/>
          </a:p>
        </p:txBody>
      </p:sp>
    </p:spTree>
    <p:extLst>
      <p:ext uri="{BB962C8B-B14F-4D97-AF65-F5344CB8AC3E}">
        <p14:creationId xmlns:p14="http://schemas.microsoft.com/office/powerpoint/2010/main" val="13805756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err="1"/>
              <a:t>Some</a:t>
            </a:r>
            <a:r>
              <a:rPr lang="fr-FR" dirty="0"/>
              <a:t> </a:t>
            </a:r>
            <a:r>
              <a:rPr lang="fr-FR" dirty="0" smtClean="0"/>
              <a:t>essential</a:t>
            </a:r>
            <a:r>
              <a:rPr lang="fr-FR" dirty="0" smtClean="0"/>
              <a:t> </a:t>
            </a:r>
            <a:r>
              <a:rPr lang="fr-FR" dirty="0"/>
              <a:t>french figures in </a:t>
            </a:r>
            <a:r>
              <a:rPr lang="fr-FR" dirty="0" smtClean="0"/>
              <a:t>ESO</a:t>
            </a:r>
            <a:endParaRPr lang="fr-FR" dirty="0"/>
          </a:p>
        </p:txBody>
      </p:sp>
      <p:sp>
        <p:nvSpPr>
          <p:cNvPr id="3" name="Espace réservé du contenu 2"/>
          <p:cNvSpPr>
            <a:spLocks noGrp="1"/>
          </p:cNvSpPr>
          <p:nvPr>
            <p:ph idx="1"/>
          </p:nvPr>
        </p:nvSpPr>
        <p:spPr/>
        <p:txBody>
          <a:bodyPr/>
          <a:lstStyle/>
          <a:p>
            <a:r>
              <a:rPr lang="fr-FR" dirty="0" smtClean="0"/>
              <a:t>Daniel Hofstadt</a:t>
            </a:r>
          </a:p>
          <a:p>
            <a:r>
              <a:rPr lang="fr-FR" dirty="0" smtClean="0"/>
              <a:t>Jacques Breysacher</a:t>
            </a:r>
          </a:p>
          <a:p>
            <a:r>
              <a:rPr lang="fr-FR" dirty="0" smtClean="0"/>
              <a:t>Jacqueline Bergeron</a:t>
            </a:r>
          </a:p>
          <a:p>
            <a:r>
              <a:rPr lang="fr-FR" dirty="0" smtClean="0"/>
              <a:t>Daniel </a:t>
            </a:r>
            <a:r>
              <a:rPr lang="fr-FR" dirty="0" err="1" smtClean="0"/>
              <a:t>Enard</a:t>
            </a:r>
            <a:endParaRPr lang="fr-FR" dirty="0" smtClean="0"/>
          </a:p>
          <a:p>
            <a:r>
              <a:rPr lang="fr-FR" dirty="0" smtClean="0"/>
              <a:t>Jean-Marie </a:t>
            </a:r>
            <a:r>
              <a:rPr lang="fr-FR" dirty="0" err="1" smtClean="0"/>
              <a:t>Mariotti</a:t>
            </a:r>
            <a:endParaRPr lang="fr-FR" dirty="0" smtClean="0"/>
          </a:p>
          <a:p>
            <a:r>
              <a:rPr lang="fr-FR" dirty="0" smtClean="0"/>
              <a:t>Danielle </a:t>
            </a:r>
            <a:r>
              <a:rPr lang="fr-FR" dirty="0" err="1" smtClean="0"/>
              <a:t>Alloin</a:t>
            </a:r>
            <a:endParaRPr lang="fr-FR" dirty="0" smtClean="0"/>
          </a:p>
          <a:p>
            <a:r>
              <a:rPr lang="fr-FR" dirty="0" smtClean="0"/>
              <a:t>Guy Monnet</a:t>
            </a:r>
          </a:p>
          <a:p>
            <a:r>
              <a:rPr lang="fr-FR" dirty="0" smtClean="0"/>
              <a:t>Norbert </a:t>
            </a:r>
            <a:r>
              <a:rPr lang="fr-FR" dirty="0" err="1" smtClean="0"/>
              <a:t>Hubin</a:t>
            </a:r>
            <a:endParaRPr lang="fr-FR" dirty="0" smtClean="0"/>
          </a:p>
          <a:p>
            <a:r>
              <a:rPr lang="fr-FR" dirty="0" smtClean="0"/>
              <a:t>Michèle </a:t>
            </a:r>
            <a:r>
              <a:rPr lang="fr-FR" dirty="0" err="1" smtClean="0"/>
              <a:t>Péron</a:t>
            </a:r>
            <a:endParaRPr lang="fr-FR" dirty="0" smtClean="0"/>
          </a:p>
          <a:p>
            <a:r>
              <a:rPr lang="fr-FR" dirty="0" smtClean="0"/>
              <a:t>Bernard </a:t>
            </a:r>
            <a:r>
              <a:rPr lang="fr-FR" dirty="0" err="1" smtClean="0"/>
              <a:t>Delabre</a:t>
            </a:r>
            <a:endParaRPr lang="fr-FR" dirty="0" smtClean="0"/>
          </a:p>
          <a:p>
            <a:pPr marL="0" indent="0">
              <a:buNone/>
            </a:pPr>
            <a:endParaRPr lang="fr-FR" dirty="0" smtClean="0"/>
          </a:p>
          <a:p>
            <a:endParaRPr lang="fr-FR" dirty="0" smtClean="0"/>
          </a:p>
          <a:p>
            <a:endParaRPr lang="fr-FR" dirty="0" smtClean="0"/>
          </a:p>
          <a:p>
            <a:endParaRPr lang="fr-FR" dirty="0"/>
          </a:p>
        </p:txBody>
      </p:sp>
      <p:sp>
        <p:nvSpPr>
          <p:cNvPr id="5" name="Espace réservé du numéro de diapositive 4"/>
          <p:cNvSpPr>
            <a:spLocks noGrp="1"/>
          </p:cNvSpPr>
          <p:nvPr>
            <p:ph type="sldNum" sz="quarter" idx="12"/>
          </p:nvPr>
        </p:nvSpPr>
        <p:spPr/>
        <p:txBody>
          <a:bodyPr/>
          <a:lstStyle/>
          <a:p>
            <a:pPr>
              <a:defRPr/>
            </a:pPr>
            <a:fld id="{4B51E095-4814-488B-B880-FF8EEBF5DAD8}" type="slidenum">
              <a:rPr lang="en-US" smtClean="0"/>
              <a:pPr>
                <a:defRPr/>
              </a:pPr>
              <a:t>49</a:t>
            </a:fld>
            <a:endParaRPr lang="en-US"/>
          </a:p>
        </p:txBody>
      </p:sp>
    </p:spTree>
    <p:extLst>
      <p:ext uri="{BB962C8B-B14F-4D97-AF65-F5344CB8AC3E}">
        <p14:creationId xmlns:p14="http://schemas.microsoft.com/office/powerpoint/2010/main" val="11060442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6294" y="195943"/>
            <a:ext cx="8317706" cy="1073195"/>
          </a:xfrm>
        </p:spPr>
        <p:txBody>
          <a:bodyPr>
            <a:normAutofit fontScale="90000"/>
          </a:bodyPr>
          <a:lstStyle/>
          <a:p>
            <a:r>
              <a:rPr lang="fr-FR" dirty="0" smtClean="0"/>
              <a:t>André Couder</a:t>
            </a:r>
            <a:br>
              <a:rPr lang="fr-FR" dirty="0" smtClean="0"/>
            </a:br>
            <a:r>
              <a:rPr lang="fr-FR" dirty="0" err="1" smtClean="0"/>
              <a:t>Director</a:t>
            </a:r>
            <a:r>
              <a:rPr lang="fr-FR" dirty="0" smtClean="0"/>
              <a:t> of </a:t>
            </a:r>
            <a:r>
              <a:rPr lang="fr-FR" dirty="0" err="1" smtClean="0"/>
              <a:t>Optics</a:t>
            </a:r>
            <a:r>
              <a:rPr lang="fr-FR" dirty="0" smtClean="0"/>
              <a:t> </a:t>
            </a:r>
            <a:r>
              <a:rPr lang="fr-FR" dirty="0" err="1" smtClean="0"/>
              <a:t>laboratory</a:t>
            </a:r>
            <a:r>
              <a:rPr lang="fr-FR" dirty="0" smtClean="0"/>
              <a:t>, Obs. Paris</a:t>
            </a:r>
            <a:endParaRPr lang="fr-FR" dirty="0"/>
          </a:p>
        </p:txBody>
      </p:sp>
      <p:sp>
        <p:nvSpPr>
          <p:cNvPr id="4" name="Espace réservé du pied de page 3"/>
          <p:cNvSpPr>
            <a:spLocks noGrp="1"/>
          </p:cNvSpPr>
          <p:nvPr>
            <p:ph type="ftr" sz="quarter" idx="11"/>
          </p:nvPr>
        </p:nvSpPr>
        <p:spPr/>
        <p:txBody>
          <a:bodyPr/>
          <a:lstStyle/>
          <a:p>
            <a:pPr>
              <a:defRPr/>
            </a:pPr>
            <a:endParaRPr lang="en-US"/>
          </a:p>
        </p:txBody>
      </p:sp>
      <p:sp>
        <p:nvSpPr>
          <p:cNvPr id="5" name="Espace réservé du numéro de diapositive 4"/>
          <p:cNvSpPr>
            <a:spLocks noGrp="1"/>
          </p:cNvSpPr>
          <p:nvPr>
            <p:ph type="sldNum" sz="quarter" idx="12"/>
          </p:nvPr>
        </p:nvSpPr>
        <p:spPr/>
        <p:txBody>
          <a:bodyPr/>
          <a:lstStyle/>
          <a:p>
            <a:pPr>
              <a:defRPr/>
            </a:pPr>
            <a:fld id="{4B51E095-4814-488B-B880-FF8EEBF5DAD8}" type="slidenum">
              <a:rPr lang="en-US" smtClean="0"/>
              <a:pPr>
                <a:defRPr/>
              </a:pPr>
              <a:t>5</a:t>
            </a:fld>
            <a:endParaRPr lang="en-US"/>
          </a:p>
        </p:txBody>
      </p:sp>
      <p:pic>
        <p:nvPicPr>
          <p:cNvPr id="17410" name="Picture 2" descr="André Couder, un Alençonnais dans la Lune | L'Orne Hebdo"/>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26803" y="1560319"/>
            <a:ext cx="4699070" cy="529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6355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Michèle </a:t>
            </a:r>
            <a:r>
              <a:rPr lang="fr-FR" dirty="0" err="1" smtClean="0"/>
              <a:t>Péron</a:t>
            </a:r>
            <a:endParaRPr lang="fr-FR" dirty="0"/>
          </a:p>
        </p:txBody>
      </p:sp>
      <p:sp>
        <p:nvSpPr>
          <p:cNvPr id="4" name="Espace réservé du pied de page 3"/>
          <p:cNvSpPr>
            <a:spLocks noGrp="1"/>
          </p:cNvSpPr>
          <p:nvPr>
            <p:ph type="ftr" sz="quarter" idx="11"/>
          </p:nvPr>
        </p:nvSpPr>
        <p:spPr/>
        <p:txBody>
          <a:bodyPr/>
          <a:lstStyle/>
          <a:p>
            <a:pPr>
              <a:defRPr/>
            </a:pPr>
            <a:r>
              <a:rPr lang="en-US" dirty="0" smtClean="0">
                <a:solidFill>
                  <a:schemeClr val="tx1"/>
                </a:solidFill>
              </a:rPr>
              <a:t>Computerworld </a:t>
            </a:r>
            <a:r>
              <a:rPr lang="en-US" dirty="0">
                <a:solidFill>
                  <a:schemeClr val="tx1"/>
                </a:solidFill>
              </a:rPr>
              <a:t>21st Century Achievement Award for Science on behalf of </a:t>
            </a:r>
            <a:r>
              <a:rPr lang="en-US" dirty="0" smtClean="0">
                <a:solidFill>
                  <a:schemeClr val="tx1"/>
                </a:solidFill>
              </a:rPr>
              <a:t>ESO, June 2005</a:t>
            </a:r>
            <a:endParaRPr lang="en-US" dirty="0"/>
          </a:p>
        </p:txBody>
      </p:sp>
      <p:sp>
        <p:nvSpPr>
          <p:cNvPr id="5" name="Espace réservé du numéro de diapositive 4"/>
          <p:cNvSpPr>
            <a:spLocks noGrp="1"/>
          </p:cNvSpPr>
          <p:nvPr>
            <p:ph type="sldNum" sz="quarter" idx="12"/>
          </p:nvPr>
        </p:nvSpPr>
        <p:spPr/>
        <p:txBody>
          <a:bodyPr/>
          <a:lstStyle/>
          <a:p>
            <a:pPr>
              <a:defRPr/>
            </a:pPr>
            <a:fld id="{4B51E095-4814-488B-B880-FF8EEBF5DAD8}" type="slidenum">
              <a:rPr lang="en-US" smtClean="0"/>
              <a:pPr>
                <a:defRPr/>
              </a:pPr>
              <a:t>50</a:t>
            </a:fld>
            <a:endParaRPr lang="en-US"/>
          </a:p>
        </p:txBody>
      </p:sp>
      <p:pic>
        <p:nvPicPr>
          <p:cNvPr id="14338" name="Picture 2" descr="ESO receives the award in the science categor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322141" y="1122363"/>
            <a:ext cx="4895005" cy="5292725"/>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251927" y="1912776"/>
            <a:ext cx="1595534" cy="1477328"/>
          </a:xfrm>
          <a:prstGeom prst="rect">
            <a:avLst/>
          </a:prstGeom>
          <a:noFill/>
        </p:spPr>
        <p:txBody>
          <a:bodyPr wrap="square" rtlCol="0">
            <a:spAutoFit/>
          </a:bodyPr>
          <a:lstStyle/>
          <a:p>
            <a:r>
              <a:rPr lang="fr-FR" dirty="0" err="1" smtClean="0"/>
              <a:t>With</a:t>
            </a:r>
            <a:r>
              <a:rPr lang="en-US" dirty="0" smtClean="0"/>
              <a:t> </a:t>
            </a:r>
            <a:r>
              <a:rPr lang="en-US" dirty="0" err="1"/>
              <a:t>Preben</a:t>
            </a:r>
            <a:r>
              <a:rPr lang="en-US" dirty="0"/>
              <a:t> </a:t>
            </a:r>
            <a:r>
              <a:rPr lang="en-US" dirty="0" err="1"/>
              <a:t>Grosbøl</a:t>
            </a:r>
            <a:r>
              <a:rPr lang="en-US" dirty="0"/>
              <a:t>, </a:t>
            </a:r>
            <a:r>
              <a:rPr lang="en-US" dirty="0" smtClean="0"/>
              <a:t>Peter Quinn</a:t>
            </a:r>
          </a:p>
          <a:p>
            <a:r>
              <a:rPr lang="en-US" dirty="0"/>
              <a:t>a</a:t>
            </a:r>
            <a:r>
              <a:rPr lang="en-US" dirty="0" smtClean="0"/>
              <a:t>nd David Silva </a:t>
            </a:r>
            <a:endParaRPr lang="fr-FR" dirty="0"/>
          </a:p>
        </p:txBody>
      </p:sp>
    </p:spTree>
    <p:extLst>
      <p:ext uri="{BB962C8B-B14F-4D97-AF65-F5344CB8AC3E}">
        <p14:creationId xmlns:p14="http://schemas.microsoft.com/office/powerpoint/2010/main" val="19570090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Bernard </a:t>
            </a:r>
            <a:r>
              <a:rPr lang="fr-FR" dirty="0" err="1" smtClean="0"/>
              <a:t>Delabre</a:t>
            </a:r>
            <a:endParaRPr lang="fr-FR" dirty="0"/>
          </a:p>
        </p:txBody>
      </p:sp>
      <p:sp>
        <p:nvSpPr>
          <p:cNvPr id="4" name="Espace réservé du pied de page 3"/>
          <p:cNvSpPr>
            <a:spLocks noGrp="1"/>
          </p:cNvSpPr>
          <p:nvPr>
            <p:ph type="ftr" sz="quarter" idx="11"/>
          </p:nvPr>
        </p:nvSpPr>
        <p:spPr/>
        <p:txBody>
          <a:bodyPr/>
          <a:lstStyle/>
          <a:p>
            <a:pPr>
              <a:defRPr/>
            </a:pPr>
            <a:r>
              <a:rPr lang="en-US" dirty="0">
                <a:solidFill>
                  <a:schemeClr val="tx1"/>
                </a:solidFill>
              </a:rPr>
              <a:t>2017 </a:t>
            </a:r>
            <a:r>
              <a:rPr lang="en-US" dirty="0" err="1">
                <a:solidFill>
                  <a:schemeClr val="tx1"/>
                </a:solidFill>
              </a:rPr>
              <a:t>Tycho</a:t>
            </a:r>
            <a:r>
              <a:rPr lang="en-US" dirty="0">
                <a:solidFill>
                  <a:schemeClr val="tx1"/>
                </a:solidFill>
              </a:rPr>
              <a:t> Brahe </a:t>
            </a:r>
            <a:r>
              <a:rPr lang="en-US" dirty="0" smtClean="0">
                <a:solidFill>
                  <a:schemeClr val="tx1"/>
                </a:solidFill>
              </a:rPr>
              <a:t>Prize of the European Astronomical Society</a:t>
            </a:r>
            <a:endParaRPr lang="en-US" dirty="0"/>
          </a:p>
        </p:txBody>
      </p:sp>
      <p:sp>
        <p:nvSpPr>
          <p:cNvPr id="5" name="Espace réservé du numéro de diapositive 4"/>
          <p:cNvSpPr>
            <a:spLocks noGrp="1"/>
          </p:cNvSpPr>
          <p:nvPr>
            <p:ph type="sldNum" sz="quarter" idx="12"/>
          </p:nvPr>
        </p:nvSpPr>
        <p:spPr/>
        <p:txBody>
          <a:bodyPr/>
          <a:lstStyle/>
          <a:p>
            <a:pPr>
              <a:defRPr/>
            </a:pPr>
            <a:fld id="{4B51E095-4814-488B-B880-FF8EEBF5DAD8}" type="slidenum">
              <a:rPr lang="en-US" smtClean="0"/>
              <a:pPr>
                <a:defRPr/>
              </a:pPr>
              <a:t>51</a:t>
            </a:fld>
            <a:endParaRPr lang="en-US"/>
          </a:p>
        </p:txBody>
      </p:sp>
      <p:pic>
        <p:nvPicPr>
          <p:cNvPr id="7170" name="Picture 2" descr="Bernard Delabr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18200" y="1122363"/>
            <a:ext cx="4102887" cy="529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636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Guy Monnet</a:t>
            </a:r>
            <a:endParaRPr lang="fr-FR" dirty="0"/>
          </a:p>
        </p:txBody>
      </p:sp>
      <p:sp>
        <p:nvSpPr>
          <p:cNvPr id="4" name="Espace réservé du pied de page 3"/>
          <p:cNvSpPr>
            <a:spLocks noGrp="1"/>
          </p:cNvSpPr>
          <p:nvPr>
            <p:ph type="ftr" sz="quarter" idx="11"/>
          </p:nvPr>
        </p:nvSpPr>
        <p:spPr/>
        <p:txBody>
          <a:bodyPr/>
          <a:lstStyle/>
          <a:p>
            <a:pPr>
              <a:defRPr/>
            </a:pPr>
            <a:r>
              <a:rPr lang="en-US" dirty="0">
                <a:solidFill>
                  <a:schemeClr val="tx1"/>
                </a:solidFill>
              </a:rPr>
              <a:t>2019 </a:t>
            </a:r>
            <a:r>
              <a:rPr lang="en-US" dirty="0" err="1">
                <a:solidFill>
                  <a:schemeClr val="tx1"/>
                </a:solidFill>
              </a:rPr>
              <a:t>Tycho</a:t>
            </a:r>
            <a:r>
              <a:rPr lang="en-US" dirty="0">
                <a:solidFill>
                  <a:schemeClr val="tx1"/>
                </a:solidFill>
              </a:rPr>
              <a:t> Brahe Medal of the European Astronomical Society </a:t>
            </a:r>
            <a:endParaRPr lang="en-US" dirty="0"/>
          </a:p>
        </p:txBody>
      </p:sp>
      <p:sp>
        <p:nvSpPr>
          <p:cNvPr id="5" name="Espace réservé du numéro de diapositive 4"/>
          <p:cNvSpPr>
            <a:spLocks noGrp="1"/>
          </p:cNvSpPr>
          <p:nvPr>
            <p:ph type="sldNum" sz="quarter" idx="12"/>
          </p:nvPr>
        </p:nvSpPr>
        <p:spPr/>
        <p:txBody>
          <a:bodyPr/>
          <a:lstStyle/>
          <a:p>
            <a:pPr>
              <a:defRPr/>
            </a:pPr>
            <a:fld id="{4B51E095-4814-488B-B880-FF8EEBF5DAD8}" type="slidenum">
              <a:rPr lang="en-US" smtClean="0"/>
              <a:pPr>
                <a:defRPr/>
              </a:pPr>
              <a:t>52</a:t>
            </a:fld>
            <a:endParaRPr lang="en-US"/>
          </a:p>
        </p:txBody>
      </p:sp>
      <p:pic>
        <p:nvPicPr>
          <p:cNvPr id="13314" name="Picture 2" descr="Guy Monne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76145" y="1122363"/>
            <a:ext cx="7786997" cy="529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3279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err="1" smtClean="0"/>
              <a:t>Some</a:t>
            </a:r>
            <a:r>
              <a:rPr lang="fr-FR" dirty="0" smtClean="0"/>
              <a:t> figures in France important for the </a:t>
            </a:r>
            <a:r>
              <a:rPr lang="fr-FR" dirty="0" err="1" smtClean="0"/>
              <a:t>link</a:t>
            </a:r>
            <a:r>
              <a:rPr lang="fr-FR" dirty="0" smtClean="0"/>
              <a:t> to ESO</a:t>
            </a:r>
            <a:endParaRPr lang="fr-FR" dirty="0"/>
          </a:p>
        </p:txBody>
      </p:sp>
      <p:sp>
        <p:nvSpPr>
          <p:cNvPr id="3" name="Espace réservé du contenu 2"/>
          <p:cNvSpPr>
            <a:spLocks noGrp="1"/>
          </p:cNvSpPr>
          <p:nvPr>
            <p:ph idx="1"/>
          </p:nvPr>
        </p:nvSpPr>
        <p:spPr/>
        <p:txBody>
          <a:bodyPr/>
          <a:lstStyle/>
          <a:p>
            <a:r>
              <a:rPr lang="fr-FR" dirty="0"/>
              <a:t>Daniel Kunth and Michel </a:t>
            </a:r>
            <a:r>
              <a:rPr lang="fr-FR" dirty="0" err="1"/>
              <a:t>Dennefeld</a:t>
            </a:r>
            <a:endParaRPr lang="fr-FR" dirty="0"/>
          </a:p>
          <a:p>
            <a:r>
              <a:rPr lang="fr-FR" dirty="0"/>
              <a:t>Pierre </a:t>
            </a:r>
            <a:r>
              <a:rPr lang="fr-FR" dirty="0" smtClean="0"/>
              <a:t>Léna</a:t>
            </a:r>
          </a:p>
          <a:p>
            <a:r>
              <a:rPr lang="fr-FR" dirty="0" smtClean="0"/>
              <a:t>Antoine Labeyrie</a:t>
            </a:r>
            <a:endParaRPr lang="fr-FR" dirty="0"/>
          </a:p>
          <a:p>
            <a:r>
              <a:rPr lang="fr-FR" dirty="0" smtClean="0"/>
              <a:t>Laurent Vigroux</a:t>
            </a:r>
          </a:p>
          <a:p>
            <a:r>
              <a:rPr lang="fr-FR" dirty="0" smtClean="0"/>
              <a:t>Anne-Marie Lagrange</a:t>
            </a:r>
          </a:p>
          <a:p>
            <a:r>
              <a:rPr lang="fr-FR" dirty="0" smtClean="0"/>
              <a:t>Stéphane </a:t>
            </a:r>
            <a:r>
              <a:rPr lang="fr-FR" dirty="0" err="1" smtClean="0"/>
              <a:t>Guilloteau</a:t>
            </a:r>
            <a:endParaRPr lang="fr-FR" dirty="0" smtClean="0"/>
          </a:p>
          <a:p>
            <a:r>
              <a:rPr lang="fr-FR" dirty="0" smtClean="0"/>
              <a:t>Bernard </a:t>
            </a:r>
            <a:r>
              <a:rPr lang="fr-FR" dirty="0" err="1" smtClean="0"/>
              <a:t>Lazareff</a:t>
            </a:r>
            <a:endParaRPr lang="fr-FR" dirty="0" smtClean="0"/>
          </a:p>
          <a:p>
            <a:r>
              <a:rPr lang="fr-FR" dirty="0" smtClean="0"/>
              <a:t>Robert Lucas</a:t>
            </a:r>
          </a:p>
          <a:p>
            <a:r>
              <a:rPr lang="fr-FR" dirty="0" smtClean="0"/>
              <a:t>Alain Baudry</a:t>
            </a:r>
            <a:endParaRPr lang="fr-FR" dirty="0" smtClean="0"/>
          </a:p>
          <a:p>
            <a:r>
              <a:rPr lang="fr-FR" dirty="0" smtClean="0"/>
              <a:t>Patricia</a:t>
            </a:r>
            <a:r>
              <a:rPr lang="fr-FR" dirty="0" smtClean="0"/>
              <a:t> </a:t>
            </a:r>
            <a:r>
              <a:rPr lang="fr-FR" dirty="0" err="1" smtClean="0"/>
              <a:t>Laplaud</a:t>
            </a:r>
            <a:endParaRPr lang="fr-FR" dirty="0" smtClean="0"/>
          </a:p>
          <a:p>
            <a:endParaRPr lang="fr-FR" dirty="0" smtClean="0"/>
          </a:p>
          <a:p>
            <a:r>
              <a:rPr lang="fr-FR" dirty="0" smtClean="0"/>
              <a:t>Mme </a:t>
            </a:r>
            <a:r>
              <a:rPr lang="fr-FR" dirty="0" err="1" smtClean="0"/>
              <a:t>Laplaud</a:t>
            </a:r>
            <a:endParaRPr lang="fr-FR" dirty="0"/>
          </a:p>
        </p:txBody>
      </p:sp>
      <p:sp>
        <p:nvSpPr>
          <p:cNvPr id="5" name="Espace réservé du numéro de diapositive 4"/>
          <p:cNvSpPr>
            <a:spLocks noGrp="1"/>
          </p:cNvSpPr>
          <p:nvPr>
            <p:ph type="sldNum" sz="quarter" idx="12"/>
          </p:nvPr>
        </p:nvSpPr>
        <p:spPr/>
        <p:txBody>
          <a:bodyPr/>
          <a:lstStyle/>
          <a:p>
            <a:pPr>
              <a:defRPr/>
            </a:pPr>
            <a:fld id="{4B51E095-4814-488B-B880-FF8EEBF5DAD8}" type="slidenum">
              <a:rPr lang="en-US" smtClean="0"/>
              <a:pPr>
                <a:defRPr/>
              </a:pPr>
              <a:t>53</a:t>
            </a:fld>
            <a:endParaRPr lang="en-US"/>
          </a:p>
        </p:txBody>
      </p:sp>
    </p:spTree>
    <p:extLst>
      <p:ext uri="{BB962C8B-B14F-4D97-AF65-F5344CB8AC3E}">
        <p14:creationId xmlns:p14="http://schemas.microsoft.com/office/powerpoint/2010/main" val="26354195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6" name="Espace réservé du contenu 5"/>
          <p:cNvPicPr>
            <a:picLocks noGrp="1" noChangeAspect="1"/>
          </p:cNvPicPr>
          <p:nvPr>
            <p:ph idx="1"/>
          </p:nvPr>
        </p:nvPicPr>
        <p:blipFill>
          <a:blip r:embed="rId2"/>
          <a:stretch>
            <a:fillRect/>
          </a:stretch>
        </p:blipFill>
        <p:spPr>
          <a:xfrm>
            <a:off x="613021" y="1149532"/>
            <a:ext cx="7498213" cy="5817326"/>
          </a:xfrm>
          <a:prstGeom prst="rect">
            <a:avLst/>
          </a:prstGeom>
        </p:spPr>
      </p:pic>
      <p:sp>
        <p:nvSpPr>
          <p:cNvPr id="4" name="Espace réservé du pied de page 3"/>
          <p:cNvSpPr>
            <a:spLocks noGrp="1"/>
          </p:cNvSpPr>
          <p:nvPr>
            <p:ph type="ftr" sz="quarter" idx="11"/>
          </p:nvPr>
        </p:nvSpPr>
        <p:spPr/>
        <p:txBody>
          <a:bodyPr/>
          <a:lstStyle/>
          <a:p>
            <a:pPr>
              <a:defRPr/>
            </a:pPr>
            <a:endParaRPr lang="en-US"/>
          </a:p>
        </p:txBody>
      </p:sp>
      <p:sp>
        <p:nvSpPr>
          <p:cNvPr id="5" name="Espace réservé du numéro de diapositive 4"/>
          <p:cNvSpPr>
            <a:spLocks noGrp="1"/>
          </p:cNvSpPr>
          <p:nvPr>
            <p:ph type="sldNum" sz="quarter" idx="12"/>
          </p:nvPr>
        </p:nvSpPr>
        <p:spPr/>
        <p:txBody>
          <a:bodyPr/>
          <a:lstStyle/>
          <a:p>
            <a:pPr>
              <a:defRPr/>
            </a:pPr>
            <a:fld id="{4B51E095-4814-488B-B880-FF8EEBF5DAD8}" type="slidenum">
              <a:rPr lang="en-US" smtClean="0"/>
              <a:pPr>
                <a:defRPr/>
              </a:pPr>
              <a:t>54</a:t>
            </a:fld>
            <a:endParaRPr lang="en-US"/>
          </a:p>
        </p:txBody>
      </p:sp>
    </p:spTree>
    <p:extLst>
      <p:ext uri="{BB962C8B-B14F-4D97-AF65-F5344CB8AC3E}">
        <p14:creationId xmlns:p14="http://schemas.microsoft.com/office/powerpoint/2010/main" val="72905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Charles </a:t>
            </a:r>
            <a:r>
              <a:rPr lang="fr-FR" dirty="0" err="1"/>
              <a:t>Fehrenbach</a:t>
            </a:r>
            <a:r>
              <a:rPr lang="fr-FR" dirty="0"/>
              <a:t/>
            </a:r>
            <a:br>
              <a:rPr lang="fr-FR" dirty="0"/>
            </a:br>
            <a:endParaRPr lang="fr-FR" dirty="0"/>
          </a:p>
        </p:txBody>
      </p:sp>
      <p:sp>
        <p:nvSpPr>
          <p:cNvPr id="3" name="Espace réservé du texte 2"/>
          <p:cNvSpPr>
            <a:spLocks noGrp="1"/>
          </p:cNvSpPr>
          <p:nvPr>
            <p:ph type="body" sz="half" idx="1"/>
          </p:nvPr>
        </p:nvSpPr>
        <p:spPr>
          <a:xfrm>
            <a:off x="1203820" y="6503536"/>
            <a:ext cx="3545785" cy="3265662"/>
          </a:xfrm>
        </p:spPr>
        <p:txBody>
          <a:bodyPr/>
          <a:lstStyle/>
          <a:p>
            <a:endParaRPr lang="fr-FR" dirty="0"/>
          </a:p>
        </p:txBody>
      </p:sp>
      <p:sp>
        <p:nvSpPr>
          <p:cNvPr id="5" name="Espace réservé du pied de page 4"/>
          <p:cNvSpPr>
            <a:spLocks noGrp="1"/>
          </p:cNvSpPr>
          <p:nvPr>
            <p:ph type="ftr" sz="quarter" idx="11"/>
          </p:nvPr>
        </p:nvSpPr>
        <p:spPr>
          <a:xfrm>
            <a:off x="4671586" y="6036687"/>
            <a:ext cx="3786613" cy="457200"/>
          </a:xfrm>
        </p:spPr>
        <p:txBody>
          <a:bodyPr/>
          <a:lstStyle/>
          <a:p>
            <a:pPr>
              <a:defRPr/>
            </a:pPr>
            <a:r>
              <a:rPr lang="en-GB" dirty="0" smtClean="0"/>
              <a:t>GPO: Grand </a:t>
            </a:r>
            <a:r>
              <a:rPr lang="en-GB" dirty="0" err="1" smtClean="0"/>
              <a:t>prisme</a:t>
            </a:r>
            <a:r>
              <a:rPr lang="en-GB" dirty="0" smtClean="0"/>
              <a:t> </a:t>
            </a:r>
            <a:r>
              <a:rPr lang="en-GB" dirty="0" err="1" smtClean="0"/>
              <a:t>objectif</a:t>
            </a:r>
            <a:r>
              <a:rPr lang="en-GB" dirty="0" smtClean="0"/>
              <a:t> en </a:t>
            </a:r>
            <a:r>
              <a:rPr lang="en-GB" dirty="0" err="1" smtClean="0"/>
              <a:t>Afrique</a:t>
            </a:r>
            <a:r>
              <a:rPr lang="en-GB" dirty="0" smtClean="0"/>
              <a:t> du </a:t>
            </a:r>
            <a:r>
              <a:rPr lang="en-GB" dirty="0" err="1" smtClean="0"/>
              <a:t>Sud</a:t>
            </a:r>
            <a:r>
              <a:rPr lang="en-GB" dirty="0" smtClean="0"/>
              <a:t>, à </a:t>
            </a:r>
            <a:r>
              <a:rPr lang="en-GB" dirty="0" err="1" smtClean="0"/>
              <a:t>Zeekoegat</a:t>
            </a:r>
            <a:r>
              <a:rPr lang="en-GB" dirty="0" smtClean="0"/>
              <a:t>, 5 years</a:t>
            </a:r>
            <a:endParaRPr lang="en-GB" dirty="0"/>
          </a:p>
        </p:txBody>
      </p:sp>
      <p:sp>
        <p:nvSpPr>
          <p:cNvPr id="6" name="Espace réservé du numéro de diapositive 5"/>
          <p:cNvSpPr>
            <a:spLocks noGrp="1"/>
          </p:cNvSpPr>
          <p:nvPr>
            <p:ph type="sldNum" sz="quarter" idx="12"/>
          </p:nvPr>
        </p:nvSpPr>
        <p:spPr>
          <a:xfrm>
            <a:off x="6553199" y="6046336"/>
            <a:ext cx="1905000" cy="457200"/>
          </a:xfrm>
        </p:spPr>
        <p:txBody>
          <a:bodyPr/>
          <a:lstStyle/>
          <a:p>
            <a:pPr>
              <a:defRPr/>
            </a:pPr>
            <a:endParaRPr lang="en-GB" dirty="0" smtClean="0"/>
          </a:p>
        </p:txBody>
      </p:sp>
      <p:pic>
        <p:nvPicPr>
          <p:cNvPr id="2050" name="Picture 2" descr="Charles Fehrenbach | CN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559" y="1752599"/>
            <a:ext cx="3773065" cy="5030755"/>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4" descr="Grand Prisme Objectif (GP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2" name="Espace réservé de l'image en ligne 11"/>
          <p:cNvPicPr>
            <a:picLocks noGrp="1" noChangeAspect="1"/>
          </p:cNvPicPr>
          <p:nvPr>
            <p:ph type="clipArt" sz="half" idx="2"/>
          </p:nvPr>
        </p:nvPicPr>
        <p:blipFill>
          <a:blip r:embed="rId4">
            <a:extLst>
              <a:ext uri="{28A0092B-C50C-407E-A947-70E740481C1C}">
                <a14:useLocalDpi xmlns:a14="http://schemas.microsoft.com/office/drawing/2010/main" val="0"/>
              </a:ext>
            </a:extLst>
          </a:blip>
          <a:stretch>
            <a:fillRect/>
          </a:stretch>
        </p:blipFill>
        <p:spPr bwMode="auto">
          <a:xfrm>
            <a:off x="4887394" y="1436914"/>
            <a:ext cx="3476683" cy="4599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67935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bwMode="auto">
          <a:xfrm>
            <a:off x="252413" y="5251450"/>
            <a:ext cx="8639175" cy="539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smtClean="0">
                <a:latin typeface="Arial" pitchFamily="34" charset="0"/>
                <a:ea typeface="ＭＳ Ｐゴシック" pitchFamily="34" charset="-128"/>
                <a:cs typeface="Arial" pitchFamily="34" charset="0"/>
              </a:rPr>
              <a:t>5 October 1962</a:t>
            </a:r>
            <a:endParaRPr lang="en-US" smtClean="0">
              <a:latin typeface="HelveticaNeueLT Com 55 Roman" charset="0"/>
              <a:ea typeface="ＭＳ Ｐゴシック" pitchFamily="34" charset="-128"/>
              <a:cs typeface="Arial" pitchFamily="34" charset="0"/>
            </a:endParaRPr>
          </a:p>
        </p:txBody>
      </p:sp>
      <p:pic>
        <p:nvPicPr>
          <p:cNvPr id="146435" name="Picture Placeholder 3" descr="final_convention_paper.tif"/>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12892" b="35663"/>
          <a:stretch>
            <a:fillRect/>
          </a:stretch>
        </p:blipFill>
        <p:spPr>
          <a:xfrm>
            <a:off x="0" y="1295400"/>
            <a:ext cx="9144000" cy="3886200"/>
          </a:xfrm>
        </p:spPr>
      </p:pic>
      <p:sp>
        <p:nvSpPr>
          <p:cNvPr id="146436" name="Text Placeholder 3"/>
          <p:cNvSpPr>
            <a:spLocks noGrp="1"/>
          </p:cNvSpPr>
          <p:nvPr>
            <p:ph type="body" sz="half" idx="2"/>
          </p:nvPr>
        </p:nvSpPr>
        <p:spPr>
          <a:xfrm>
            <a:off x="252413" y="5861050"/>
            <a:ext cx="8639175" cy="539750"/>
          </a:xfrm>
        </p:spPr>
        <p:txBody>
          <a:bodyPr/>
          <a:lstStyle/>
          <a:p>
            <a:r>
              <a:rPr lang="en-US" smtClean="0">
                <a:latin typeface="Arial" pitchFamily="34" charset="0"/>
                <a:ea typeface="ＭＳ Ｐゴシック" pitchFamily="34" charset="-128"/>
                <a:cs typeface="HelveticaNeueLT Com 45 Lt" charset="0"/>
              </a:rPr>
              <a:t>Founding Members Belgium, France, Germany, the Netherlands and Sweden sign the ESO Convention.</a:t>
            </a:r>
          </a:p>
        </p:txBody>
      </p:sp>
    </p:spTree>
    <p:extLst>
      <p:ext uri="{BB962C8B-B14F-4D97-AF65-F5344CB8AC3E}">
        <p14:creationId xmlns:p14="http://schemas.microsoft.com/office/powerpoint/2010/main" val="32826861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Discovery</a:t>
            </a:r>
            <a:r>
              <a:rPr lang="fr-FR" dirty="0" smtClean="0"/>
              <a:t> of the </a:t>
            </a:r>
            <a:r>
              <a:rPr lang="fr-FR" dirty="0" err="1" smtClean="0"/>
              <a:t>sky</a:t>
            </a:r>
            <a:r>
              <a:rPr lang="fr-FR" dirty="0" smtClean="0"/>
              <a:t> in Chile</a:t>
            </a:r>
            <a:endParaRPr lang="fr-FR" dirty="0"/>
          </a:p>
        </p:txBody>
      </p:sp>
      <p:sp>
        <p:nvSpPr>
          <p:cNvPr id="3" name="Espace réservé du texte 2"/>
          <p:cNvSpPr>
            <a:spLocks noGrp="1"/>
          </p:cNvSpPr>
          <p:nvPr>
            <p:ph type="body" sz="half" idx="1"/>
          </p:nvPr>
        </p:nvSpPr>
        <p:spPr/>
        <p:txBody>
          <a:bodyPr/>
          <a:lstStyle/>
          <a:p>
            <a:endParaRPr lang="fr-FR" dirty="0"/>
          </a:p>
        </p:txBody>
      </p:sp>
      <p:sp>
        <p:nvSpPr>
          <p:cNvPr id="4" name="Espace réservé de l'image en ligne 3"/>
          <p:cNvSpPr>
            <a:spLocks noGrp="1"/>
          </p:cNvSpPr>
          <p:nvPr>
            <p:ph type="clipArt" sz="half" idx="2"/>
          </p:nvPr>
        </p:nvSpPr>
        <p:spPr/>
      </p:sp>
      <p:sp>
        <p:nvSpPr>
          <p:cNvPr id="5" name="Espace réservé du pied de page 4"/>
          <p:cNvSpPr>
            <a:spLocks noGrp="1"/>
          </p:cNvSpPr>
          <p:nvPr>
            <p:ph type="ftr" sz="quarter" idx="11"/>
          </p:nvPr>
        </p:nvSpPr>
        <p:spPr/>
        <p:txBody>
          <a:bodyPr/>
          <a:lstStyle/>
          <a:p>
            <a:pPr>
              <a:defRPr/>
            </a:pPr>
            <a:r>
              <a:rPr lang="en-GB" dirty="0" smtClean="0"/>
              <a:t>1963; see </a:t>
            </a:r>
            <a:r>
              <a:rPr lang="en-GB" dirty="0" err="1" smtClean="0"/>
              <a:t>Oort</a:t>
            </a:r>
            <a:r>
              <a:rPr lang="en-GB" dirty="0" smtClean="0"/>
              <a:t>, </a:t>
            </a:r>
            <a:r>
              <a:rPr lang="en-GB" dirty="0" err="1" smtClean="0"/>
              <a:t>Fehrenbach</a:t>
            </a:r>
            <a:r>
              <a:rPr lang="en-GB" dirty="0" smtClean="0"/>
              <a:t>, Heckman</a:t>
            </a:r>
            <a:endParaRPr lang="en-GB" dirty="0"/>
          </a:p>
        </p:txBody>
      </p:sp>
      <p:sp>
        <p:nvSpPr>
          <p:cNvPr id="6" name="Espace réservé du numéro de diapositive 5"/>
          <p:cNvSpPr>
            <a:spLocks noGrp="1"/>
          </p:cNvSpPr>
          <p:nvPr>
            <p:ph type="sldNum" sz="quarter" idx="12"/>
          </p:nvPr>
        </p:nvSpPr>
        <p:spPr/>
        <p:txBody>
          <a:bodyPr/>
          <a:lstStyle/>
          <a:p>
            <a:pPr>
              <a:defRPr/>
            </a:pPr>
            <a:fld id="{5AF7E5EC-1F1D-4148-8D85-80EF5E33E019}" type="slidenum">
              <a:rPr lang="en-GB" smtClean="0"/>
              <a:pPr>
                <a:defRPr/>
              </a:pPr>
              <a:t>8</a:t>
            </a:fld>
            <a:endParaRPr lang="en-GB"/>
          </a:p>
        </p:txBody>
      </p:sp>
      <p:pic>
        <p:nvPicPr>
          <p:cNvPr id="7" name="Picture Placeholder 2" descr="eso0912d.jpg"/>
          <p:cNvPicPr>
            <a:picLocks noGrp="1" noChangeAspect="1"/>
          </p:cNvPicPr>
          <p:nvPr>
            <p:ph type="pic" idx="1"/>
          </p:nvPr>
        </p:nvPicPr>
        <p:blipFill>
          <a:blip r:embed="rId2">
            <a:extLst>
              <a:ext uri="{28A0092B-C50C-407E-A947-70E740481C1C}">
                <a14:useLocalDpi xmlns:a14="http://schemas.microsoft.com/office/drawing/2010/main" val="0"/>
              </a:ext>
            </a:extLst>
          </a:blip>
          <a:srcRect t="18262" b="18262"/>
          <a:stretch>
            <a:fillRect/>
          </a:stretch>
        </p:blipFill>
        <p:spPr>
          <a:xfrm>
            <a:off x="0" y="1752600"/>
            <a:ext cx="9144000" cy="3886200"/>
          </a:xfrm>
        </p:spPr>
      </p:pic>
      <p:pic>
        <p:nvPicPr>
          <p:cNvPr id="8" name="Picture Placeholder 2" descr="eso0912d.jpg"/>
          <p:cNvPicPr>
            <a:picLocks noChangeAspect="1"/>
          </p:cNvPicPr>
          <p:nvPr/>
        </p:nvPicPr>
        <p:blipFill>
          <a:blip r:embed="rId2">
            <a:extLst>
              <a:ext uri="{28A0092B-C50C-407E-A947-70E740481C1C}">
                <a14:useLocalDpi xmlns:a14="http://schemas.microsoft.com/office/drawing/2010/main" val="0"/>
              </a:ext>
            </a:extLst>
          </a:blip>
          <a:srcRect t="18262" b="18262"/>
          <a:stretch>
            <a:fillRect/>
          </a:stretch>
        </p:blipFill>
        <p:spPr bwMode="auto">
          <a:xfrm>
            <a:off x="0" y="1828800"/>
            <a:ext cx="9144000" cy="38862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0212875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bwMode="auto">
          <a:xfrm>
            <a:off x="252413" y="5251450"/>
            <a:ext cx="8639175" cy="539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smtClean="0">
                <a:latin typeface="HelveticaNeueLT Com 55 Roman" charset="0"/>
                <a:ea typeface="ＭＳ Ｐゴシック" pitchFamily="34" charset="-128"/>
                <a:cs typeface="Arial" pitchFamily="34" charset="0"/>
              </a:rPr>
              <a:t>7 November 1976</a:t>
            </a:r>
          </a:p>
        </p:txBody>
      </p:sp>
      <p:sp>
        <p:nvSpPr>
          <p:cNvPr id="154627" name="Text Placeholder 3"/>
          <p:cNvSpPr>
            <a:spLocks noGrp="1"/>
          </p:cNvSpPr>
          <p:nvPr>
            <p:ph type="body" sz="half" idx="2"/>
          </p:nvPr>
        </p:nvSpPr>
        <p:spPr>
          <a:xfrm>
            <a:off x="252413" y="5861050"/>
            <a:ext cx="8639175" cy="539750"/>
          </a:xfrm>
        </p:spPr>
        <p:txBody>
          <a:bodyPr/>
          <a:lstStyle/>
          <a:p>
            <a:r>
              <a:rPr lang="en-US" smtClean="0">
                <a:latin typeface="Arial" pitchFamily="34" charset="0"/>
                <a:ea typeface="ＭＳ Ｐゴシック" pitchFamily="34" charset="-128"/>
                <a:cs typeface="HelveticaNeueLT Com 45 Lt" charset="0"/>
              </a:rPr>
              <a:t>First light for the ESO 3.6-metre telescope.</a:t>
            </a:r>
          </a:p>
        </p:txBody>
      </p:sp>
      <p:pic>
        <p:nvPicPr>
          <p:cNvPr id="154628" name="Picture Placeholder 4" descr="3m60-pan2-cc.jpg"/>
          <p:cNvPicPr>
            <a:picLocks noGrp="1" noChangeAspect="1"/>
          </p:cNvPicPr>
          <p:nvPr>
            <p:ph type="pic" idx="1"/>
          </p:nvPr>
        </p:nvPicPr>
        <p:blipFill>
          <a:blip r:embed="rId3">
            <a:extLst>
              <a:ext uri="{28A0092B-C50C-407E-A947-70E740481C1C}">
                <a14:useLocalDpi xmlns:a14="http://schemas.microsoft.com/office/drawing/2010/main" val="0"/>
              </a:ext>
            </a:extLst>
          </a:blip>
          <a:srcRect t="22096" b="25087"/>
          <a:stretch>
            <a:fillRect/>
          </a:stretch>
        </p:blipFill>
        <p:spPr>
          <a:xfrm>
            <a:off x="0" y="1343025"/>
            <a:ext cx="9144000" cy="3886200"/>
          </a:xfrm>
        </p:spPr>
      </p:pic>
    </p:spTree>
    <p:extLst>
      <p:ext uri="{BB962C8B-B14F-4D97-AF65-F5344CB8AC3E}">
        <p14:creationId xmlns:p14="http://schemas.microsoft.com/office/powerpoint/2010/main" val="9933271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Theme">
  <a:themeElements>
    <a:clrScheme name="ESO">
      <a:dk1>
        <a:srgbClr val="000000"/>
      </a:dk1>
      <a:lt1>
        <a:sysClr val="window" lastClr="FFFFFF"/>
      </a:lt1>
      <a:dk2>
        <a:srgbClr val="1F6CB4"/>
      </a:dk2>
      <a:lt2>
        <a:srgbClr val="EEECE1"/>
      </a:lt2>
      <a:accent1>
        <a:srgbClr val="3A6CB4"/>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1"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ppt template with Irish flag  -  Read-Only" id="{78894A4B-FC13-324C-A07B-23FEE2DEA6DF}" vid="{34E0B70D-2BA2-6D42-8F47-5EA6A0F6873F}"/>
    </a:ext>
  </a:extLst>
</a:theme>
</file>

<file path=ppt/theme/theme2.xml><?xml version="1.0" encoding="utf-8"?>
<a:theme xmlns:a="http://schemas.openxmlformats.org/drawingml/2006/main" name="eso50highlightsCClongbis">
  <a:themeElements>
    <a:clrScheme name="ESO-official-B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O-official-B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effectLst/>
      </a:spPr>
      <a:bodyPr wrap="none">
        <a:spAutoFit/>
      </a:bodyPr>
      <a:lstStyle>
        <a:defPPr>
          <a:defRPr sz="1000" dirty="0" smtClean="0">
            <a:latin typeface="HelveticaNeueLT Com 65 Md" pitchFamily="34" charset="0"/>
            <a:ea typeface="+mn-ea"/>
            <a:cs typeface="+mn-cs"/>
          </a:defRPr>
        </a:defPPr>
      </a:lstStyle>
    </a:txDef>
  </a:objectDefaults>
  <a:extraClrSchemeLst>
    <a:extraClrScheme>
      <a:clrScheme name="ESO-official-B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SO-official-B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SO-official-B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SO-official-B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SO-official-B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SO-official-B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SO-official-B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SO-official-B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SO-official-B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SO-official-B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SO-official-B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SO-official-B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Presentation">
  <a:themeElements>
    <a:clrScheme name="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ESO-official-BL">
  <a:themeElements>
    <a:clrScheme name="ESO-official-B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O-official-B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effectLst/>
      </a:spPr>
      <a:bodyPr wrap="none">
        <a:spAutoFit/>
      </a:bodyPr>
      <a:lstStyle>
        <a:defPPr>
          <a:defRPr sz="1000" dirty="0" smtClean="0">
            <a:latin typeface="HelveticaNeueLT Com 65 Md" pitchFamily="34" charset="0"/>
            <a:ea typeface="+mn-ea"/>
            <a:cs typeface="+mn-cs"/>
          </a:defRPr>
        </a:defPPr>
      </a:lstStyle>
    </a:txDef>
  </a:objectDefaults>
  <a:extraClrSchemeLst>
    <a:extraClrScheme>
      <a:clrScheme name="ESO-official-B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SO-official-B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SO-official-B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SO-official-B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SO-official-B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SO-official-B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SO-official-B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SO-official-B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SO-official-B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SO-official-B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SO-official-B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SO-official-B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B16D2408B93DF40BA108CD2988DD55F" ma:contentTypeVersion="2" ma:contentTypeDescription="Create a new document." ma:contentTypeScope="" ma:versionID="0df1f75800124b8710582673894150d0">
  <xsd:schema xmlns:xsd="http://www.w3.org/2001/XMLSchema" xmlns:xs="http://www.w3.org/2001/XMLSchema" xmlns:p="http://schemas.microsoft.com/office/2006/metadata/properties" xmlns:ns3="fe6bf98e-3663-4d33-9299-74b2d3a86f36" targetNamespace="http://schemas.microsoft.com/office/2006/metadata/properties" ma:root="true" ma:fieldsID="264aebd59b55cf4b0c486b778e6c0fc7" ns3:_="">
    <xsd:import namespace="fe6bf98e-3663-4d33-9299-74b2d3a86f36"/>
    <xsd:element name="properties">
      <xsd:complexType>
        <xsd:sequence>
          <xsd:element name="documentManagement">
            <xsd:complexType>
              <xsd:all>
                <xsd:element ref="ns3:SharedWithUsers" minOccurs="0"/>
                <xsd:element ref="ns3: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6bf98e-3663-4d33-9299-74b2d3a86f3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2AD29B-D4DB-4F39-98CD-A659600F68CB}">
  <ds:schemaRefs>
    <ds:schemaRef ds:uri="http://purl.org/dc/dcmitype/"/>
    <ds:schemaRef ds:uri="fe6bf98e-3663-4d33-9299-74b2d3a86f36"/>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C2DDB58B-840D-4625-8126-FFD9D3F77066}">
  <ds:schemaRefs>
    <ds:schemaRef ds:uri="http://schemas.microsoft.com/sharepoint/v3/contenttype/forms"/>
  </ds:schemaRefs>
</ds:datastoreItem>
</file>

<file path=customXml/itemProps3.xml><?xml version="1.0" encoding="utf-8"?>
<ds:datastoreItem xmlns:ds="http://schemas.openxmlformats.org/officeDocument/2006/customXml" ds:itemID="{678482DC-F63D-4F72-99C2-7E2EDBBEE238}">
  <ds:schemaRefs>
    <ds:schemaRef ds:uri="fe6bf98e-3663-4d33-9299-74b2d3a86f3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Default Theme</Template>
  <TotalTime>6854</TotalTime>
  <Words>3505</Words>
  <Application>Microsoft Office PowerPoint</Application>
  <PresentationFormat>Affichage à l'écran (4:3)</PresentationFormat>
  <Paragraphs>391</Paragraphs>
  <Slides>54</Slides>
  <Notes>37</Notes>
  <HiddenSlides>2</HiddenSlides>
  <MMClips>0</MMClips>
  <ScaleCrop>false</ScaleCrop>
  <HeadingPairs>
    <vt:vector size="8" baseType="variant">
      <vt:variant>
        <vt:lpstr>Polices utilisées</vt:lpstr>
      </vt:variant>
      <vt:variant>
        <vt:i4>15</vt:i4>
      </vt:variant>
      <vt:variant>
        <vt:lpstr>Thème</vt:lpstr>
      </vt:variant>
      <vt:variant>
        <vt:i4>4</vt:i4>
      </vt:variant>
      <vt:variant>
        <vt:lpstr>Serveurs OLE incorporés</vt:lpstr>
      </vt:variant>
      <vt:variant>
        <vt:i4>1</vt:i4>
      </vt:variant>
      <vt:variant>
        <vt:lpstr>Titres des diapositives</vt:lpstr>
      </vt:variant>
      <vt:variant>
        <vt:i4>54</vt:i4>
      </vt:variant>
    </vt:vector>
  </HeadingPairs>
  <TitlesOfParts>
    <vt:vector size="74" baseType="lpstr">
      <vt:lpstr>MS PGothic</vt:lpstr>
      <vt:lpstr>MS PGothic</vt:lpstr>
      <vt:lpstr>Arial</vt:lpstr>
      <vt:lpstr>Calibri</vt:lpstr>
      <vt:lpstr>Century Gothic</vt:lpstr>
      <vt:lpstr>Comic Sans MS</vt:lpstr>
      <vt:lpstr>Gill Sans</vt:lpstr>
      <vt:lpstr>Helvetica Neue LT ESO</vt:lpstr>
      <vt:lpstr>HelveticaNeueLT Com 45 Lt</vt:lpstr>
      <vt:lpstr>HelveticaNeueLT Com 55 Roman</vt:lpstr>
      <vt:lpstr>HelveticaNeueLT Com 65 Md</vt:lpstr>
      <vt:lpstr>Monotype Sorts</vt:lpstr>
      <vt:lpstr>Times</vt:lpstr>
      <vt:lpstr>Times New Roman</vt:lpstr>
      <vt:lpstr>Wingdings</vt:lpstr>
      <vt:lpstr>Default Theme</vt:lpstr>
      <vt:lpstr>eso50highlightsCClongbis</vt:lpstr>
      <vt:lpstr>1_Presentation</vt:lpstr>
      <vt:lpstr>ESO-official-BL</vt:lpstr>
      <vt:lpstr>Photo Editor Photo</vt:lpstr>
      <vt:lpstr>France in ESO’s history</vt:lpstr>
      <vt:lpstr>Early discussions for creation of a European Observatory</vt:lpstr>
      <vt:lpstr>Présentation PowerPoint</vt:lpstr>
      <vt:lpstr>André Danjon Director Observatoire de Paris, 1945-1963</vt:lpstr>
      <vt:lpstr>André Couder Director of Optics laboratory, Obs. Paris</vt:lpstr>
      <vt:lpstr>Charles Fehrenbach </vt:lpstr>
      <vt:lpstr>5 October 1962</vt:lpstr>
      <vt:lpstr>Discovery of the sky in Chile</vt:lpstr>
      <vt:lpstr>7 November 1976</vt:lpstr>
      <vt:lpstr>La Silla, ESO’s first observatory site</vt:lpstr>
      <vt:lpstr>8 December 1987</vt:lpstr>
      <vt:lpstr>25 May 1998 </vt:lpstr>
      <vt:lpstr>Paranal Observatory</vt:lpstr>
      <vt:lpstr>Présentation PowerPoint</vt:lpstr>
      <vt:lpstr>ESO’s Strategic Principles ESO Council Resolution, Dec.2004</vt:lpstr>
      <vt:lpstr>ELT conference in Marseilles,  November 2006</vt:lpstr>
      <vt:lpstr> ELT: 5 mirror telescope </vt:lpstr>
      <vt:lpstr>And France in all of this?</vt:lpstr>
      <vt:lpstr>French government and ESO</vt:lpstr>
      <vt:lpstr>French government and ESO</vt:lpstr>
      <vt:lpstr>Telescopes and instruments</vt:lpstr>
      <vt:lpstr>High angular resolution</vt:lpstr>
      <vt:lpstr>High resolution:  from space and ground </vt:lpstr>
      <vt:lpstr>Massive black hole at the galactic center</vt:lpstr>
      <vt:lpstr> First image of an exoplanet  Chauvin et al. 2004 </vt:lpstr>
      <vt:lpstr>First fringes with 2 Ats of VLTI</vt:lpstr>
      <vt:lpstr>Celebrating the moment of "First Fringes" at the VLTI. </vt:lpstr>
      <vt:lpstr>VLTI 3rd Auxiliary telescope, donated by France and Germany</vt:lpstr>
      <vt:lpstr>Other instrument strengths in France</vt:lpstr>
      <vt:lpstr>French Contribution</vt:lpstr>
      <vt:lpstr>La Silla 3.6m</vt:lpstr>
      <vt:lpstr>VLT</vt:lpstr>
      <vt:lpstr>VLTI</vt:lpstr>
      <vt:lpstr>ELT</vt:lpstr>
      <vt:lpstr>Thematic Sequences</vt:lpstr>
      <vt:lpstr>French Contribution</vt:lpstr>
      <vt:lpstr>ALMA</vt:lpstr>
      <vt:lpstr>IRAM produced the cartridges of ALMA Band 7 (275–373 GHz)nd</vt:lpstr>
      <vt:lpstr>Pierre Cox signing the contract for the Band 7 receivers</vt:lpstr>
      <vt:lpstr>Industry</vt:lpstr>
      <vt:lpstr>Last VLT mirror (12/1999), at REOSC</vt:lpstr>
      <vt:lpstr>Alcatel/EIE Antenna (prototype of AEM antennas)</vt:lpstr>
      <vt:lpstr>Contract for European ALMA antennas</vt:lpstr>
      <vt:lpstr>Safran Reosc contract with ESO for the supply of Mirror 5 of ELT</vt:lpstr>
      <vt:lpstr>Inauguration of polishing plant for ELT segments of Safran, Feb. 2020</vt:lpstr>
      <vt:lpstr>People and talents</vt:lpstr>
      <vt:lpstr>Lo Wotjer ESO DG, 1975-1987</vt:lpstr>
      <vt:lpstr>Daniel Hofstadt</vt:lpstr>
      <vt:lpstr>Some essential french figures in ESO</vt:lpstr>
      <vt:lpstr>Michèle Péron</vt:lpstr>
      <vt:lpstr>Bernard Delabre</vt:lpstr>
      <vt:lpstr>Guy Monnet</vt:lpstr>
      <vt:lpstr>Some figures in France important for the link to ESO</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Xavier Barcons</dc:creator>
  <cp:lastModifiedBy>CESARSKY Catherine</cp:lastModifiedBy>
  <cp:revision>159</cp:revision>
  <cp:lastPrinted>2018-04-03T12:54:07Z</cp:lastPrinted>
  <dcterms:created xsi:type="dcterms:W3CDTF">2021-02-08T12:37:17Z</dcterms:created>
  <dcterms:modified xsi:type="dcterms:W3CDTF">2022-11-03T00:13:41Z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0x010100CB16D2408B93DF40BA108CD2988DD55F</vt:lpwstr>
  </property>
</Properties>
</file>