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30"/>
    <p:restoredTop sz="94994"/>
  </p:normalViewPr>
  <p:slideViewPr>
    <p:cSldViewPr snapToGrid="0" showGuides="1">
      <p:cViewPr varScale="1">
        <p:scale>
          <a:sx n="91" d="100"/>
          <a:sy n="91" d="100"/>
        </p:scale>
        <p:origin x="208" y="9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8F1F6-2DD5-CC41-8DB8-270056E06389}" type="datetimeFigureOut">
              <a:rPr lang="fr-FR" smtClean="0"/>
              <a:t>03/11/2022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197D6-1D71-7A44-B5EB-8708CEEA1D3C}" type="slidenum">
              <a:rPr lang="fr-FR" smtClean="0"/>
              <a:t>‹N°›</a:t>
            </a:fld>
            <a:endParaRPr lang="fr-FR"/>
          </a:p>
        </p:txBody>
      </p:sp>
    </p:spTree>
    <p:extLst>
      <p:ext uri="{BB962C8B-B14F-4D97-AF65-F5344CB8AC3E}">
        <p14:creationId xmlns:p14="http://schemas.microsoft.com/office/powerpoint/2010/main" val="376388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A4C37E6-3100-3149-847A-489FC21173A0}" type="slidenum">
              <a:rPr lang="fr-FR" smtClean="0"/>
              <a:t>1</a:t>
            </a:fld>
            <a:endParaRPr lang="fr-FR"/>
          </a:p>
        </p:txBody>
      </p:sp>
    </p:spTree>
    <p:extLst>
      <p:ext uri="{BB962C8B-B14F-4D97-AF65-F5344CB8AC3E}">
        <p14:creationId xmlns:p14="http://schemas.microsoft.com/office/powerpoint/2010/main" val="415062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Lithium, crucial for primordial </a:t>
            </a:r>
            <a:r>
              <a:rPr lang="fr-FR" dirty="0" err="1"/>
              <a:t>nucleosynthesis</a:t>
            </a:r>
            <a:r>
              <a:rPr lang="fr-FR" dirty="0"/>
              <a:t> and </a:t>
            </a:r>
            <a:r>
              <a:rPr lang="fr-FR" dirty="0" err="1"/>
              <a:t>chemical</a:t>
            </a:r>
            <a:r>
              <a:rPr lang="fr-FR" dirty="0"/>
              <a:t> </a:t>
            </a:r>
            <a:r>
              <a:rPr lang="fr-FR" dirty="0" err="1"/>
              <a:t>evolution</a:t>
            </a:r>
            <a:r>
              <a:rPr lang="fr-FR" dirty="0"/>
              <a:t> of galaxies</a:t>
            </a:r>
          </a:p>
        </p:txBody>
      </p:sp>
      <p:sp>
        <p:nvSpPr>
          <p:cNvPr id="4" name="Espace réservé du numéro de diapositive 3"/>
          <p:cNvSpPr>
            <a:spLocks noGrp="1"/>
          </p:cNvSpPr>
          <p:nvPr>
            <p:ph type="sldNum" sz="quarter" idx="5"/>
          </p:nvPr>
        </p:nvSpPr>
        <p:spPr/>
        <p:txBody>
          <a:bodyPr/>
          <a:lstStyle/>
          <a:p>
            <a:fld id="{E71197D6-1D71-7A44-B5EB-8708CEEA1D3C}" type="slidenum">
              <a:rPr lang="fr-FR" smtClean="0"/>
              <a:t>2</a:t>
            </a:fld>
            <a:endParaRPr lang="fr-FR"/>
          </a:p>
        </p:txBody>
      </p:sp>
    </p:spTree>
    <p:extLst>
      <p:ext uri="{BB962C8B-B14F-4D97-AF65-F5344CB8AC3E}">
        <p14:creationId xmlns:p14="http://schemas.microsoft.com/office/powerpoint/2010/main" val="259778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7CE86B-8832-1F1B-D0BD-8744D27D1FC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0E4B7D6-485A-A3C5-C63B-19A9CB657A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5FBA555-2498-2B7F-9C61-21AD699277B2}"/>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40EB23C7-EE77-9079-4CFC-C4B7765258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B0194A-5572-5932-91D0-FF9BD9A6B475}"/>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125177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8AF986-B015-B5B8-3CC4-714B2F3744A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E76F5DB-64B6-8B7A-14ED-AFF4CB16842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323996-8D08-B921-F033-1627E26B08FB}"/>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AEF7A85E-3FE5-8766-86F4-02082CCEC2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8C1662-ABFF-B6BE-9E08-FDDE85FB65E9}"/>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358094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26CC2FB-718A-324D-EEC5-843CE76288F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E1C98D7-2238-8706-D152-1D855887B79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B1D07C-AFB7-1147-EE80-52FB5C039F9D}"/>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7562F75F-205C-1366-79C9-839ECD927F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58E1D6-EB17-3694-A82C-639FEF19F047}"/>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205702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AADB2-8FEC-B453-558C-37E190C1E53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32A22AA-F30D-F77F-CFF4-C8E05869CBB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4573E5-28BE-DE8F-A5C0-25AD45C9BE28}"/>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AE199478-8807-7867-59D1-87C59E5683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36837C-8E72-7936-2E16-F3DEE3706C42}"/>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195134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F45969-EDF9-2507-2027-0A7AD25F0FA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3646112-D38C-6B27-A5F6-0173BD68D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D26EA96-6334-9E8E-82A8-379B4B799557}"/>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A5AD3F22-DC71-168B-E730-864432A2D82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AD342B-6DE3-A074-8A0C-9B7709B7E3B5}"/>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258506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C840A7-59B9-4C9E-A3FF-ED104277220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AF68CF-F413-93A7-443B-71B6A1E0CFE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9CD4E02-5AF4-8AD0-98E1-0460316A6FA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7E108B6-1151-3EA3-2976-B09EEE510B6F}"/>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6E76AE40-509F-338E-4189-65BC73700D2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B41CA00-11DF-431F-AE48-DDBB98C7939C}"/>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257647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83B4FE-0090-C12A-3D81-EC46CD43DB2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0DAFACC-58B4-CCD0-31E4-A8060E1B84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C33B023-0F33-EEDC-5BA7-97BB6A36328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86ED33F-618D-61B4-E023-4765E617D6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6A1EB4A-EE04-BB9A-0BCC-01C9A6AADCD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DB8F7B8-006F-4B47-2C80-AD8F4458EB4C}"/>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8" name="Espace réservé du pied de page 7">
            <a:extLst>
              <a:ext uri="{FF2B5EF4-FFF2-40B4-BE49-F238E27FC236}">
                <a16:creationId xmlns:a16="http://schemas.microsoft.com/office/drawing/2014/main" id="{770EDE86-9ACC-7DEB-6A93-2E5CC2E2EF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B8C7460-93E4-2F11-69AF-8BDD06EAFB2E}"/>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190660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92D7E9-836D-C5F7-2788-F57EF6ECD34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BEC1EA9-623C-BB80-9ADC-246BDB19F83E}"/>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4" name="Espace réservé du pied de page 3">
            <a:extLst>
              <a:ext uri="{FF2B5EF4-FFF2-40B4-BE49-F238E27FC236}">
                <a16:creationId xmlns:a16="http://schemas.microsoft.com/office/drawing/2014/main" id="{1C644918-44DB-0B5B-9D62-013B961ACF1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9FE95A6-CF15-B401-5FAA-B01D80B34298}"/>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85490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75C2391-3E6E-89F4-7AD4-A98B75649FD4}"/>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3" name="Espace réservé du pied de page 2">
            <a:extLst>
              <a:ext uri="{FF2B5EF4-FFF2-40B4-BE49-F238E27FC236}">
                <a16:creationId xmlns:a16="http://schemas.microsoft.com/office/drawing/2014/main" id="{DDDBF0C9-E566-B1F0-0A30-6D9EDD31F7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479F0B7-D0E6-2397-FE3B-422C2C8B8ED1}"/>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364812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F8770-9D1F-F8CE-7DEA-87346BFC6F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1219CEF-12B6-A654-6CAB-B8A4E51C3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059CBAE-30DC-D7CF-5DFD-BE0BA45EA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0CF47A2-C932-FF69-4D52-E2DBD6E01884}"/>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1089A00E-3D87-32B0-17DE-3E039709B5F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E1805A-72F7-FCC0-6468-C519CEF32BEE}"/>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328556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9D31EE-FBF8-2D96-A6F1-A024337287B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CC3050-14CC-5F5F-51F5-485F652C9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997160D-3953-F087-5C75-0527479DD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306E2B-D5E1-D376-1B85-728723056556}"/>
              </a:ext>
            </a:extLst>
          </p:cNvPr>
          <p:cNvSpPr>
            <a:spLocks noGrp="1"/>
          </p:cNvSpPr>
          <p:nvPr>
            <p:ph type="dt" sz="half" idx="10"/>
          </p:nvPr>
        </p:nvSpPr>
        <p:spPr/>
        <p:txBody>
          <a:bodyPr/>
          <a:lstStyle/>
          <a:p>
            <a:fld id="{297AED54-075F-8F43-A4A8-284ADEAF3CE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DCAC4CD1-DD9A-304F-4763-81D10700A3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00E967-C134-3571-464C-B685830B2711}"/>
              </a:ext>
            </a:extLst>
          </p:cNvPr>
          <p:cNvSpPr>
            <a:spLocks noGrp="1"/>
          </p:cNvSpPr>
          <p:nvPr>
            <p:ph type="sldNum" sz="quarter" idx="12"/>
          </p:nvPr>
        </p:nvSpPr>
        <p:spPr/>
        <p:txBody>
          <a:bodyPr/>
          <a:lstStyle/>
          <a:p>
            <a:fld id="{36300718-43E5-2E48-B76D-793A5CA6E14F}" type="slidenum">
              <a:rPr lang="fr-FR" smtClean="0"/>
              <a:t>‹N°›</a:t>
            </a:fld>
            <a:endParaRPr lang="fr-FR"/>
          </a:p>
        </p:txBody>
      </p:sp>
    </p:spTree>
    <p:extLst>
      <p:ext uri="{BB962C8B-B14F-4D97-AF65-F5344CB8AC3E}">
        <p14:creationId xmlns:p14="http://schemas.microsoft.com/office/powerpoint/2010/main" val="241406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3303128-EF77-4841-AA72-3FF1AD7BA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D0199C2-0302-851A-7828-B3025D5313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45D87E-8215-E257-6831-E5C4E3EB4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AED54-075F-8F43-A4A8-284ADEAF3CE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C8826CDD-A741-3E29-D757-76E92695C7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2DD5740-5075-B733-984F-9CB9174FC4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00718-43E5-2E48-B76D-793A5CA6E14F}" type="slidenum">
              <a:rPr lang="fr-FR" smtClean="0"/>
              <a:t>‹N°›</a:t>
            </a:fld>
            <a:endParaRPr lang="fr-FR"/>
          </a:p>
        </p:txBody>
      </p:sp>
    </p:spTree>
    <p:extLst>
      <p:ext uri="{BB962C8B-B14F-4D97-AF65-F5344CB8AC3E}">
        <p14:creationId xmlns:p14="http://schemas.microsoft.com/office/powerpoint/2010/main" val="11346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so.org/public/news/eso081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hyperlink" Target="https://www.eso.org/public/science/key-discove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9A6E33-3EC3-4FCF-AA2F-E62E691ACBC6}"/>
              </a:ext>
            </a:extLst>
          </p:cNvPr>
          <p:cNvPicPr>
            <a:picLocks noChangeAspect="1"/>
          </p:cNvPicPr>
          <p:nvPr/>
        </p:nvPicPr>
        <p:blipFill rotWithShape="1">
          <a:blip r:embed="rId3">
            <a:alphaModFix/>
          </a:blip>
          <a:srcRect t="7864" r="-1" b="7862"/>
          <a:stretch/>
        </p:blipFill>
        <p:spPr>
          <a:xfrm>
            <a:off x="20" y="10"/>
            <a:ext cx="12188932" cy="6856614"/>
          </a:xfrm>
          <a:prstGeom prst="rect">
            <a:avLst/>
          </a:prstGeom>
        </p:spPr>
      </p:pic>
      <p:sp>
        <p:nvSpPr>
          <p:cNvPr id="2" name="Titre 1">
            <a:extLst>
              <a:ext uri="{FF2B5EF4-FFF2-40B4-BE49-F238E27FC236}">
                <a16:creationId xmlns:a16="http://schemas.microsoft.com/office/drawing/2014/main" id="{37461198-1B59-3A4E-84AA-CCB60237F9E6}"/>
              </a:ext>
            </a:extLst>
          </p:cNvPr>
          <p:cNvSpPr>
            <a:spLocks noGrp="1"/>
          </p:cNvSpPr>
          <p:nvPr>
            <p:ph type="ctrTitle"/>
          </p:nvPr>
        </p:nvSpPr>
        <p:spPr>
          <a:xfrm>
            <a:off x="1005652" y="1038386"/>
            <a:ext cx="7781887" cy="3282604"/>
          </a:xfrm>
        </p:spPr>
        <p:txBody>
          <a:bodyPr anchor="b">
            <a:normAutofit/>
          </a:bodyPr>
          <a:lstStyle/>
          <a:p>
            <a:pPr algn="l"/>
            <a:r>
              <a:rPr lang="fr-FR" sz="5400" dirty="0">
                <a:solidFill>
                  <a:srgbClr val="FFFFFF"/>
                </a:solidFill>
              </a:rPr>
              <a:t>60 ans de l’ESO (OES?) </a:t>
            </a:r>
            <a:br>
              <a:rPr lang="fr-FR" sz="5400" dirty="0">
                <a:solidFill>
                  <a:srgbClr val="FFFFFF"/>
                </a:solidFill>
              </a:rPr>
            </a:br>
            <a:r>
              <a:rPr lang="fr-FR" sz="5400" dirty="0">
                <a:solidFill>
                  <a:srgbClr val="FFFFFF"/>
                </a:solidFill>
              </a:rPr>
              <a:t>60 </a:t>
            </a:r>
            <a:r>
              <a:rPr lang="fr-FR" sz="5400" dirty="0" err="1">
                <a:solidFill>
                  <a:srgbClr val="FFFFFF"/>
                </a:solidFill>
              </a:rPr>
              <a:t>years</a:t>
            </a:r>
            <a:r>
              <a:rPr lang="fr-FR" sz="5400" dirty="0">
                <a:solidFill>
                  <a:srgbClr val="FFFFFF"/>
                </a:solidFill>
              </a:rPr>
              <a:t> of ESO</a:t>
            </a:r>
          </a:p>
        </p:txBody>
      </p:sp>
      <p:sp>
        <p:nvSpPr>
          <p:cNvPr id="3" name="Sous-titre 2">
            <a:extLst>
              <a:ext uri="{FF2B5EF4-FFF2-40B4-BE49-F238E27FC236}">
                <a16:creationId xmlns:a16="http://schemas.microsoft.com/office/drawing/2014/main" id="{28827E65-578F-A447-9BC8-77CCD2CCCC68}"/>
              </a:ext>
            </a:extLst>
          </p:cNvPr>
          <p:cNvSpPr>
            <a:spLocks noGrp="1"/>
          </p:cNvSpPr>
          <p:nvPr>
            <p:ph type="subTitle" idx="1"/>
          </p:nvPr>
        </p:nvSpPr>
        <p:spPr>
          <a:xfrm>
            <a:off x="1005654" y="4886826"/>
            <a:ext cx="4958128" cy="1334372"/>
          </a:xfrm>
        </p:spPr>
        <p:txBody>
          <a:bodyPr anchor="t">
            <a:normAutofit/>
          </a:bodyPr>
          <a:lstStyle/>
          <a:p>
            <a:pPr algn="l"/>
            <a:r>
              <a:rPr lang="fr-FR" sz="2200" dirty="0">
                <a:solidFill>
                  <a:srgbClr val="FFFFFF"/>
                </a:solidFill>
              </a:rPr>
              <a:t>François R. Bouchet</a:t>
            </a:r>
          </a:p>
          <a:p>
            <a:pPr algn="l"/>
            <a:r>
              <a:rPr lang="fr-FR" sz="2200" dirty="0">
                <a:solidFill>
                  <a:srgbClr val="FFFFFF"/>
                </a:solidFill>
              </a:rPr>
              <a:t>Le 3 novembre 2022</a:t>
            </a:r>
          </a:p>
        </p:txBody>
      </p:sp>
    </p:spTree>
    <p:extLst>
      <p:ext uri="{BB962C8B-B14F-4D97-AF65-F5344CB8AC3E}">
        <p14:creationId xmlns:p14="http://schemas.microsoft.com/office/powerpoint/2010/main" val="943922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0D3E60-62DF-A996-08A0-6667EF8A6743}"/>
              </a:ext>
            </a:extLst>
          </p:cNvPr>
          <p:cNvSpPr>
            <a:spLocks noGrp="1"/>
          </p:cNvSpPr>
          <p:nvPr>
            <p:ph type="title"/>
          </p:nvPr>
        </p:nvSpPr>
        <p:spPr>
          <a:xfrm>
            <a:off x="838200" y="1"/>
            <a:ext cx="10515600" cy="1181526"/>
          </a:xfrm>
        </p:spPr>
        <p:txBody>
          <a:bodyPr/>
          <a:lstStyle/>
          <a:p>
            <a:r>
              <a:rPr lang="fr-FR" dirty="0" err="1"/>
              <a:t>Welcome</a:t>
            </a:r>
            <a:r>
              <a:rPr lang="fr-FR" dirty="0"/>
              <a:t> !</a:t>
            </a:r>
          </a:p>
        </p:txBody>
      </p:sp>
      <p:sp>
        <p:nvSpPr>
          <p:cNvPr id="3" name="Espace réservé du contenu 2">
            <a:extLst>
              <a:ext uri="{FF2B5EF4-FFF2-40B4-BE49-F238E27FC236}">
                <a16:creationId xmlns:a16="http://schemas.microsoft.com/office/drawing/2014/main" id="{A597379E-15B3-2A87-658D-AC9262DC586D}"/>
              </a:ext>
            </a:extLst>
          </p:cNvPr>
          <p:cNvSpPr>
            <a:spLocks noGrp="1"/>
          </p:cNvSpPr>
          <p:nvPr>
            <p:ph idx="1"/>
          </p:nvPr>
        </p:nvSpPr>
        <p:spPr>
          <a:xfrm>
            <a:off x="838199" y="1058238"/>
            <a:ext cx="10607211" cy="5799761"/>
          </a:xfrm>
        </p:spPr>
        <p:txBody>
          <a:bodyPr>
            <a:normAutofit fontScale="92500" lnSpcReduction="20000"/>
          </a:bodyPr>
          <a:lstStyle/>
          <a:p>
            <a:pPr>
              <a:buFont typeface="Wingdings" pitchFamily="2" charset="2"/>
              <a:buChar char="Ø"/>
            </a:pPr>
            <a:r>
              <a:rPr lang="en-US" sz="1600" dirty="0"/>
              <a:t>Happy to welcome you all at the </a:t>
            </a:r>
            <a:r>
              <a:rPr lang="en-US" sz="1600" i="1" dirty="0" err="1"/>
              <a:t>Institut</a:t>
            </a:r>
            <a:r>
              <a:rPr lang="en-US" sz="1600" i="1" dirty="0"/>
              <a:t> </a:t>
            </a:r>
            <a:r>
              <a:rPr lang="en-US" sz="1600" i="1" dirty="0" err="1"/>
              <a:t>d’astrophysique</a:t>
            </a:r>
            <a:r>
              <a:rPr lang="en-US" sz="1600" i="1" dirty="0"/>
              <a:t> de Paris </a:t>
            </a:r>
            <a:r>
              <a:rPr lang="en-US" sz="1600" dirty="0"/>
              <a:t>(IAP) to celebrate together many years of amazing successes of ESO.</a:t>
            </a:r>
          </a:p>
          <a:p>
            <a:pPr>
              <a:buFont typeface="Wingdings" pitchFamily="2" charset="2"/>
              <a:buChar char="Ø"/>
            </a:pPr>
            <a:endParaRPr lang="en-US" sz="1600" dirty="0"/>
          </a:p>
          <a:p>
            <a:pPr>
              <a:buFont typeface="Wingdings" pitchFamily="2" charset="2"/>
              <a:buChar char="Ø"/>
            </a:pPr>
            <a:r>
              <a:rPr lang="en-US" sz="1600" dirty="0"/>
              <a:t>I am particularly happy that IAP researchers have been noteworthy contributors to some of them. Four come to mind (showing my own biases, and this is certainly very unfair to so many other distinguished contributors): </a:t>
            </a:r>
          </a:p>
          <a:p>
            <a:pPr>
              <a:buFont typeface="Wingdings" pitchFamily="2" charset="2"/>
              <a:buChar char="Ø"/>
            </a:pPr>
            <a:endParaRPr lang="en-US" sz="1600" dirty="0"/>
          </a:p>
          <a:p>
            <a:pPr>
              <a:buFont typeface="Wingdings" pitchFamily="2" charset="2"/>
              <a:buChar char="Ø"/>
            </a:pPr>
            <a:r>
              <a:rPr lang="en-US" sz="1600" i="0" dirty="0">
                <a:solidFill>
                  <a:srgbClr val="333333"/>
                </a:solidFill>
                <a:effectLst/>
              </a:rPr>
              <a:t>« Cosmic temperature independently measured », </a:t>
            </a:r>
            <a:r>
              <a:rPr lang="en-US" sz="1600" b="0" i="0" dirty="0">
                <a:solidFill>
                  <a:srgbClr val="333333"/>
                </a:solidFill>
                <a:effectLst/>
              </a:rPr>
              <a:t>inc. </a:t>
            </a:r>
            <a:r>
              <a:rPr lang="en-US" sz="1600" b="0" i="0" dirty="0" err="1">
                <a:solidFill>
                  <a:srgbClr val="333333"/>
                </a:solidFill>
                <a:effectLst/>
              </a:rPr>
              <a:t>Pasquier</a:t>
            </a:r>
            <a:r>
              <a:rPr lang="en-US" sz="1600" b="0" i="0" dirty="0">
                <a:solidFill>
                  <a:srgbClr val="333333"/>
                </a:solidFill>
                <a:effectLst/>
              </a:rPr>
              <a:t> </a:t>
            </a:r>
            <a:r>
              <a:rPr lang="en-US" sz="1600" b="0" i="0" dirty="0" err="1">
                <a:solidFill>
                  <a:srgbClr val="333333"/>
                </a:solidFill>
                <a:effectLst/>
              </a:rPr>
              <a:t>Noterdaeme</a:t>
            </a:r>
            <a:r>
              <a:rPr lang="en-US" sz="1600" b="0" i="0" dirty="0">
                <a:solidFill>
                  <a:srgbClr val="333333"/>
                </a:solidFill>
                <a:effectLst/>
              </a:rPr>
              <a:t> &amp; P. </a:t>
            </a:r>
            <a:r>
              <a:rPr lang="en-US" sz="1600" b="0" i="0" dirty="0" err="1">
                <a:solidFill>
                  <a:srgbClr val="333333"/>
                </a:solidFill>
                <a:effectLst/>
              </a:rPr>
              <a:t>Petitjean</a:t>
            </a:r>
            <a:r>
              <a:rPr lang="en-US" sz="1600" b="0" i="0" dirty="0">
                <a:solidFill>
                  <a:srgbClr val="333333"/>
                </a:solidFill>
                <a:effectLst/>
              </a:rPr>
              <a:t> was </a:t>
            </a:r>
            <a:r>
              <a:rPr lang="en-US" sz="1600" dirty="0"/>
              <a:t>within the ESO top 5 for many years </a:t>
            </a:r>
            <a:r>
              <a:rPr lang="en-US" sz="1600" i="0" dirty="0">
                <a:solidFill>
                  <a:srgbClr val="333333"/>
                </a:solidFill>
                <a:effectLst/>
              </a:rPr>
              <a:t>(see in </a:t>
            </a:r>
            <a:r>
              <a:rPr lang="en-US" sz="1600" b="0" i="0" dirty="0">
                <a:solidFill>
                  <a:srgbClr val="333333"/>
                </a:solidFill>
                <a:effectLst/>
              </a:rPr>
              <a:t>May 2008</a:t>
            </a:r>
            <a:r>
              <a:rPr lang="en-US" sz="1600" i="0" dirty="0">
                <a:solidFill>
                  <a:srgbClr val="333333"/>
                </a:solidFill>
                <a:effectLst/>
              </a:rPr>
              <a:t> </a:t>
            </a:r>
            <a:r>
              <a:rPr lang="en-US" sz="1600" i="0" dirty="0">
                <a:solidFill>
                  <a:srgbClr val="333333"/>
                </a:solidFill>
                <a:effectLst/>
                <a:hlinkClick r:id="rId3"/>
              </a:rPr>
              <a:t>https://www.eso.org/public/news/eso0813/</a:t>
            </a:r>
            <a:r>
              <a:rPr lang="en-US" sz="1600" b="0" i="0" dirty="0">
                <a:solidFill>
                  <a:srgbClr val="333333"/>
                </a:solidFill>
                <a:effectLst/>
              </a:rPr>
              <a:t>);</a:t>
            </a:r>
            <a:r>
              <a:rPr lang="en-US" sz="1600" dirty="0"/>
              <a:t> it is still</a:t>
            </a:r>
            <a:r>
              <a:rPr lang="en-US" sz="1600" b="0" i="0" dirty="0">
                <a:solidFill>
                  <a:srgbClr val="333333"/>
                </a:solidFill>
                <a:effectLst/>
              </a:rPr>
              <a:t> </a:t>
            </a:r>
            <a:r>
              <a:rPr lang="en-US" sz="1600" i="0" dirty="0">
                <a:solidFill>
                  <a:srgbClr val="333333"/>
                </a:solidFill>
                <a:effectLst/>
              </a:rPr>
              <a:t># </a:t>
            </a:r>
            <a:r>
              <a:rPr lang="en-US" sz="1600" dirty="0"/>
              <a:t>9 now at  </a:t>
            </a:r>
            <a:r>
              <a:rPr lang="en-US" sz="1600" dirty="0">
                <a:hlinkClick r:id="rId4"/>
              </a:rPr>
              <a:t>https://www.eso.org/public/science/key-discoveries/</a:t>
            </a:r>
            <a:r>
              <a:rPr lang="en-US" sz="1600" dirty="0"/>
              <a:t> …</a:t>
            </a:r>
          </a:p>
          <a:p>
            <a:pPr>
              <a:buFont typeface="Wingdings" pitchFamily="2" charset="2"/>
              <a:buChar char="Ø"/>
            </a:pPr>
            <a:endParaRPr lang="en-US" sz="1600" dirty="0"/>
          </a:p>
          <a:p>
            <a:pPr>
              <a:buFont typeface="Wingdings" pitchFamily="2" charset="2"/>
              <a:buChar char="Ø"/>
            </a:pPr>
            <a:r>
              <a:rPr lang="en-US" sz="1600" dirty="0"/>
              <a:t>“New Quasar Studies Keep Fundamental Physical Constant Constant”,</a:t>
            </a:r>
            <a:r>
              <a:rPr lang="en-US" sz="1600" b="0" i="0" dirty="0">
                <a:solidFill>
                  <a:srgbClr val="333333"/>
                </a:solidFill>
                <a:effectLst/>
              </a:rPr>
              <a:t> inc. P. </a:t>
            </a:r>
            <a:r>
              <a:rPr lang="en-US" sz="1600" b="0" i="0" dirty="0" err="1">
                <a:solidFill>
                  <a:srgbClr val="333333"/>
                </a:solidFill>
                <a:effectLst/>
              </a:rPr>
              <a:t>Petitjean</a:t>
            </a:r>
            <a:r>
              <a:rPr lang="en-US" sz="1600" b="0" i="0" dirty="0">
                <a:solidFill>
                  <a:srgbClr val="333333"/>
                </a:solidFill>
                <a:effectLst/>
              </a:rPr>
              <a:t> &amp; B. </a:t>
            </a:r>
            <a:r>
              <a:rPr lang="en-US" sz="1600" b="0" i="0" dirty="0" err="1">
                <a:solidFill>
                  <a:srgbClr val="333333"/>
                </a:solidFill>
                <a:effectLst/>
              </a:rPr>
              <a:t>Aracil</a:t>
            </a:r>
            <a:r>
              <a:rPr lang="en-US" sz="1600" b="0" i="0" dirty="0">
                <a:solidFill>
                  <a:srgbClr val="333333"/>
                </a:solidFill>
                <a:effectLst/>
              </a:rPr>
              <a:t>, stayed quite a long time in the top 10, see</a:t>
            </a:r>
            <a:r>
              <a:rPr lang="en-US" sz="1600" dirty="0"/>
              <a:t> https://</a:t>
            </a:r>
            <a:r>
              <a:rPr lang="en-US" sz="1600" dirty="0" err="1"/>
              <a:t>www.eso.org</a:t>
            </a:r>
            <a:r>
              <a:rPr lang="en-US" sz="1600" dirty="0"/>
              <a:t>/public/news/eso0407/ of </a:t>
            </a:r>
            <a:r>
              <a:rPr lang="en-US" sz="1600" b="0" i="0" dirty="0">
                <a:solidFill>
                  <a:srgbClr val="333333"/>
                </a:solidFill>
                <a:effectLst/>
              </a:rPr>
              <a:t>31 March 2004</a:t>
            </a:r>
            <a:endParaRPr lang="en-US" sz="1600" dirty="0"/>
          </a:p>
          <a:p>
            <a:pPr>
              <a:buFont typeface="Wingdings" pitchFamily="2" charset="2"/>
              <a:buChar char="Ø"/>
            </a:pPr>
            <a:endParaRPr lang="en-US" sz="1600" dirty="0"/>
          </a:p>
          <a:p>
            <a:pPr>
              <a:buFont typeface="Wingdings" pitchFamily="2" charset="2"/>
              <a:buChar char="Ø"/>
            </a:pPr>
            <a:r>
              <a:rPr lang="en-US" sz="1600" dirty="0"/>
              <a:t>On a different front, Roger </a:t>
            </a:r>
            <a:r>
              <a:rPr lang="en-US" sz="1600" dirty="0" err="1"/>
              <a:t>Ferlet</a:t>
            </a:r>
            <a:r>
              <a:rPr lang="en-US" sz="1600" dirty="0"/>
              <a:t> activated the CES spectrograph at La Silla, which was for long the best high-spectral resolution spectrograph of the world, and he performed the first measurement of the isotopic ratio of the interstellar lithium. Alfred Vidal-</a:t>
            </a:r>
            <a:r>
              <a:rPr lang="en-US" sz="1600" dirty="0" err="1"/>
              <a:t>Majar</a:t>
            </a:r>
            <a:r>
              <a:rPr lang="en-US" sz="1600" dirty="0"/>
              <a:t> and him first detected in absorption the gaseous part of the dust disk around Beta </a:t>
            </a:r>
            <a:r>
              <a:rPr lang="en-US" sz="1600" dirty="0" err="1"/>
              <a:t>Pictoris</a:t>
            </a:r>
            <a:r>
              <a:rPr lang="en-US" sz="1600" dirty="0"/>
              <a:t> and found spectral variations which they interpreted (in 1987 !) as exocomets.</a:t>
            </a:r>
          </a:p>
          <a:p>
            <a:pPr>
              <a:buFont typeface="Wingdings" pitchFamily="2" charset="2"/>
              <a:buChar char="Ø"/>
            </a:pPr>
            <a:endParaRPr lang="en-US" sz="1600" dirty="0"/>
          </a:p>
          <a:p>
            <a:pPr>
              <a:buFont typeface="Wingdings" pitchFamily="2" charset="2"/>
              <a:buChar char="Ø"/>
            </a:pPr>
            <a:r>
              <a:rPr lang="en-US" sz="1600" dirty="0"/>
              <a:t>And it is worth remembering that La Silla hosted EROS, the (first?) collaboration between particle and </a:t>
            </a:r>
            <a:r>
              <a:rPr lang="en-US" sz="1600" dirty="0" err="1"/>
              <a:t>astro</a:t>
            </a:r>
            <a:r>
              <a:rPr lang="en-US" sz="1600" dirty="0"/>
              <a:t> physicists to try detect the dark matter by microlensing . BTW the first microlensing event is at the 4</a:t>
            </a:r>
            <a:r>
              <a:rPr lang="en-US" sz="1600" baseline="30000" dirty="0"/>
              <a:t>th</a:t>
            </a:r>
            <a:r>
              <a:rPr lang="en-US" sz="1600" dirty="0"/>
              <a:t> rank of the 1994 global citation index !</a:t>
            </a:r>
          </a:p>
          <a:p>
            <a:pPr>
              <a:buFont typeface="Wingdings" pitchFamily="2" charset="2"/>
              <a:buChar char="Ø"/>
            </a:pPr>
            <a:endParaRPr lang="en-US" sz="1600" dirty="0"/>
          </a:p>
          <a:p>
            <a:pPr marL="0" indent="0">
              <a:buNone/>
            </a:pPr>
            <a:r>
              <a:rPr lang="en-US" sz="1600" dirty="0"/>
              <a:t>I am looking forward to now be reminded of all other achievements, including on the instrumental and managerial fronts, to help us prepare successfully for the next wave of successes. </a:t>
            </a:r>
          </a:p>
        </p:txBody>
      </p:sp>
      <p:pic>
        <p:nvPicPr>
          <p:cNvPr id="5" name="Picture 2" descr="E:\Work\Iconographie\logo_IAP_galaxieGrisBleu_IAP.tif">
            <a:extLst>
              <a:ext uri="{FF2B5EF4-FFF2-40B4-BE49-F238E27FC236}">
                <a16:creationId xmlns:a16="http://schemas.microsoft.com/office/drawing/2014/main" id="{9FE7798F-9E1D-7357-C1C1-9479E994AA94}"/>
              </a:ext>
            </a:extLst>
          </p:cNvPr>
          <p:cNvPicPr>
            <a:picLocks noChangeAspect="1" noChangeArrowheads="1"/>
          </p:cNvPicPr>
          <p:nvPr/>
        </p:nvPicPr>
        <p:blipFill>
          <a:blip r:embed="rId5" cstate="print">
            <a:clrChange>
              <a:clrFrom>
                <a:srgbClr val="FFFFFF"/>
              </a:clrFrom>
              <a:clrTo>
                <a:srgbClr val="FFFFFF">
                  <a:alpha val="0"/>
                </a:srgbClr>
              </a:clrTo>
            </a:clrChange>
          </a:blip>
          <a:srcRect l="5249" t="5482"/>
          <a:stretch>
            <a:fillRect/>
          </a:stretch>
        </p:blipFill>
        <p:spPr bwMode="auto">
          <a:xfrm>
            <a:off x="-27346" y="6057372"/>
            <a:ext cx="837408" cy="802493"/>
          </a:xfrm>
          <a:prstGeom prst="rect">
            <a:avLst/>
          </a:prstGeom>
          <a:noFill/>
        </p:spPr>
      </p:pic>
    </p:spTree>
    <p:extLst>
      <p:ext uri="{BB962C8B-B14F-4D97-AF65-F5344CB8AC3E}">
        <p14:creationId xmlns:p14="http://schemas.microsoft.com/office/powerpoint/2010/main" val="10188909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367</Words>
  <Application>Microsoft Macintosh PowerPoint</Application>
  <PresentationFormat>Grand écran</PresentationFormat>
  <Paragraphs>20</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Wingdings</vt:lpstr>
      <vt:lpstr>Thème Office</vt:lpstr>
      <vt:lpstr>60 ans de l’ESO (OES?)  60 years of ESO</vt:lpstr>
      <vt:lpstr>Welcome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 ans de l’ESO</dc:title>
  <dc:creator>François Bouchet</dc:creator>
  <cp:lastModifiedBy>François Bouchet</cp:lastModifiedBy>
  <cp:revision>11</cp:revision>
  <dcterms:created xsi:type="dcterms:W3CDTF">2022-10-12T15:21:04Z</dcterms:created>
  <dcterms:modified xsi:type="dcterms:W3CDTF">2022-11-03T07:11:43Z</dcterms:modified>
</cp:coreProperties>
</file>